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1"/>
    <p:sldMasterId id="2147484065" r:id="rId2"/>
  </p:sldMasterIdLst>
  <p:notesMasterIdLst>
    <p:notesMasterId r:id="rId46"/>
  </p:notesMasterIdLst>
  <p:handoutMasterIdLst>
    <p:handoutMasterId r:id="rId47"/>
  </p:handoutMasterIdLst>
  <p:sldIdLst>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18"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Lst>
  <p:sldSz cx="9144000" cy="6858000" type="screen4x3"/>
  <p:notesSz cx="9874250" cy="6724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93">
          <p15:clr>
            <a:srgbClr val="A4A3A4"/>
          </p15:clr>
        </p15:guide>
        <p15:guide id="2" orient="horz" pos="4240">
          <p15:clr>
            <a:srgbClr val="A4A3A4"/>
          </p15:clr>
        </p15:guide>
        <p15:guide id="3" orient="horz" pos="3819">
          <p15:clr>
            <a:srgbClr val="A4A3A4"/>
          </p15:clr>
        </p15:guide>
        <p15:guide id="4" orient="horz" pos="3963">
          <p15:clr>
            <a:srgbClr val="A4A3A4"/>
          </p15:clr>
        </p15:guide>
        <p15:guide id="5" orient="horz" pos="232">
          <p15:clr>
            <a:srgbClr val="A4A3A4"/>
          </p15:clr>
        </p15:guide>
        <p15:guide id="6" orient="horz">
          <p15:clr>
            <a:srgbClr val="A4A3A4"/>
          </p15:clr>
        </p15:guide>
        <p15:guide id="7" orient="horz" pos="340">
          <p15:clr>
            <a:srgbClr val="A4A3A4"/>
          </p15:clr>
        </p15:guide>
        <p15:guide id="8" orient="horz" pos="798">
          <p15:clr>
            <a:srgbClr val="A4A3A4"/>
          </p15:clr>
        </p15:guide>
        <p15:guide id="9" pos="2767">
          <p15:clr>
            <a:srgbClr val="A4A3A4"/>
          </p15:clr>
        </p15:guide>
        <p15:guide id="10" pos="2991">
          <p15:clr>
            <a:srgbClr val="A4A3A4"/>
          </p15:clr>
        </p15:guide>
        <p15:guide id="11" pos="2880">
          <p15:clr>
            <a:srgbClr val="A4A3A4"/>
          </p15:clr>
        </p15:guide>
        <p15:guide id="12">
          <p15:clr>
            <a:srgbClr val="A4A3A4"/>
          </p15:clr>
        </p15:guide>
        <p15:guide id="13" pos="5549">
          <p15:clr>
            <a:srgbClr val="A4A3A4"/>
          </p15:clr>
        </p15:guide>
        <p15:guide id="14" pos="206">
          <p15:clr>
            <a:srgbClr val="A4A3A4"/>
          </p15:clr>
        </p15:guide>
      </p15:sldGuideLst>
    </p:ext>
    <p:ext uri="{2D200454-40CA-4A62-9FC3-DE9A4176ACB9}">
      <p15:notesGuideLst xmlns="" xmlns:p15="http://schemas.microsoft.com/office/powerpoint/2012/main">
        <p15:guide id="1" orient="horz" pos="2119">
          <p15:clr>
            <a:srgbClr val="A4A3A4"/>
          </p15:clr>
        </p15:guide>
        <p15:guide id="2" pos="31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884" autoAdjust="0"/>
  </p:normalViewPr>
  <p:slideViewPr>
    <p:cSldViewPr snapToGrid="0" showGuides="1">
      <p:cViewPr>
        <p:scale>
          <a:sx n="100" d="100"/>
          <a:sy n="100" d="100"/>
        </p:scale>
        <p:origin x="-1128" y="-72"/>
      </p:cViewPr>
      <p:guideLst>
        <p:guide orient="horz" pos="993"/>
        <p:guide orient="horz" pos="4240"/>
        <p:guide orient="horz" pos="3819"/>
        <p:guide orient="horz" pos="3963"/>
        <p:guide orient="horz" pos="232"/>
        <p:guide orient="horz"/>
        <p:guide orient="horz" pos="340"/>
        <p:guide orient="horz" pos="798"/>
        <p:guide pos="2767"/>
        <p:guide pos="2991"/>
        <p:guide pos="2880"/>
        <p:guide/>
        <p:guide pos="5549"/>
        <p:guide pos="206"/>
      </p:guideLst>
    </p:cSldViewPr>
  </p:slideViewPr>
  <p:outlineViewPr>
    <p:cViewPr>
      <p:scale>
        <a:sx n="33" d="100"/>
        <a:sy n="33" d="100"/>
      </p:scale>
      <p:origin x="0" y="0"/>
    </p:cViewPr>
  </p:outlineViewPr>
  <p:notesTextViewPr>
    <p:cViewPr>
      <p:scale>
        <a:sx n="1" d="1"/>
        <a:sy n="1" d="1"/>
      </p:scale>
      <p:origin x="0" y="0"/>
    </p:cViewPr>
  </p:notesTextViewPr>
  <p:sorterViewPr>
    <p:cViewPr>
      <p:scale>
        <a:sx n="78" d="100"/>
        <a:sy n="78" d="100"/>
      </p:scale>
      <p:origin x="0" y="0"/>
    </p:cViewPr>
  </p:sorterViewPr>
  <p:notesViewPr>
    <p:cSldViewPr snapToGrid="0" showGuides="1">
      <p:cViewPr varScale="1">
        <p:scale>
          <a:sx n="90" d="100"/>
          <a:sy n="90" d="100"/>
        </p:scale>
        <p:origin x="-1620" y="-114"/>
      </p:cViewPr>
      <p:guideLst>
        <p:guide orient="horz" pos="2119"/>
        <p:guide pos="31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12131919905772"/>
          <c:y val="2.3980815347721821E-3"/>
          <c:w val="0.82921083627797409"/>
          <c:h val="0.82014388489208634"/>
        </c:manualLayout>
      </c:layout>
      <c:barChart>
        <c:barDir val="bar"/>
        <c:grouping val="clustered"/>
        <c:varyColors val="0"/>
        <c:ser>
          <c:idx val="0"/>
          <c:order val="0"/>
          <c:tx>
            <c:strRef>
              <c:f>Sheet1!$B$1</c:f>
              <c:strCache>
                <c:ptCount val="1"/>
                <c:pt idx="0">
                  <c:v>25% Chance of Living to</c:v>
                </c:pt>
              </c:strCache>
            </c:strRef>
          </c:tx>
          <c:spPr>
            <a:solidFill>
              <a:srgbClr val="59BD81"/>
            </a:solidFill>
            <a:ln w="25366">
              <a:noFill/>
            </a:ln>
          </c:spPr>
          <c:invertIfNegative val="0"/>
          <c:dPt>
            <c:idx val="0"/>
            <c:invertIfNegative val="0"/>
            <c:bubble3D val="0"/>
            <c:spPr>
              <a:solidFill>
                <a:srgbClr val="9F6FAA"/>
              </a:solidFill>
              <a:ln w="25366">
                <a:noFill/>
              </a:ln>
            </c:spPr>
          </c:dPt>
          <c:dPt>
            <c:idx val="1"/>
            <c:invertIfNegative val="0"/>
            <c:bubble3D val="0"/>
            <c:spPr>
              <a:solidFill>
                <a:srgbClr val="59A7D7"/>
              </a:solidFill>
              <a:ln w="25366">
                <a:noFill/>
              </a:ln>
            </c:spPr>
          </c:dPt>
          <c:dPt>
            <c:idx val="2"/>
            <c:invertIfNegative val="0"/>
            <c:bubble3D val="0"/>
          </c:dPt>
          <c:dLbls>
            <c:dLbl>
              <c:idx val="34"/>
              <c:numFmt formatCode="0" sourceLinked="0"/>
              <c:spPr>
                <a:noFill/>
                <a:ln w="25366">
                  <a:noFill/>
                </a:ln>
              </c:spPr>
              <c:txPr>
                <a:bodyPr/>
                <a:lstStyle/>
                <a:p>
                  <a:pPr>
                    <a:defRPr sz="1098" b="0"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dLbl>
            <c:numFmt formatCode="0" sourceLinked="0"/>
            <c:spPr>
              <a:noFill/>
              <a:ln w="25366">
                <a:noFill/>
              </a:ln>
            </c:spPr>
            <c:txPr>
              <a:bodyPr/>
              <a:lstStyle/>
              <a:p>
                <a:pPr algn="ctr" rtl="1">
                  <a:defRPr sz="1198" b="0"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Sheet1!$A$2:$A$4</c:f>
              <c:strCache>
                <c:ptCount val="3"/>
                <c:pt idx="0">
                  <c:v>Couples Age 65</c:v>
                </c:pt>
                <c:pt idx="1">
                  <c:v>Female Age 65</c:v>
                </c:pt>
                <c:pt idx="2">
                  <c:v>Male Age 65</c:v>
                </c:pt>
              </c:strCache>
            </c:strRef>
          </c:cat>
          <c:val>
            <c:numRef>
              <c:f>Sheet1!$B$2:$B$4</c:f>
              <c:numCache>
                <c:formatCode>General</c:formatCode>
                <c:ptCount val="3"/>
                <c:pt idx="0">
                  <c:v>98</c:v>
                </c:pt>
                <c:pt idx="1">
                  <c:v>96</c:v>
                </c:pt>
                <c:pt idx="2">
                  <c:v>93</c:v>
                </c:pt>
              </c:numCache>
            </c:numRef>
          </c:val>
        </c:ser>
        <c:ser>
          <c:idx val="1"/>
          <c:order val="1"/>
          <c:tx>
            <c:strRef>
              <c:f>Sheet1!$C$1</c:f>
              <c:strCache>
                <c:ptCount val="1"/>
                <c:pt idx="0">
                  <c:v>50% Chance of Living to</c:v>
                </c:pt>
              </c:strCache>
            </c:strRef>
          </c:tx>
          <c:spPr>
            <a:solidFill>
              <a:schemeClr val="accent2"/>
            </a:solidFill>
            <a:ln w="25366">
              <a:noFill/>
            </a:ln>
          </c:spPr>
          <c:invertIfNegative val="0"/>
          <c:dPt>
            <c:idx val="0"/>
            <c:invertIfNegative val="0"/>
            <c:bubble3D val="0"/>
            <c:spPr>
              <a:solidFill>
                <a:schemeClr val="accent3"/>
              </a:solidFill>
              <a:ln w="25366">
                <a:noFill/>
              </a:ln>
            </c:spPr>
          </c:dPt>
          <c:dPt>
            <c:idx val="1"/>
            <c:invertIfNegative val="0"/>
            <c:bubble3D val="0"/>
          </c:dPt>
          <c:dPt>
            <c:idx val="2"/>
            <c:invertIfNegative val="0"/>
            <c:bubble3D val="0"/>
            <c:spPr>
              <a:solidFill>
                <a:schemeClr val="accent1"/>
              </a:solidFill>
              <a:ln w="25366">
                <a:noFill/>
              </a:ln>
            </c:spPr>
          </c:dPt>
          <c:dLbls>
            <c:dLbl>
              <c:idx val="34"/>
              <c:numFmt formatCode="0" sourceLinked="0"/>
              <c:spPr>
                <a:noFill/>
                <a:ln w="25366">
                  <a:noFill/>
                </a:ln>
              </c:spPr>
              <c:txPr>
                <a:bodyPr/>
                <a:lstStyle/>
                <a:p>
                  <a:pPr>
                    <a:defRPr sz="1098" b="0"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dLbl>
            <c:numFmt formatCode="0" sourceLinked="0"/>
            <c:spPr>
              <a:noFill/>
              <a:ln w="25366">
                <a:noFill/>
              </a:ln>
            </c:spPr>
            <c:txPr>
              <a:bodyPr/>
              <a:lstStyle/>
              <a:p>
                <a:pPr algn="ctr" rtl="1">
                  <a:defRPr sz="1198" b="0"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Sheet1!$A$2:$A$4</c:f>
              <c:strCache>
                <c:ptCount val="3"/>
                <c:pt idx="0">
                  <c:v>Couples Age 65</c:v>
                </c:pt>
                <c:pt idx="1">
                  <c:v>Female Age 65</c:v>
                </c:pt>
                <c:pt idx="2">
                  <c:v>Male Age 65</c:v>
                </c:pt>
              </c:strCache>
            </c:strRef>
          </c:cat>
          <c:val>
            <c:numRef>
              <c:f>Sheet1!$C$2:$C$4</c:f>
              <c:numCache>
                <c:formatCode>General</c:formatCode>
                <c:ptCount val="3"/>
                <c:pt idx="0">
                  <c:v>93</c:v>
                </c:pt>
                <c:pt idx="1">
                  <c:v>89</c:v>
                </c:pt>
                <c:pt idx="2">
                  <c:v>87</c:v>
                </c:pt>
              </c:numCache>
            </c:numRef>
          </c:val>
        </c:ser>
        <c:dLbls>
          <c:showLegendKey val="0"/>
          <c:showVal val="0"/>
          <c:showCatName val="0"/>
          <c:showSerName val="0"/>
          <c:showPercent val="0"/>
          <c:showBubbleSize val="0"/>
        </c:dLbls>
        <c:gapWidth val="150"/>
        <c:axId val="100760576"/>
        <c:axId val="100782848"/>
      </c:barChart>
      <c:catAx>
        <c:axId val="100760576"/>
        <c:scaling>
          <c:orientation val="minMax"/>
        </c:scaling>
        <c:delete val="0"/>
        <c:axPos val="l"/>
        <c:numFmt formatCode="General" sourceLinked="1"/>
        <c:majorTickMark val="none"/>
        <c:minorTickMark val="none"/>
        <c:tickLblPos val="nextTo"/>
        <c:spPr>
          <a:ln w="25366">
            <a:solidFill>
              <a:schemeClr val="tx2"/>
            </a:solidFill>
            <a:prstDash val="solid"/>
          </a:ln>
        </c:spPr>
        <c:txPr>
          <a:bodyPr rot="0" vert="horz"/>
          <a:lstStyle/>
          <a:p>
            <a:pPr>
              <a:defRPr sz="1198" b="0" i="0" u="none" strike="noStrike" baseline="0">
                <a:solidFill>
                  <a:schemeClr val="tx2"/>
                </a:solidFill>
                <a:latin typeface="Arial"/>
                <a:ea typeface="Arial"/>
                <a:cs typeface="Arial"/>
              </a:defRPr>
            </a:pPr>
            <a:endParaRPr lang="en-US"/>
          </a:p>
        </c:txPr>
        <c:crossAx val="100782848"/>
        <c:crossesAt val="65"/>
        <c:auto val="1"/>
        <c:lblAlgn val="ctr"/>
        <c:lblOffset val="100"/>
        <c:tickLblSkip val="1"/>
        <c:tickMarkSkip val="1"/>
        <c:noMultiLvlLbl val="0"/>
      </c:catAx>
      <c:valAx>
        <c:axId val="100782848"/>
        <c:scaling>
          <c:orientation val="minMax"/>
          <c:min val="65"/>
        </c:scaling>
        <c:delete val="0"/>
        <c:axPos val="b"/>
        <c:majorGridlines>
          <c:spPr>
            <a:ln w="12683">
              <a:solidFill>
                <a:srgbClr val="D9D9D9"/>
              </a:solidFill>
              <a:prstDash val="solid"/>
            </a:ln>
          </c:spPr>
        </c:majorGridlines>
        <c:title>
          <c:tx>
            <c:rich>
              <a:bodyPr/>
              <a:lstStyle/>
              <a:p>
                <a:pPr>
                  <a:defRPr sz="1194" b="1" i="0" u="none" strike="noStrike" baseline="0">
                    <a:solidFill>
                      <a:srgbClr val="FFFFFF"/>
                    </a:solidFill>
                    <a:latin typeface="Arial"/>
                    <a:ea typeface="Arial"/>
                    <a:cs typeface="Arial"/>
                  </a:defRPr>
                </a:pPr>
                <a:r>
                  <a:rPr lang="en-US"/>
                  <a:t>Age</a:t>
                </a:r>
              </a:p>
            </c:rich>
          </c:tx>
          <c:layout>
            <c:manualLayout>
              <c:xMode val="edge"/>
              <c:yMode val="edge"/>
              <c:x val="0.5453474676089517"/>
              <c:y val="0.90647482014388492"/>
            </c:manualLayout>
          </c:layout>
          <c:overlay val="0"/>
          <c:spPr>
            <a:noFill/>
            <a:ln w="25366">
              <a:noFill/>
            </a:ln>
          </c:spPr>
        </c:title>
        <c:numFmt formatCode="#,##0" sourceLinked="0"/>
        <c:majorTickMark val="none"/>
        <c:minorTickMark val="none"/>
        <c:tickLblPos val="nextTo"/>
        <c:spPr>
          <a:ln w="9512">
            <a:noFill/>
          </a:ln>
        </c:spPr>
        <c:txPr>
          <a:bodyPr rot="0" vert="horz"/>
          <a:lstStyle/>
          <a:p>
            <a:pPr>
              <a:defRPr sz="1198" b="0" i="0" u="none" strike="noStrike" baseline="0">
                <a:solidFill>
                  <a:schemeClr val="tx2"/>
                </a:solidFill>
                <a:latin typeface="Arial"/>
                <a:ea typeface="Arial"/>
                <a:cs typeface="Arial"/>
              </a:defRPr>
            </a:pPr>
            <a:endParaRPr lang="en-US"/>
          </a:p>
        </c:txPr>
        <c:crossAx val="100760576"/>
        <c:crosses val="autoZero"/>
        <c:crossBetween val="between"/>
        <c:majorUnit val="5"/>
        <c:minorUnit val="1"/>
      </c:valAx>
      <c:spPr>
        <a:noFill/>
        <a:ln w="25385">
          <a:noFill/>
        </a:ln>
      </c:spPr>
    </c:plotArea>
    <c:plotVisOnly val="1"/>
    <c:dispBlanksAs val="gap"/>
    <c:showDLblsOverMax val="0"/>
  </c:chart>
  <c:spPr>
    <a:noFill/>
    <a:ln>
      <a:noFill/>
    </a:ln>
  </c:spPr>
  <c:txPr>
    <a:bodyPr/>
    <a:lstStyle/>
    <a:p>
      <a:pPr>
        <a:defRPr sz="1098"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explosion val="8"/>
            <c:spPr>
              <a:solidFill>
                <a:schemeClr val="accent1"/>
              </a:solidFill>
            </c:spPr>
          </c:dPt>
          <c:dPt>
            <c:idx val="1"/>
            <c:bubble3D val="0"/>
            <c:spPr>
              <a:solidFill>
                <a:schemeClr val="accent2"/>
              </a:solidFill>
            </c:spPr>
          </c:dPt>
          <c:dLbls>
            <c:dLbl>
              <c:idx val="0"/>
              <c:layout>
                <c:manualLayout>
                  <c:x val="-0.22468175853018374"/>
                  <c:y val="-0.26980302169689135"/>
                </c:manualLayout>
              </c:layout>
              <c:dLblPos val="bestFit"/>
              <c:showLegendKey val="0"/>
              <c:showVal val="0"/>
              <c:showCatName val="1"/>
              <c:showSerName val="0"/>
              <c:showPercent val="1"/>
              <c:showBubbleSize val="0"/>
            </c:dLbl>
            <c:dLbl>
              <c:idx val="1"/>
              <c:layout>
                <c:manualLayout>
                  <c:x val="0.19118256051326918"/>
                  <c:y val="0.15958491261988939"/>
                </c:manualLayout>
              </c:layout>
              <c:dLblPos val="bestFit"/>
              <c:showLegendKey val="0"/>
              <c:showVal val="0"/>
              <c:showCatName val="1"/>
              <c:showSerName val="0"/>
              <c:showPercent val="1"/>
              <c:showBubbleSize val="0"/>
            </c:dLbl>
            <c:txPr>
              <a:bodyPr/>
              <a:lstStyle/>
              <a:p>
                <a:pPr>
                  <a:defRPr>
                    <a:solidFill>
                      <a:schemeClr val="bg1"/>
                    </a:solidFill>
                  </a:defRPr>
                </a:pPr>
                <a:endParaRPr lang="en-US"/>
              </a:p>
            </c:txPr>
            <c:showLegendKey val="0"/>
            <c:showVal val="0"/>
            <c:showCatName val="1"/>
            <c:showSerName val="0"/>
            <c:showPercent val="1"/>
            <c:showBubbleSize val="0"/>
            <c:showLeaderLines val="1"/>
          </c:dLbls>
          <c:cat>
            <c:strRef>
              <c:f>Sheet1!$A$2:$A$3</c:f>
              <c:strCache>
                <c:ptCount val="2"/>
                <c:pt idx="0">
                  <c:v>Reduced Benefit - Collected Early</c:v>
                </c:pt>
                <c:pt idx="1">
                  <c:v>Full or Increased Benefit</c:v>
                </c:pt>
              </c:strCache>
            </c:strRef>
          </c:cat>
          <c:val>
            <c:numRef>
              <c:f>Sheet1!$B$2:$B$3</c:f>
              <c:numCache>
                <c:formatCode>0%</c:formatCode>
                <c:ptCount val="2"/>
                <c:pt idx="0">
                  <c:v>0.73</c:v>
                </c:pt>
                <c:pt idx="1">
                  <c:v>0.27</c:v>
                </c:pt>
              </c:numCache>
            </c:numRef>
          </c:val>
        </c:ser>
        <c:dLbls>
          <c:showLegendKey val="0"/>
          <c:showVal val="0"/>
          <c:showCatName val="0"/>
          <c:showSerName val="0"/>
          <c:showPercent val="0"/>
          <c:showBubbleSize val="0"/>
          <c:showLeaderLines val="1"/>
        </c:dLbls>
      </c:pie3DChart>
      <c:spPr>
        <a:noFill/>
        <a:ln w="25389">
          <a:noFill/>
        </a:ln>
      </c:spPr>
    </c:plotArea>
    <c:plotVisOnly val="1"/>
    <c:dispBlanksAs val="gap"/>
    <c:showDLblsOverMax val="0"/>
  </c:chart>
  <c:txPr>
    <a:bodyPr/>
    <a:lstStyle/>
    <a:p>
      <a:pPr>
        <a:defRPr sz="179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t> </a:t>
            </a:r>
            <a:endParaRPr lang="en-US" dirty="0"/>
          </a:p>
        </c:rich>
      </c:tx>
      <c:layout/>
      <c:overlay val="0"/>
    </c:title>
    <c:autoTitleDeleted val="0"/>
    <c:plotArea>
      <c:layout/>
      <c:barChart>
        <c:barDir val="col"/>
        <c:grouping val="clustered"/>
        <c:varyColors val="0"/>
        <c:ser>
          <c:idx val="0"/>
          <c:order val="0"/>
          <c:tx>
            <c:strRef>
              <c:f>Sheet1!$B$1</c:f>
              <c:strCache>
                <c:ptCount val="1"/>
                <c:pt idx="0">
                  <c:v>Cost of Collecting Early</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dPt>
            <c:idx val="4"/>
            <c:invertIfNegative val="0"/>
            <c:bubble3D val="0"/>
            <c:spPr>
              <a:solidFill>
                <a:schemeClr val="accent5"/>
              </a:solidFill>
            </c:spPr>
          </c:dPt>
          <c:dLbls>
            <c:numFmt formatCode="0%" sourceLinked="0"/>
            <c:txPr>
              <a:bodyPr/>
              <a:lstStyle/>
              <a:p>
                <a:pPr>
                  <a:defRPr>
                    <a:solidFill>
                      <a:schemeClr val="tx2"/>
                    </a:solidFill>
                  </a:defRPr>
                </a:pPr>
                <a:endParaRPr lang="en-US"/>
              </a:p>
            </c:txPr>
            <c:showLegendKey val="0"/>
            <c:showVal val="1"/>
            <c:showCatName val="0"/>
            <c:showSerName val="0"/>
            <c:showPercent val="0"/>
            <c:showBubbleSize val="0"/>
            <c:showLeaderLines val="0"/>
          </c:dLbls>
          <c:cat>
            <c:strRef>
              <c:f>Sheet1!$A$2:$A$6</c:f>
              <c:strCache>
                <c:ptCount val="5"/>
                <c:pt idx="0">
                  <c:v>Collect at Age 62</c:v>
                </c:pt>
                <c:pt idx="1">
                  <c:v>Collect at Age 63</c:v>
                </c:pt>
                <c:pt idx="2">
                  <c:v>Collect at Age 64</c:v>
                </c:pt>
                <c:pt idx="3">
                  <c:v>Collect at Age 65</c:v>
                </c:pt>
                <c:pt idx="4">
                  <c:v>Collect at Age 66 (FRA)</c:v>
                </c:pt>
              </c:strCache>
            </c:strRef>
          </c:cat>
          <c:val>
            <c:numRef>
              <c:f>Sheet1!$B$2:$B$6</c:f>
              <c:numCache>
                <c:formatCode>0%</c:formatCode>
                <c:ptCount val="5"/>
                <c:pt idx="0">
                  <c:v>0.75</c:v>
                </c:pt>
                <c:pt idx="1">
                  <c:v>0.8</c:v>
                </c:pt>
                <c:pt idx="2" formatCode="0.00%">
                  <c:v>0.86666659999999995</c:v>
                </c:pt>
                <c:pt idx="3" formatCode="0.00%">
                  <c:v>0.93333333330000001</c:v>
                </c:pt>
                <c:pt idx="4">
                  <c:v>1</c:v>
                </c:pt>
              </c:numCache>
            </c:numRef>
          </c:val>
        </c:ser>
        <c:dLbls>
          <c:showLegendKey val="0"/>
          <c:showVal val="0"/>
          <c:showCatName val="0"/>
          <c:showSerName val="0"/>
          <c:showPercent val="0"/>
          <c:showBubbleSize val="0"/>
        </c:dLbls>
        <c:gapWidth val="150"/>
        <c:axId val="116918528"/>
        <c:axId val="116924416"/>
      </c:barChart>
      <c:catAx>
        <c:axId val="116918528"/>
        <c:scaling>
          <c:orientation val="minMax"/>
        </c:scaling>
        <c:delete val="0"/>
        <c:axPos val="b"/>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16924416"/>
        <c:crosses val="autoZero"/>
        <c:auto val="1"/>
        <c:lblAlgn val="ctr"/>
        <c:lblOffset val="100"/>
        <c:noMultiLvlLbl val="0"/>
      </c:catAx>
      <c:valAx>
        <c:axId val="116924416"/>
        <c:scaling>
          <c:orientation val="minMax"/>
          <c:max val="1"/>
          <c:min val="0.5"/>
        </c:scaling>
        <c:delete val="0"/>
        <c:axPos val="l"/>
        <c:majorGridlines>
          <c:spPr>
            <a:ln>
              <a:solidFill>
                <a:schemeClr val="tx2"/>
              </a:solidFill>
            </a:ln>
          </c:spPr>
        </c:majorGridlines>
        <c:numFmt formatCode="0%" sourceLinked="1"/>
        <c:majorTickMark val="out"/>
        <c:minorTickMark val="none"/>
        <c:tickLblPos val="nextTo"/>
        <c:spPr>
          <a:ln>
            <a:noFill/>
          </a:ln>
        </c:spPr>
        <c:txPr>
          <a:bodyPr/>
          <a:lstStyle/>
          <a:p>
            <a:pPr>
              <a:defRPr sz="1600">
                <a:solidFill>
                  <a:schemeClr val="tx2"/>
                </a:solidFill>
              </a:defRPr>
            </a:pPr>
            <a:endParaRPr lang="en-US"/>
          </a:p>
        </c:txPr>
        <c:crossAx val="116918528"/>
        <c:crosses val="autoZero"/>
        <c:crossBetween val="between"/>
        <c:majorUnit val="0.25"/>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t> </a:t>
            </a:r>
            <a:endParaRPr lang="en-US" dirty="0"/>
          </a:p>
        </c:rich>
      </c:tx>
      <c:layout/>
      <c:overlay val="0"/>
    </c:title>
    <c:autoTitleDeleted val="0"/>
    <c:plotArea>
      <c:layout/>
      <c:barChart>
        <c:barDir val="col"/>
        <c:grouping val="clustered"/>
        <c:varyColors val="0"/>
        <c:ser>
          <c:idx val="0"/>
          <c:order val="0"/>
          <c:tx>
            <c:strRef>
              <c:f>Sheet1!$B$1</c:f>
              <c:strCache>
                <c:ptCount val="1"/>
                <c:pt idx="0">
                  <c:v>Increases for Collecting Late</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dPt>
            <c:idx val="4"/>
            <c:invertIfNegative val="0"/>
            <c:bubble3D val="0"/>
            <c:spPr>
              <a:solidFill>
                <a:schemeClr val="accent5"/>
              </a:solidFill>
            </c:spPr>
          </c:dPt>
          <c:dLbls>
            <c:numFmt formatCode="0%" sourceLinked="0"/>
            <c:txPr>
              <a:bodyPr/>
              <a:lstStyle/>
              <a:p>
                <a:pPr>
                  <a:defRPr>
                    <a:solidFill>
                      <a:schemeClr val="tx2"/>
                    </a:solidFill>
                  </a:defRPr>
                </a:pPr>
                <a:endParaRPr lang="en-US"/>
              </a:p>
            </c:txPr>
            <c:showLegendKey val="0"/>
            <c:showVal val="1"/>
            <c:showCatName val="0"/>
            <c:showSerName val="0"/>
            <c:showPercent val="0"/>
            <c:showBubbleSize val="0"/>
            <c:showLeaderLines val="0"/>
          </c:dLbls>
          <c:cat>
            <c:strRef>
              <c:f>Sheet1!$A$2:$A$6</c:f>
              <c:strCache>
                <c:ptCount val="5"/>
                <c:pt idx="0">
                  <c:v>Collect at Age 66 (FRA)</c:v>
                </c:pt>
                <c:pt idx="1">
                  <c:v>Collect at Age 67</c:v>
                </c:pt>
                <c:pt idx="2">
                  <c:v>Collect at Age 68</c:v>
                </c:pt>
                <c:pt idx="3">
                  <c:v>Collect at Age 69</c:v>
                </c:pt>
                <c:pt idx="4">
                  <c:v>Collect at Age 70</c:v>
                </c:pt>
              </c:strCache>
            </c:strRef>
          </c:cat>
          <c:val>
            <c:numRef>
              <c:f>Sheet1!$B$2:$B$6</c:f>
              <c:numCache>
                <c:formatCode>0%</c:formatCode>
                <c:ptCount val="5"/>
                <c:pt idx="0">
                  <c:v>1</c:v>
                </c:pt>
                <c:pt idx="1">
                  <c:v>1.08</c:v>
                </c:pt>
                <c:pt idx="2" formatCode="0.00%">
                  <c:v>1.1599999999999999</c:v>
                </c:pt>
                <c:pt idx="3" formatCode="0.00%">
                  <c:v>1.24</c:v>
                </c:pt>
                <c:pt idx="4">
                  <c:v>1.32</c:v>
                </c:pt>
              </c:numCache>
            </c:numRef>
          </c:val>
        </c:ser>
        <c:dLbls>
          <c:showLegendKey val="0"/>
          <c:showVal val="0"/>
          <c:showCatName val="0"/>
          <c:showSerName val="0"/>
          <c:showPercent val="0"/>
          <c:showBubbleSize val="0"/>
        </c:dLbls>
        <c:gapWidth val="150"/>
        <c:axId val="121213696"/>
        <c:axId val="121215232"/>
      </c:barChart>
      <c:catAx>
        <c:axId val="121213696"/>
        <c:scaling>
          <c:orientation val="minMax"/>
        </c:scaling>
        <c:delete val="0"/>
        <c:axPos val="b"/>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21215232"/>
        <c:crosses val="autoZero"/>
        <c:auto val="1"/>
        <c:lblAlgn val="ctr"/>
        <c:lblOffset val="100"/>
        <c:noMultiLvlLbl val="0"/>
      </c:catAx>
      <c:valAx>
        <c:axId val="121215232"/>
        <c:scaling>
          <c:orientation val="minMax"/>
          <c:max val="1.5"/>
          <c:min val="0.75000000000000011"/>
        </c:scaling>
        <c:delete val="0"/>
        <c:axPos val="l"/>
        <c:majorGridlines>
          <c:spPr>
            <a:ln>
              <a:solidFill>
                <a:schemeClr val="tx2"/>
              </a:solidFill>
            </a:ln>
          </c:spPr>
        </c:majorGridlines>
        <c:numFmt formatCode="0%" sourceLinked="1"/>
        <c:majorTickMark val="out"/>
        <c:minorTickMark val="none"/>
        <c:tickLblPos val="nextTo"/>
        <c:spPr>
          <a:ln>
            <a:noFill/>
          </a:ln>
        </c:spPr>
        <c:txPr>
          <a:bodyPr/>
          <a:lstStyle/>
          <a:p>
            <a:pPr>
              <a:defRPr sz="1600">
                <a:solidFill>
                  <a:schemeClr val="tx2"/>
                </a:solidFill>
              </a:defRPr>
            </a:pPr>
            <a:endParaRPr lang="en-US"/>
          </a:p>
        </c:txPr>
        <c:crossAx val="121213696"/>
        <c:crosses val="autoZero"/>
        <c:crossBetween val="between"/>
        <c:majorUnit val="0.25"/>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t> </a:t>
            </a:r>
            <a:endParaRPr lang="en-US" dirty="0"/>
          </a:p>
        </c:rich>
      </c:tx>
      <c:layout/>
      <c:overlay val="0"/>
    </c:title>
    <c:autoTitleDeleted val="0"/>
    <c:plotArea>
      <c:layout/>
      <c:lineChart>
        <c:grouping val="standard"/>
        <c:varyColors val="0"/>
        <c:ser>
          <c:idx val="0"/>
          <c:order val="0"/>
          <c:tx>
            <c:strRef>
              <c:f>Sheet1!$B$1</c:f>
              <c:strCache>
                <c:ptCount val="1"/>
                <c:pt idx="0">
                  <c:v>Column1</c:v>
                </c:pt>
              </c:strCache>
            </c:strRef>
          </c:tx>
          <c:marker>
            <c:symbol val="none"/>
          </c:marker>
          <c:dPt>
            <c:idx val="0"/>
            <c:bubble3D val="0"/>
            <c:spPr/>
          </c:dPt>
          <c:dPt>
            <c:idx val="1"/>
            <c:bubble3D val="0"/>
          </c:dPt>
          <c:dPt>
            <c:idx val="2"/>
            <c:bubble3D val="0"/>
          </c:dPt>
          <c:dPt>
            <c:idx val="3"/>
            <c:bubble3D val="0"/>
          </c:dPt>
          <c:dPt>
            <c:idx val="4"/>
            <c:bubble3D val="0"/>
          </c:dPt>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Sheet1!$B$2:$B$482</c:f>
              <c:numCache>
                <c:formatCode>General</c:formatCode>
                <c:ptCount val="481"/>
                <c:pt idx="23">
                  <c:v>0</c:v>
                </c:pt>
                <c:pt idx="24">
                  <c:v>1650</c:v>
                </c:pt>
                <c:pt idx="25">
                  <c:v>3300</c:v>
                </c:pt>
                <c:pt idx="26">
                  <c:v>4950</c:v>
                </c:pt>
                <c:pt idx="27">
                  <c:v>6600</c:v>
                </c:pt>
                <c:pt idx="28">
                  <c:v>8250</c:v>
                </c:pt>
                <c:pt idx="29">
                  <c:v>9900</c:v>
                </c:pt>
                <c:pt idx="30">
                  <c:v>11550</c:v>
                </c:pt>
                <c:pt idx="31">
                  <c:v>13200</c:v>
                </c:pt>
                <c:pt idx="32">
                  <c:v>14850</c:v>
                </c:pt>
                <c:pt idx="33">
                  <c:v>16500</c:v>
                </c:pt>
                <c:pt idx="34">
                  <c:v>18150</c:v>
                </c:pt>
                <c:pt idx="35">
                  <c:v>19800</c:v>
                </c:pt>
                <c:pt idx="36">
                  <c:v>21450</c:v>
                </c:pt>
                <c:pt idx="37">
                  <c:v>23100</c:v>
                </c:pt>
                <c:pt idx="38">
                  <c:v>24750</c:v>
                </c:pt>
                <c:pt idx="39">
                  <c:v>26400</c:v>
                </c:pt>
                <c:pt idx="40">
                  <c:v>28050</c:v>
                </c:pt>
                <c:pt idx="41">
                  <c:v>29700</c:v>
                </c:pt>
                <c:pt idx="42">
                  <c:v>31350</c:v>
                </c:pt>
                <c:pt idx="43">
                  <c:v>33000</c:v>
                </c:pt>
                <c:pt idx="44">
                  <c:v>34650</c:v>
                </c:pt>
                <c:pt idx="45">
                  <c:v>36300</c:v>
                </c:pt>
                <c:pt idx="46">
                  <c:v>37950</c:v>
                </c:pt>
                <c:pt idx="47">
                  <c:v>39600</c:v>
                </c:pt>
                <c:pt idx="48">
                  <c:v>41250</c:v>
                </c:pt>
                <c:pt idx="49">
                  <c:v>42900</c:v>
                </c:pt>
                <c:pt idx="50">
                  <c:v>44550</c:v>
                </c:pt>
                <c:pt idx="51">
                  <c:v>46200</c:v>
                </c:pt>
                <c:pt idx="52">
                  <c:v>47850</c:v>
                </c:pt>
                <c:pt idx="53">
                  <c:v>49500</c:v>
                </c:pt>
                <c:pt idx="54">
                  <c:v>51150</c:v>
                </c:pt>
                <c:pt idx="55">
                  <c:v>52800</c:v>
                </c:pt>
                <c:pt idx="56">
                  <c:v>54450</c:v>
                </c:pt>
                <c:pt idx="57">
                  <c:v>56100</c:v>
                </c:pt>
                <c:pt idx="58">
                  <c:v>57750</c:v>
                </c:pt>
                <c:pt idx="59">
                  <c:v>59400</c:v>
                </c:pt>
                <c:pt idx="60">
                  <c:v>61050</c:v>
                </c:pt>
                <c:pt idx="61">
                  <c:v>62700</c:v>
                </c:pt>
                <c:pt idx="62">
                  <c:v>64350</c:v>
                </c:pt>
                <c:pt idx="63">
                  <c:v>66000</c:v>
                </c:pt>
                <c:pt idx="64">
                  <c:v>67650</c:v>
                </c:pt>
                <c:pt idx="65">
                  <c:v>69300</c:v>
                </c:pt>
                <c:pt idx="66">
                  <c:v>70950</c:v>
                </c:pt>
                <c:pt idx="67">
                  <c:v>72600</c:v>
                </c:pt>
                <c:pt idx="68">
                  <c:v>74250</c:v>
                </c:pt>
                <c:pt idx="69">
                  <c:v>75900</c:v>
                </c:pt>
                <c:pt idx="70">
                  <c:v>77550</c:v>
                </c:pt>
                <c:pt idx="71">
                  <c:v>79200</c:v>
                </c:pt>
                <c:pt idx="72">
                  <c:v>80850</c:v>
                </c:pt>
                <c:pt idx="73">
                  <c:v>82500</c:v>
                </c:pt>
                <c:pt idx="74">
                  <c:v>84150</c:v>
                </c:pt>
                <c:pt idx="75">
                  <c:v>85800</c:v>
                </c:pt>
                <c:pt idx="76">
                  <c:v>87450</c:v>
                </c:pt>
                <c:pt idx="77">
                  <c:v>89100</c:v>
                </c:pt>
                <c:pt idx="78">
                  <c:v>90750</c:v>
                </c:pt>
                <c:pt idx="79">
                  <c:v>92400</c:v>
                </c:pt>
                <c:pt idx="80">
                  <c:v>94050</c:v>
                </c:pt>
                <c:pt idx="81">
                  <c:v>95700</c:v>
                </c:pt>
                <c:pt idx="82">
                  <c:v>97350</c:v>
                </c:pt>
                <c:pt idx="83">
                  <c:v>99000</c:v>
                </c:pt>
                <c:pt idx="84">
                  <c:v>100650</c:v>
                </c:pt>
                <c:pt idx="85">
                  <c:v>102300</c:v>
                </c:pt>
                <c:pt idx="86">
                  <c:v>103950</c:v>
                </c:pt>
                <c:pt idx="87">
                  <c:v>105600</c:v>
                </c:pt>
                <c:pt idx="88">
                  <c:v>107250</c:v>
                </c:pt>
                <c:pt idx="89">
                  <c:v>108900</c:v>
                </c:pt>
                <c:pt idx="90">
                  <c:v>110550</c:v>
                </c:pt>
                <c:pt idx="91">
                  <c:v>112200</c:v>
                </c:pt>
                <c:pt idx="92">
                  <c:v>113850</c:v>
                </c:pt>
                <c:pt idx="93">
                  <c:v>115500</c:v>
                </c:pt>
                <c:pt idx="94">
                  <c:v>117150</c:v>
                </c:pt>
                <c:pt idx="95">
                  <c:v>118800</c:v>
                </c:pt>
                <c:pt idx="96">
                  <c:v>120450</c:v>
                </c:pt>
                <c:pt idx="97">
                  <c:v>122100</c:v>
                </c:pt>
                <c:pt idx="98">
                  <c:v>123750</c:v>
                </c:pt>
                <c:pt idx="99">
                  <c:v>125400</c:v>
                </c:pt>
                <c:pt idx="100">
                  <c:v>127050</c:v>
                </c:pt>
                <c:pt idx="101">
                  <c:v>128700</c:v>
                </c:pt>
                <c:pt idx="102">
                  <c:v>130350</c:v>
                </c:pt>
                <c:pt idx="103">
                  <c:v>132000</c:v>
                </c:pt>
                <c:pt idx="104">
                  <c:v>133650</c:v>
                </c:pt>
                <c:pt idx="105">
                  <c:v>135300</c:v>
                </c:pt>
                <c:pt idx="106">
                  <c:v>136950</c:v>
                </c:pt>
                <c:pt idx="107">
                  <c:v>138600</c:v>
                </c:pt>
                <c:pt idx="108">
                  <c:v>140250</c:v>
                </c:pt>
                <c:pt idx="109">
                  <c:v>141900</c:v>
                </c:pt>
                <c:pt idx="110">
                  <c:v>143550</c:v>
                </c:pt>
                <c:pt idx="111">
                  <c:v>145200</c:v>
                </c:pt>
                <c:pt idx="112">
                  <c:v>146850</c:v>
                </c:pt>
                <c:pt idx="113">
                  <c:v>148500</c:v>
                </c:pt>
                <c:pt idx="114">
                  <c:v>150150</c:v>
                </c:pt>
                <c:pt idx="115">
                  <c:v>151800</c:v>
                </c:pt>
                <c:pt idx="116">
                  <c:v>153450</c:v>
                </c:pt>
                <c:pt idx="117">
                  <c:v>155100</c:v>
                </c:pt>
                <c:pt idx="118">
                  <c:v>156750</c:v>
                </c:pt>
                <c:pt idx="119">
                  <c:v>158400</c:v>
                </c:pt>
                <c:pt idx="120">
                  <c:v>160050</c:v>
                </c:pt>
                <c:pt idx="121">
                  <c:v>161700</c:v>
                </c:pt>
                <c:pt idx="122">
                  <c:v>163350</c:v>
                </c:pt>
                <c:pt idx="123">
                  <c:v>165000</c:v>
                </c:pt>
                <c:pt idx="124">
                  <c:v>166650</c:v>
                </c:pt>
                <c:pt idx="125">
                  <c:v>168300</c:v>
                </c:pt>
                <c:pt idx="126">
                  <c:v>169950</c:v>
                </c:pt>
                <c:pt idx="127">
                  <c:v>171600</c:v>
                </c:pt>
                <c:pt idx="128">
                  <c:v>173250</c:v>
                </c:pt>
                <c:pt idx="129">
                  <c:v>174900</c:v>
                </c:pt>
                <c:pt idx="130">
                  <c:v>176550</c:v>
                </c:pt>
                <c:pt idx="131">
                  <c:v>178200</c:v>
                </c:pt>
                <c:pt idx="132">
                  <c:v>179850</c:v>
                </c:pt>
                <c:pt idx="133">
                  <c:v>181500</c:v>
                </c:pt>
                <c:pt idx="134">
                  <c:v>183150</c:v>
                </c:pt>
                <c:pt idx="135">
                  <c:v>184800</c:v>
                </c:pt>
                <c:pt idx="136">
                  <c:v>186450</c:v>
                </c:pt>
                <c:pt idx="137">
                  <c:v>188100</c:v>
                </c:pt>
                <c:pt idx="138">
                  <c:v>189750</c:v>
                </c:pt>
                <c:pt idx="139">
                  <c:v>191400</c:v>
                </c:pt>
                <c:pt idx="140">
                  <c:v>193050</c:v>
                </c:pt>
                <c:pt idx="141">
                  <c:v>194700</c:v>
                </c:pt>
                <c:pt idx="142">
                  <c:v>196350</c:v>
                </c:pt>
                <c:pt idx="143">
                  <c:v>198000</c:v>
                </c:pt>
                <c:pt idx="144">
                  <c:v>199650</c:v>
                </c:pt>
                <c:pt idx="145">
                  <c:v>201300</c:v>
                </c:pt>
                <c:pt idx="146">
                  <c:v>202950</c:v>
                </c:pt>
                <c:pt idx="147">
                  <c:v>204600</c:v>
                </c:pt>
                <c:pt idx="148">
                  <c:v>206250</c:v>
                </c:pt>
                <c:pt idx="149">
                  <c:v>207900</c:v>
                </c:pt>
                <c:pt idx="150">
                  <c:v>209550</c:v>
                </c:pt>
                <c:pt idx="151">
                  <c:v>211200</c:v>
                </c:pt>
                <c:pt idx="152">
                  <c:v>212850</c:v>
                </c:pt>
                <c:pt idx="153">
                  <c:v>214500</c:v>
                </c:pt>
                <c:pt idx="154">
                  <c:v>216150</c:v>
                </c:pt>
                <c:pt idx="155">
                  <c:v>217800</c:v>
                </c:pt>
                <c:pt idx="156">
                  <c:v>219450</c:v>
                </c:pt>
                <c:pt idx="157">
                  <c:v>221100</c:v>
                </c:pt>
                <c:pt idx="158">
                  <c:v>222750</c:v>
                </c:pt>
                <c:pt idx="159">
                  <c:v>224400</c:v>
                </c:pt>
                <c:pt idx="160">
                  <c:v>226050</c:v>
                </c:pt>
                <c:pt idx="161">
                  <c:v>227700</c:v>
                </c:pt>
                <c:pt idx="162">
                  <c:v>229350</c:v>
                </c:pt>
                <c:pt idx="163">
                  <c:v>231000</c:v>
                </c:pt>
                <c:pt idx="164">
                  <c:v>232650</c:v>
                </c:pt>
                <c:pt idx="165">
                  <c:v>234300</c:v>
                </c:pt>
                <c:pt idx="166">
                  <c:v>235950</c:v>
                </c:pt>
                <c:pt idx="167">
                  <c:v>237600</c:v>
                </c:pt>
                <c:pt idx="168">
                  <c:v>239250</c:v>
                </c:pt>
                <c:pt idx="169">
                  <c:v>240900</c:v>
                </c:pt>
                <c:pt idx="170">
                  <c:v>242550</c:v>
                </c:pt>
                <c:pt idx="171">
                  <c:v>244200</c:v>
                </c:pt>
                <c:pt idx="172">
                  <c:v>245850</c:v>
                </c:pt>
                <c:pt idx="173">
                  <c:v>247500</c:v>
                </c:pt>
                <c:pt idx="174">
                  <c:v>249150</c:v>
                </c:pt>
                <c:pt idx="175">
                  <c:v>250800</c:v>
                </c:pt>
                <c:pt idx="176">
                  <c:v>252450</c:v>
                </c:pt>
                <c:pt idx="177">
                  <c:v>254100</c:v>
                </c:pt>
                <c:pt idx="178">
                  <c:v>255750</c:v>
                </c:pt>
                <c:pt idx="179">
                  <c:v>257400</c:v>
                </c:pt>
                <c:pt idx="180">
                  <c:v>259050</c:v>
                </c:pt>
                <c:pt idx="181">
                  <c:v>260700</c:v>
                </c:pt>
                <c:pt idx="182">
                  <c:v>262350</c:v>
                </c:pt>
                <c:pt idx="183">
                  <c:v>264000</c:v>
                </c:pt>
                <c:pt idx="184">
                  <c:v>265650</c:v>
                </c:pt>
                <c:pt idx="185">
                  <c:v>267300</c:v>
                </c:pt>
                <c:pt idx="186">
                  <c:v>268950</c:v>
                </c:pt>
                <c:pt idx="187">
                  <c:v>270600</c:v>
                </c:pt>
                <c:pt idx="188">
                  <c:v>272250</c:v>
                </c:pt>
                <c:pt idx="189">
                  <c:v>273900</c:v>
                </c:pt>
                <c:pt idx="190">
                  <c:v>275550</c:v>
                </c:pt>
                <c:pt idx="191">
                  <c:v>277200</c:v>
                </c:pt>
                <c:pt idx="192">
                  <c:v>278850</c:v>
                </c:pt>
                <c:pt idx="193">
                  <c:v>280500</c:v>
                </c:pt>
                <c:pt idx="194">
                  <c:v>282150</c:v>
                </c:pt>
                <c:pt idx="195">
                  <c:v>283800</c:v>
                </c:pt>
                <c:pt idx="196">
                  <c:v>285450</c:v>
                </c:pt>
                <c:pt idx="197">
                  <c:v>287100</c:v>
                </c:pt>
                <c:pt idx="198">
                  <c:v>288750</c:v>
                </c:pt>
                <c:pt idx="199">
                  <c:v>290400</c:v>
                </c:pt>
                <c:pt idx="200">
                  <c:v>292050</c:v>
                </c:pt>
                <c:pt idx="201">
                  <c:v>293700</c:v>
                </c:pt>
                <c:pt idx="202">
                  <c:v>295350</c:v>
                </c:pt>
                <c:pt idx="203">
                  <c:v>297000</c:v>
                </c:pt>
                <c:pt idx="204">
                  <c:v>298650</c:v>
                </c:pt>
                <c:pt idx="205">
                  <c:v>300300</c:v>
                </c:pt>
                <c:pt idx="206">
                  <c:v>301950</c:v>
                </c:pt>
                <c:pt idx="207">
                  <c:v>303600</c:v>
                </c:pt>
                <c:pt idx="208">
                  <c:v>305250</c:v>
                </c:pt>
                <c:pt idx="209">
                  <c:v>306900</c:v>
                </c:pt>
                <c:pt idx="210">
                  <c:v>308550</c:v>
                </c:pt>
                <c:pt idx="211">
                  <c:v>310200</c:v>
                </c:pt>
                <c:pt idx="212">
                  <c:v>311850</c:v>
                </c:pt>
                <c:pt idx="213">
                  <c:v>313500</c:v>
                </c:pt>
                <c:pt idx="214">
                  <c:v>315150</c:v>
                </c:pt>
                <c:pt idx="215">
                  <c:v>316800</c:v>
                </c:pt>
                <c:pt idx="216">
                  <c:v>318450</c:v>
                </c:pt>
                <c:pt idx="217">
                  <c:v>320100</c:v>
                </c:pt>
                <c:pt idx="218">
                  <c:v>321750</c:v>
                </c:pt>
                <c:pt idx="219">
                  <c:v>323400</c:v>
                </c:pt>
                <c:pt idx="220">
                  <c:v>325050</c:v>
                </c:pt>
                <c:pt idx="221">
                  <c:v>326700</c:v>
                </c:pt>
                <c:pt idx="222">
                  <c:v>328350</c:v>
                </c:pt>
                <c:pt idx="223">
                  <c:v>330000</c:v>
                </c:pt>
                <c:pt idx="224">
                  <c:v>331650</c:v>
                </c:pt>
                <c:pt idx="225">
                  <c:v>333300</c:v>
                </c:pt>
                <c:pt idx="226">
                  <c:v>334950</c:v>
                </c:pt>
                <c:pt idx="227">
                  <c:v>336600</c:v>
                </c:pt>
                <c:pt idx="228">
                  <c:v>338250</c:v>
                </c:pt>
                <c:pt idx="229">
                  <c:v>339900</c:v>
                </c:pt>
                <c:pt idx="230">
                  <c:v>341550</c:v>
                </c:pt>
                <c:pt idx="231">
                  <c:v>343200</c:v>
                </c:pt>
                <c:pt idx="232">
                  <c:v>344850</c:v>
                </c:pt>
                <c:pt idx="233">
                  <c:v>346500</c:v>
                </c:pt>
                <c:pt idx="234">
                  <c:v>348150</c:v>
                </c:pt>
                <c:pt idx="235">
                  <c:v>349800</c:v>
                </c:pt>
                <c:pt idx="236">
                  <c:v>351450</c:v>
                </c:pt>
                <c:pt idx="237">
                  <c:v>353100</c:v>
                </c:pt>
                <c:pt idx="238">
                  <c:v>354750</c:v>
                </c:pt>
                <c:pt idx="239">
                  <c:v>356400</c:v>
                </c:pt>
                <c:pt idx="240">
                  <c:v>358050</c:v>
                </c:pt>
                <c:pt idx="241">
                  <c:v>359700</c:v>
                </c:pt>
                <c:pt idx="242">
                  <c:v>361350</c:v>
                </c:pt>
                <c:pt idx="243">
                  <c:v>363000</c:v>
                </c:pt>
                <c:pt idx="244">
                  <c:v>364650</c:v>
                </c:pt>
                <c:pt idx="245">
                  <c:v>366300</c:v>
                </c:pt>
                <c:pt idx="246">
                  <c:v>367950</c:v>
                </c:pt>
                <c:pt idx="247">
                  <c:v>369600</c:v>
                </c:pt>
                <c:pt idx="248">
                  <c:v>371250</c:v>
                </c:pt>
                <c:pt idx="249">
                  <c:v>372900</c:v>
                </c:pt>
                <c:pt idx="250">
                  <c:v>374550</c:v>
                </c:pt>
                <c:pt idx="251">
                  <c:v>376200</c:v>
                </c:pt>
                <c:pt idx="252">
                  <c:v>377850</c:v>
                </c:pt>
                <c:pt idx="253">
                  <c:v>379500</c:v>
                </c:pt>
                <c:pt idx="254">
                  <c:v>381150</c:v>
                </c:pt>
                <c:pt idx="255">
                  <c:v>382800</c:v>
                </c:pt>
                <c:pt idx="256">
                  <c:v>384450</c:v>
                </c:pt>
                <c:pt idx="257">
                  <c:v>386100</c:v>
                </c:pt>
                <c:pt idx="258">
                  <c:v>387750</c:v>
                </c:pt>
                <c:pt idx="259">
                  <c:v>389400</c:v>
                </c:pt>
                <c:pt idx="260">
                  <c:v>391050</c:v>
                </c:pt>
                <c:pt idx="261">
                  <c:v>392700</c:v>
                </c:pt>
                <c:pt idx="262">
                  <c:v>394350</c:v>
                </c:pt>
                <c:pt idx="263">
                  <c:v>396000</c:v>
                </c:pt>
                <c:pt idx="264">
                  <c:v>397650</c:v>
                </c:pt>
                <c:pt idx="265">
                  <c:v>399300</c:v>
                </c:pt>
                <c:pt idx="266">
                  <c:v>400950</c:v>
                </c:pt>
                <c:pt idx="267">
                  <c:v>402600</c:v>
                </c:pt>
                <c:pt idx="268">
                  <c:v>404250</c:v>
                </c:pt>
                <c:pt idx="269">
                  <c:v>405900</c:v>
                </c:pt>
                <c:pt idx="270">
                  <c:v>407550</c:v>
                </c:pt>
                <c:pt idx="271">
                  <c:v>409200</c:v>
                </c:pt>
                <c:pt idx="272">
                  <c:v>410850</c:v>
                </c:pt>
                <c:pt idx="273">
                  <c:v>412500</c:v>
                </c:pt>
                <c:pt idx="274">
                  <c:v>414150</c:v>
                </c:pt>
                <c:pt idx="275">
                  <c:v>415800</c:v>
                </c:pt>
                <c:pt idx="276">
                  <c:v>417450</c:v>
                </c:pt>
                <c:pt idx="277">
                  <c:v>419100</c:v>
                </c:pt>
                <c:pt idx="278">
                  <c:v>420750</c:v>
                </c:pt>
                <c:pt idx="279">
                  <c:v>422400</c:v>
                </c:pt>
                <c:pt idx="280">
                  <c:v>424050</c:v>
                </c:pt>
                <c:pt idx="281">
                  <c:v>425700</c:v>
                </c:pt>
                <c:pt idx="282">
                  <c:v>427350</c:v>
                </c:pt>
                <c:pt idx="283">
                  <c:v>429000</c:v>
                </c:pt>
                <c:pt idx="284">
                  <c:v>430650</c:v>
                </c:pt>
                <c:pt idx="285">
                  <c:v>432300</c:v>
                </c:pt>
                <c:pt idx="286">
                  <c:v>433950</c:v>
                </c:pt>
                <c:pt idx="287">
                  <c:v>435600</c:v>
                </c:pt>
                <c:pt idx="288">
                  <c:v>437250</c:v>
                </c:pt>
                <c:pt idx="289">
                  <c:v>438900</c:v>
                </c:pt>
                <c:pt idx="290">
                  <c:v>440550</c:v>
                </c:pt>
                <c:pt idx="291">
                  <c:v>442200</c:v>
                </c:pt>
                <c:pt idx="292">
                  <c:v>443850</c:v>
                </c:pt>
                <c:pt idx="293">
                  <c:v>445500</c:v>
                </c:pt>
                <c:pt idx="294">
                  <c:v>447150</c:v>
                </c:pt>
                <c:pt idx="295">
                  <c:v>448800</c:v>
                </c:pt>
                <c:pt idx="296">
                  <c:v>450450</c:v>
                </c:pt>
                <c:pt idx="297">
                  <c:v>452100</c:v>
                </c:pt>
                <c:pt idx="298">
                  <c:v>453750</c:v>
                </c:pt>
                <c:pt idx="299">
                  <c:v>455400</c:v>
                </c:pt>
                <c:pt idx="300">
                  <c:v>457050</c:v>
                </c:pt>
                <c:pt idx="301">
                  <c:v>458700</c:v>
                </c:pt>
                <c:pt idx="302">
                  <c:v>460350</c:v>
                </c:pt>
                <c:pt idx="303">
                  <c:v>462000</c:v>
                </c:pt>
                <c:pt idx="304">
                  <c:v>463650</c:v>
                </c:pt>
                <c:pt idx="305">
                  <c:v>465300</c:v>
                </c:pt>
                <c:pt idx="306">
                  <c:v>466950</c:v>
                </c:pt>
                <c:pt idx="307">
                  <c:v>468600</c:v>
                </c:pt>
                <c:pt idx="308">
                  <c:v>470250</c:v>
                </c:pt>
                <c:pt idx="309">
                  <c:v>471900</c:v>
                </c:pt>
                <c:pt idx="310">
                  <c:v>473550</c:v>
                </c:pt>
                <c:pt idx="311">
                  <c:v>475200</c:v>
                </c:pt>
                <c:pt idx="312">
                  <c:v>476850</c:v>
                </c:pt>
                <c:pt idx="313">
                  <c:v>478500</c:v>
                </c:pt>
                <c:pt idx="314">
                  <c:v>480150</c:v>
                </c:pt>
                <c:pt idx="315">
                  <c:v>481800</c:v>
                </c:pt>
                <c:pt idx="316">
                  <c:v>483450</c:v>
                </c:pt>
                <c:pt idx="317">
                  <c:v>485100</c:v>
                </c:pt>
                <c:pt idx="318">
                  <c:v>486750</c:v>
                </c:pt>
                <c:pt idx="319">
                  <c:v>488400</c:v>
                </c:pt>
                <c:pt idx="320">
                  <c:v>490050</c:v>
                </c:pt>
                <c:pt idx="321">
                  <c:v>491700</c:v>
                </c:pt>
                <c:pt idx="322">
                  <c:v>493350</c:v>
                </c:pt>
                <c:pt idx="323">
                  <c:v>495000</c:v>
                </c:pt>
                <c:pt idx="324">
                  <c:v>496650</c:v>
                </c:pt>
                <c:pt idx="325">
                  <c:v>498300</c:v>
                </c:pt>
                <c:pt idx="326">
                  <c:v>499950</c:v>
                </c:pt>
                <c:pt idx="327">
                  <c:v>501600</c:v>
                </c:pt>
                <c:pt idx="328">
                  <c:v>503250</c:v>
                </c:pt>
                <c:pt idx="329">
                  <c:v>504900</c:v>
                </c:pt>
                <c:pt idx="330">
                  <c:v>506550</c:v>
                </c:pt>
                <c:pt idx="331">
                  <c:v>508200</c:v>
                </c:pt>
                <c:pt idx="332">
                  <c:v>509850</c:v>
                </c:pt>
                <c:pt idx="333">
                  <c:v>511500</c:v>
                </c:pt>
                <c:pt idx="334">
                  <c:v>513150</c:v>
                </c:pt>
                <c:pt idx="335">
                  <c:v>514800</c:v>
                </c:pt>
                <c:pt idx="336">
                  <c:v>516450</c:v>
                </c:pt>
                <c:pt idx="337">
                  <c:v>518100</c:v>
                </c:pt>
                <c:pt idx="338">
                  <c:v>519750</c:v>
                </c:pt>
                <c:pt idx="339">
                  <c:v>521400</c:v>
                </c:pt>
                <c:pt idx="340">
                  <c:v>523050</c:v>
                </c:pt>
                <c:pt idx="341">
                  <c:v>524700</c:v>
                </c:pt>
                <c:pt idx="342">
                  <c:v>526350</c:v>
                </c:pt>
                <c:pt idx="343">
                  <c:v>528000</c:v>
                </c:pt>
                <c:pt idx="344">
                  <c:v>529650</c:v>
                </c:pt>
                <c:pt idx="345">
                  <c:v>531300</c:v>
                </c:pt>
                <c:pt idx="346">
                  <c:v>532950</c:v>
                </c:pt>
                <c:pt idx="347">
                  <c:v>534600</c:v>
                </c:pt>
                <c:pt idx="348">
                  <c:v>536250</c:v>
                </c:pt>
                <c:pt idx="349">
                  <c:v>537900</c:v>
                </c:pt>
                <c:pt idx="350">
                  <c:v>539550</c:v>
                </c:pt>
                <c:pt idx="351">
                  <c:v>541200</c:v>
                </c:pt>
                <c:pt idx="352">
                  <c:v>542850</c:v>
                </c:pt>
                <c:pt idx="353">
                  <c:v>544500</c:v>
                </c:pt>
                <c:pt idx="354">
                  <c:v>546150</c:v>
                </c:pt>
                <c:pt idx="355">
                  <c:v>547800</c:v>
                </c:pt>
                <c:pt idx="356">
                  <c:v>549450</c:v>
                </c:pt>
                <c:pt idx="357">
                  <c:v>551100</c:v>
                </c:pt>
                <c:pt idx="358">
                  <c:v>552750</c:v>
                </c:pt>
                <c:pt idx="359">
                  <c:v>554400</c:v>
                </c:pt>
                <c:pt idx="360">
                  <c:v>556050</c:v>
                </c:pt>
                <c:pt idx="361">
                  <c:v>557700</c:v>
                </c:pt>
                <c:pt idx="362">
                  <c:v>559350</c:v>
                </c:pt>
                <c:pt idx="363">
                  <c:v>561000</c:v>
                </c:pt>
                <c:pt idx="364">
                  <c:v>562650</c:v>
                </c:pt>
                <c:pt idx="365">
                  <c:v>564300</c:v>
                </c:pt>
                <c:pt idx="366">
                  <c:v>565950</c:v>
                </c:pt>
                <c:pt idx="367">
                  <c:v>567600</c:v>
                </c:pt>
                <c:pt idx="368">
                  <c:v>569250</c:v>
                </c:pt>
                <c:pt idx="369">
                  <c:v>570900</c:v>
                </c:pt>
                <c:pt idx="370">
                  <c:v>572550</c:v>
                </c:pt>
                <c:pt idx="371">
                  <c:v>574200</c:v>
                </c:pt>
                <c:pt idx="372">
                  <c:v>575850</c:v>
                </c:pt>
                <c:pt idx="373">
                  <c:v>577500</c:v>
                </c:pt>
                <c:pt idx="374">
                  <c:v>579150</c:v>
                </c:pt>
                <c:pt idx="375">
                  <c:v>580800</c:v>
                </c:pt>
                <c:pt idx="376">
                  <c:v>582450</c:v>
                </c:pt>
                <c:pt idx="377">
                  <c:v>584100</c:v>
                </c:pt>
                <c:pt idx="378">
                  <c:v>585750</c:v>
                </c:pt>
                <c:pt idx="379">
                  <c:v>587400</c:v>
                </c:pt>
                <c:pt idx="380">
                  <c:v>589050</c:v>
                </c:pt>
                <c:pt idx="381">
                  <c:v>590700</c:v>
                </c:pt>
                <c:pt idx="382">
                  <c:v>592350</c:v>
                </c:pt>
                <c:pt idx="383">
                  <c:v>594000</c:v>
                </c:pt>
                <c:pt idx="384">
                  <c:v>595650</c:v>
                </c:pt>
                <c:pt idx="385">
                  <c:v>597300</c:v>
                </c:pt>
                <c:pt idx="386">
                  <c:v>598950</c:v>
                </c:pt>
                <c:pt idx="387">
                  <c:v>600600</c:v>
                </c:pt>
                <c:pt idx="388">
                  <c:v>602250</c:v>
                </c:pt>
                <c:pt idx="389">
                  <c:v>603900</c:v>
                </c:pt>
                <c:pt idx="390">
                  <c:v>605550</c:v>
                </c:pt>
                <c:pt idx="391">
                  <c:v>607200</c:v>
                </c:pt>
                <c:pt idx="392">
                  <c:v>608850</c:v>
                </c:pt>
                <c:pt idx="393">
                  <c:v>610500</c:v>
                </c:pt>
                <c:pt idx="394">
                  <c:v>612150</c:v>
                </c:pt>
                <c:pt idx="395">
                  <c:v>613800</c:v>
                </c:pt>
                <c:pt idx="396">
                  <c:v>615450</c:v>
                </c:pt>
                <c:pt idx="397">
                  <c:v>617100</c:v>
                </c:pt>
                <c:pt idx="398">
                  <c:v>618750</c:v>
                </c:pt>
                <c:pt idx="399">
                  <c:v>620400</c:v>
                </c:pt>
                <c:pt idx="400">
                  <c:v>622050</c:v>
                </c:pt>
                <c:pt idx="401">
                  <c:v>623700</c:v>
                </c:pt>
                <c:pt idx="402">
                  <c:v>625350</c:v>
                </c:pt>
                <c:pt idx="403">
                  <c:v>627000</c:v>
                </c:pt>
                <c:pt idx="404">
                  <c:v>628650</c:v>
                </c:pt>
                <c:pt idx="405">
                  <c:v>630300</c:v>
                </c:pt>
                <c:pt idx="406">
                  <c:v>631950</c:v>
                </c:pt>
                <c:pt idx="407">
                  <c:v>633600</c:v>
                </c:pt>
                <c:pt idx="408">
                  <c:v>635250</c:v>
                </c:pt>
                <c:pt idx="409">
                  <c:v>636900</c:v>
                </c:pt>
                <c:pt idx="410">
                  <c:v>638550</c:v>
                </c:pt>
                <c:pt idx="411">
                  <c:v>640200</c:v>
                </c:pt>
                <c:pt idx="412">
                  <c:v>641850</c:v>
                </c:pt>
                <c:pt idx="413">
                  <c:v>643500</c:v>
                </c:pt>
                <c:pt idx="414">
                  <c:v>645150</c:v>
                </c:pt>
                <c:pt idx="415">
                  <c:v>646800</c:v>
                </c:pt>
                <c:pt idx="416">
                  <c:v>648450</c:v>
                </c:pt>
                <c:pt idx="417">
                  <c:v>650100</c:v>
                </c:pt>
                <c:pt idx="418">
                  <c:v>651750</c:v>
                </c:pt>
                <c:pt idx="419">
                  <c:v>653400</c:v>
                </c:pt>
                <c:pt idx="420">
                  <c:v>655050</c:v>
                </c:pt>
                <c:pt idx="421">
                  <c:v>656700</c:v>
                </c:pt>
                <c:pt idx="422">
                  <c:v>658350</c:v>
                </c:pt>
                <c:pt idx="423">
                  <c:v>660000</c:v>
                </c:pt>
                <c:pt idx="424">
                  <c:v>661650</c:v>
                </c:pt>
                <c:pt idx="425">
                  <c:v>663300</c:v>
                </c:pt>
                <c:pt idx="426">
                  <c:v>664950</c:v>
                </c:pt>
                <c:pt idx="427">
                  <c:v>666600</c:v>
                </c:pt>
                <c:pt idx="428">
                  <c:v>668250</c:v>
                </c:pt>
                <c:pt idx="429">
                  <c:v>669900</c:v>
                </c:pt>
                <c:pt idx="430">
                  <c:v>671550</c:v>
                </c:pt>
                <c:pt idx="431">
                  <c:v>673200</c:v>
                </c:pt>
                <c:pt idx="432">
                  <c:v>674850</c:v>
                </c:pt>
                <c:pt idx="433">
                  <c:v>676500</c:v>
                </c:pt>
                <c:pt idx="434">
                  <c:v>678150</c:v>
                </c:pt>
                <c:pt idx="435">
                  <c:v>679800</c:v>
                </c:pt>
                <c:pt idx="436">
                  <c:v>681450</c:v>
                </c:pt>
                <c:pt idx="437">
                  <c:v>683100</c:v>
                </c:pt>
                <c:pt idx="438">
                  <c:v>684750</c:v>
                </c:pt>
                <c:pt idx="439">
                  <c:v>686400</c:v>
                </c:pt>
                <c:pt idx="440">
                  <c:v>688050</c:v>
                </c:pt>
                <c:pt idx="441">
                  <c:v>689700</c:v>
                </c:pt>
                <c:pt idx="442">
                  <c:v>691350</c:v>
                </c:pt>
                <c:pt idx="443">
                  <c:v>693000</c:v>
                </c:pt>
                <c:pt idx="444">
                  <c:v>694650</c:v>
                </c:pt>
                <c:pt idx="445">
                  <c:v>696300</c:v>
                </c:pt>
                <c:pt idx="446">
                  <c:v>697950</c:v>
                </c:pt>
                <c:pt idx="447">
                  <c:v>699600</c:v>
                </c:pt>
                <c:pt idx="448">
                  <c:v>701250</c:v>
                </c:pt>
                <c:pt idx="449">
                  <c:v>702900</c:v>
                </c:pt>
                <c:pt idx="450">
                  <c:v>704550</c:v>
                </c:pt>
                <c:pt idx="451">
                  <c:v>706200</c:v>
                </c:pt>
                <c:pt idx="452">
                  <c:v>707850</c:v>
                </c:pt>
                <c:pt idx="453">
                  <c:v>709500</c:v>
                </c:pt>
                <c:pt idx="454">
                  <c:v>711150</c:v>
                </c:pt>
                <c:pt idx="455">
                  <c:v>712800</c:v>
                </c:pt>
                <c:pt idx="456">
                  <c:v>714450</c:v>
                </c:pt>
                <c:pt idx="457">
                  <c:v>716100</c:v>
                </c:pt>
                <c:pt idx="458">
                  <c:v>717750</c:v>
                </c:pt>
                <c:pt idx="459">
                  <c:v>719400</c:v>
                </c:pt>
                <c:pt idx="460">
                  <c:v>721050</c:v>
                </c:pt>
                <c:pt idx="461">
                  <c:v>722700</c:v>
                </c:pt>
                <c:pt idx="462">
                  <c:v>724350</c:v>
                </c:pt>
                <c:pt idx="463">
                  <c:v>726000</c:v>
                </c:pt>
                <c:pt idx="464">
                  <c:v>727650</c:v>
                </c:pt>
                <c:pt idx="465">
                  <c:v>729300</c:v>
                </c:pt>
                <c:pt idx="466">
                  <c:v>730950</c:v>
                </c:pt>
                <c:pt idx="467">
                  <c:v>732600</c:v>
                </c:pt>
                <c:pt idx="468">
                  <c:v>734250</c:v>
                </c:pt>
                <c:pt idx="469">
                  <c:v>735900</c:v>
                </c:pt>
                <c:pt idx="470">
                  <c:v>737550</c:v>
                </c:pt>
                <c:pt idx="471">
                  <c:v>739200</c:v>
                </c:pt>
                <c:pt idx="472">
                  <c:v>740850</c:v>
                </c:pt>
                <c:pt idx="473">
                  <c:v>742500</c:v>
                </c:pt>
                <c:pt idx="474">
                  <c:v>744150</c:v>
                </c:pt>
                <c:pt idx="475">
                  <c:v>745800</c:v>
                </c:pt>
                <c:pt idx="476">
                  <c:v>747450</c:v>
                </c:pt>
                <c:pt idx="477">
                  <c:v>749100</c:v>
                </c:pt>
                <c:pt idx="478">
                  <c:v>750750</c:v>
                </c:pt>
                <c:pt idx="479">
                  <c:v>752400</c:v>
                </c:pt>
                <c:pt idx="480">
                  <c:v>754050</c:v>
                </c:pt>
              </c:numCache>
            </c:numRef>
          </c:val>
          <c:smooth val="0"/>
        </c:ser>
        <c:ser>
          <c:idx val="1"/>
          <c:order val="1"/>
          <c:tx>
            <c:strRef>
              <c:f>Sheet1!$C$1</c:f>
              <c:strCache>
                <c:ptCount val="1"/>
                <c:pt idx="0">
                  <c:v>Column2</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Sheet1!$C$2:$C$482</c:f>
              <c:numCache>
                <c:formatCode>General</c:formatCode>
                <c:ptCount val="481"/>
              </c:numCache>
            </c:numRef>
          </c:val>
          <c:smooth val="0"/>
        </c:ser>
        <c:ser>
          <c:idx val="2"/>
          <c:order val="2"/>
          <c:tx>
            <c:strRef>
              <c:f>Sheet1!$D$1</c:f>
              <c:strCache>
                <c:ptCount val="1"/>
                <c:pt idx="0">
                  <c:v>Column3</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Sheet1!$D$2:$D$482</c:f>
              <c:numCache>
                <c:formatCode>General</c:formatCode>
                <c:ptCount val="481"/>
              </c:numCache>
            </c:numRef>
          </c:val>
          <c:smooth val="0"/>
        </c:ser>
        <c:dLbls>
          <c:showLegendKey val="0"/>
          <c:showVal val="0"/>
          <c:showCatName val="0"/>
          <c:showSerName val="0"/>
          <c:showPercent val="0"/>
          <c:showBubbleSize val="0"/>
        </c:dLbls>
        <c:marker val="1"/>
        <c:smooth val="0"/>
        <c:axId val="121344000"/>
        <c:axId val="121345920"/>
      </c:lineChart>
      <c:catAx>
        <c:axId val="121344000"/>
        <c:scaling>
          <c:orientation val="minMax"/>
        </c:scaling>
        <c:delete val="0"/>
        <c:axPos val="b"/>
        <c:title>
          <c:tx>
            <c:rich>
              <a:bodyPr/>
              <a:lstStyle/>
              <a:p>
                <a:pPr>
                  <a:defRPr>
                    <a:solidFill>
                      <a:schemeClr val="tx2"/>
                    </a:solidFill>
                  </a:defRPr>
                </a:pPr>
                <a:r>
                  <a:rPr lang="en-US" dirty="0" smtClean="0">
                    <a:solidFill>
                      <a:schemeClr val="tx2"/>
                    </a:solidFill>
                  </a:rPr>
                  <a:t>Age</a:t>
                </a:r>
                <a:endParaRPr lang="en-US" dirty="0">
                  <a:solidFill>
                    <a:schemeClr val="tx2"/>
                  </a:solidFill>
                </a:endParaRPr>
              </a:p>
            </c:rich>
          </c:tx>
          <c:layout/>
          <c:overlay val="0"/>
        </c:title>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21345920"/>
        <c:crosses val="autoZero"/>
        <c:auto val="1"/>
        <c:lblAlgn val="ctr"/>
        <c:lblOffset val="100"/>
        <c:tickLblSkip val="120"/>
        <c:noMultiLvlLbl val="0"/>
      </c:catAx>
      <c:valAx>
        <c:axId val="121345920"/>
        <c:scaling>
          <c:orientation val="minMax"/>
          <c:max val="1200000"/>
        </c:scaling>
        <c:delete val="1"/>
        <c:axPos val="l"/>
        <c:majorGridlines>
          <c:spPr>
            <a:ln>
              <a:solidFill>
                <a:schemeClr val="tx2"/>
              </a:solidFill>
            </a:ln>
          </c:spPr>
        </c:majorGridlines>
        <c:numFmt formatCode="General" sourceLinked="1"/>
        <c:majorTickMark val="out"/>
        <c:minorTickMark val="none"/>
        <c:tickLblPos val="nextTo"/>
        <c:crossAx val="121344000"/>
        <c:crosses val="autoZero"/>
        <c:crossBetween val="between"/>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t> </a:t>
            </a:r>
            <a:endParaRPr lang="en-US" dirty="0"/>
          </a:p>
        </c:rich>
      </c:tx>
      <c:layout/>
      <c:overlay val="0"/>
    </c:title>
    <c:autoTitleDeleted val="0"/>
    <c:plotArea>
      <c:layout/>
      <c:lineChart>
        <c:grouping val="standard"/>
        <c:varyColors val="0"/>
        <c:ser>
          <c:idx val="0"/>
          <c:order val="0"/>
          <c:tx>
            <c:strRef>
              <c:f>Sheet1!$B$1</c:f>
              <c:strCache>
                <c:ptCount val="1"/>
                <c:pt idx="0">
                  <c:v>Column1</c:v>
                </c:pt>
              </c:strCache>
            </c:strRef>
          </c:tx>
          <c:marker>
            <c:symbol val="none"/>
          </c:marker>
          <c:dPt>
            <c:idx val="0"/>
            <c:bubble3D val="0"/>
            <c:spPr/>
          </c:dPt>
          <c:dPt>
            <c:idx val="1"/>
            <c:bubble3D val="0"/>
          </c:dPt>
          <c:dPt>
            <c:idx val="2"/>
            <c:bubble3D val="0"/>
          </c:dPt>
          <c:dPt>
            <c:idx val="3"/>
            <c:bubble3D val="0"/>
          </c:dPt>
          <c:dPt>
            <c:idx val="4"/>
            <c:bubble3D val="0"/>
          </c:dPt>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Sheet1!$B$2:$B$482</c:f>
              <c:numCache>
                <c:formatCode>General</c:formatCode>
                <c:ptCount val="481"/>
                <c:pt idx="23">
                  <c:v>0</c:v>
                </c:pt>
                <c:pt idx="24">
                  <c:v>1650</c:v>
                </c:pt>
                <c:pt idx="25">
                  <c:v>3300</c:v>
                </c:pt>
                <c:pt idx="26">
                  <c:v>4950</c:v>
                </c:pt>
                <c:pt idx="27">
                  <c:v>6600</c:v>
                </c:pt>
                <c:pt idx="28">
                  <c:v>8250</c:v>
                </c:pt>
                <c:pt idx="29">
                  <c:v>9900</c:v>
                </c:pt>
                <c:pt idx="30">
                  <c:v>11550</c:v>
                </c:pt>
                <c:pt idx="31">
                  <c:v>13200</c:v>
                </c:pt>
                <c:pt idx="32">
                  <c:v>14850</c:v>
                </c:pt>
                <c:pt idx="33">
                  <c:v>16500</c:v>
                </c:pt>
                <c:pt idx="34">
                  <c:v>18150</c:v>
                </c:pt>
                <c:pt idx="35">
                  <c:v>19800</c:v>
                </c:pt>
                <c:pt idx="36">
                  <c:v>21450</c:v>
                </c:pt>
                <c:pt idx="37">
                  <c:v>23100</c:v>
                </c:pt>
                <c:pt idx="38">
                  <c:v>24750</c:v>
                </c:pt>
                <c:pt idx="39">
                  <c:v>26400</c:v>
                </c:pt>
                <c:pt idx="40">
                  <c:v>28050</c:v>
                </c:pt>
                <c:pt idx="41">
                  <c:v>29700</c:v>
                </c:pt>
                <c:pt idx="42">
                  <c:v>31350</c:v>
                </c:pt>
                <c:pt idx="43">
                  <c:v>33000</c:v>
                </c:pt>
                <c:pt idx="44">
                  <c:v>34650</c:v>
                </c:pt>
                <c:pt idx="45">
                  <c:v>36300</c:v>
                </c:pt>
                <c:pt idx="46">
                  <c:v>37950</c:v>
                </c:pt>
                <c:pt idx="47">
                  <c:v>39600</c:v>
                </c:pt>
                <c:pt idx="48">
                  <c:v>41250</c:v>
                </c:pt>
                <c:pt idx="49">
                  <c:v>42900</c:v>
                </c:pt>
                <c:pt idx="50">
                  <c:v>44550</c:v>
                </c:pt>
                <c:pt idx="51">
                  <c:v>46200</c:v>
                </c:pt>
                <c:pt idx="52">
                  <c:v>47850</c:v>
                </c:pt>
                <c:pt idx="53">
                  <c:v>49500</c:v>
                </c:pt>
                <c:pt idx="54">
                  <c:v>51150</c:v>
                </c:pt>
                <c:pt idx="55">
                  <c:v>52800</c:v>
                </c:pt>
                <c:pt idx="56">
                  <c:v>54450</c:v>
                </c:pt>
                <c:pt idx="57">
                  <c:v>56100</c:v>
                </c:pt>
                <c:pt idx="58">
                  <c:v>57750</c:v>
                </c:pt>
                <c:pt idx="59">
                  <c:v>59400</c:v>
                </c:pt>
                <c:pt idx="60">
                  <c:v>61050</c:v>
                </c:pt>
                <c:pt idx="61">
                  <c:v>62700</c:v>
                </c:pt>
                <c:pt idx="62">
                  <c:v>64350</c:v>
                </c:pt>
                <c:pt idx="63">
                  <c:v>66000</c:v>
                </c:pt>
                <c:pt idx="64">
                  <c:v>67650</c:v>
                </c:pt>
                <c:pt idx="65">
                  <c:v>69300</c:v>
                </c:pt>
                <c:pt idx="66">
                  <c:v>70950</c:v>
                </c:pt>
                <c:pt idx="67">
                  <c:v>72600</c:v>
                </c:pt>
                <c:pt idx="68">
                  <c:v>74250</c:v>
                </c:pt>
                <c:pt idx="69">
                  <c:v>75900</c:v>
                </c:pt>
                <c:pt idx="70">
                  <c:v>77550</c:v>
                </c:pt>
                <c:pt idx="71">
                  <c:v>79200</c:v>
                </c:pt>
                <c:pt idx="72">
                  <c:v>80850</c:v>
                </c:pt>
                <c:pt idx="73">
                  <c:v>82500</c:v>
                </c:pt>
                <c:pt idx="74">
                  <c:v>84150</c:v>
                </c:pt>
                <c:pt idx="75">
                  <c:v>85800</c:v>
                </c:pt>
                <c:pt idx="76">
                  <c:v>87450</c:v>
                </c:pt>
                <c:pt idx="77">
                  <c:v>89100</c:v>
                </c:pt>
                <c:pt idx="78">
                  <c:v>90750</c:v>
                </c:pt>
                <c:pt idx="79">
                  <c:v>92400</c:v>
                </c:pt>
                <c:pt idx="80">
                  <c:v>94050</c:v>
                </c:pt>
                <c:pt idx="81">
                  <c:v>95700</c:v>
                </c:pt>
                <c:pt idx="82">
                  <c:v>97350</c:v>
                </c:pt>
                <c:pt idx="83">
                  <c:v>99000</c:v>
                </c:pt>
                <c:pt idx="84">
                  <c:v>100650</c:v>
                </c:pt>
                <c:pt idx="85">
                  <c:v>102300</c:v>
                </c:pt>
                <c:pt idx="86">
                  <c:v>103950</c:v>
                </c:pt>
                <c:pt idx="87">
                  <c:v>105600</c:v>
                </c:pt>
                <c:pt idx="88">
                  <c:v>107250</c:v>
                </c:pt>
                <c:pt idx="89">
                  <c:v>108900</c:v>
                </c:pt>
                <c:pt idx="90">
                  <c:v>110550</c:v>
                </c:pt>
                <c:pt idx="91">
                  <c:v>112200</c:v>
                </c:pt>
                <c:pt idx="92">
                  <c:v>113850</c:v>
                </c:pt>
                <c:pt idx="93">
                  <c:v>115500</c:v>
                </c:pt>
                <c:pt idx="94">
                  <c:v>117150</c:v>
                </c:pt>
                <c:pt idx="95">
                  <c:v>118800</c:v>
                </c:pt>
                <c:pt idx="96">
                  <c:v>120450</c:v>
                </c:pt>
                <c:pt idx="97">
                  <c:v>122100</c:v>
                </c:pt>
                <c:pt idx="98">
                  <c:v>123750</c:v>
                </c:pt>
                <c:pt idx="99">
                  <c:v>125400</c:v>
                </c:pt>
                <c:pt idx="100">
                  <c:v>127050</c:v>
                </c:pt>
                <c:pt idx="101">
                  <c:v>128700</c:v>
                </c:pt>
                <c:pt idx="102">
                  <c:v>130350</c:v>
                </c:pt>
                <c:pt idx="103">
                  <c:v>132000</c:v>
                </c:pt>
                <c:pt idx="104">
                  <c:v>133650</c:v>
                </c:pt>
                <c:pt idx="105">
                  <c:v>135300</c:v>
                </c:pt>
                <c:pt idx="106">
                  <c:v>136950</c:v>
                </c:pt>
                <c:pt idx="107">
                  <c:v>138600</c:v>
                </c:pt>
                <c:pt idx="108">
                  <c:v>140250</c:v>
                </c:pt>
                <c:pt idx="109">
                  <c:v>141900</c:v>
                </c:pt>
                <c:pt idx="110">
                  <c:v>143550</c:v>
                </c:pt>
                <c:pt idx="111">
                  <c:v>145200</c:v>
                </c:pt>
                <c:pt idx="112">
                  <c:v>146850</c:v>
                </c:pt>
                <c:pt idx="113">
                  <c:v>148500</c:v>
                </c:pt>
                <c:pt idx="114">
                  <c:v>150150</c:v>
                </c:pt>
                <c:pt idx="115">
                  <c:v>151800</c:v>
                </c:pt>
                <c:pt idx="116">
                  <c:v>153450</c:v>
                </c:pt>
                <c:pt idx="117">
                  <c:v>155100</c:v>
                </c:pt>
                <c:pt idx="118">
                  <c:v>156750</c:v>
                </c:pt>
                <c:pt idx="119">
                  <c:v>158400</c:v>
                </c:pt>
                <c:pt idx="120">
                  <c:v>160050</c:v>
                </c:pt>
                <c:pt idx="121">
                  <c:v>161700</c:v>
                </c:pt>
                <c:pt idx="122">
                  <c:v>163350</c:v>
                </c:pt>
                <c:pt idx="123">
                  <c:v>165000</c:v>
                </c:pt>
                <c:pt idx="124">
                  <c:v>166650</c:v>
                </c:pt>
                <c:pt idx="125">
                  <c:v>168300</c:v>
                </c:pt>
                <c:pt idx="126">
                  <c:v>169950</c:v>
                </c:pt>
                <c:pt idx="127">
                  <c:v>171600</c:v>
                </c:pt>
                <c:pt idx="128">
                  <c:v>173250</c:v>
                </c:pt>
                <c:pt idx="129">
                  <c:v>174900</c:v>
                </c:pt>
                <c:pt idx="130">
                  <c:v>176550</c:v>
                </c:pt>
                <c:pt idx="131">
                  <c:v>178200</c:v>
                </c:pt>
                <c:pt idx="132">
                  <c:v>179850</c:v>
                </c:pt>
                <c:pt idx="133">
                  <c:v>181500</c:v>
                </c:pt>
                <c:pt idx="134">
                  <c:v>183150</c:v>
                </c:pt>
                <c:pt idx="135">
                  <c:v>184800</c:v>
                </c:pt>
                <c:pt idx="136">
                  <c:v>186450</c:v>
                </c:pt>
                <c:pt idx="137">
                  <c:v>188100</c:v>
                </c:pt>
                <c:pt idx="138">
                  <c:v>189750</c:v>
                </c:pt>
                <c:pt idx="139">
                  <c:v>191400</c:v>
                </c:pt>
                <c:pt idx="140">
                  <c:v>193050</c:v>
                </c:pt>
                <c:pt idx="141">
                  <c:v>194700</c:v>
                </c:pt>
                <c:pt idx="142">
                  <c:v>196350</c:v>
                </c:pt>
                <c:pt idx="143">
                  <c:v>198000</c:v>
                </c:pt>
                <c:pt idx="144">
                  <c:v>199650</c:v>
                </c:pt>
                <c:pt idx="145">
                  <c:v>201300</c:v>
                </c:pt>
                <c:pt idx="146">
                  <c:v>202950</c:v>
                </c:pt>
                <c:pt idx="147">
                  <c:v>204600</c:v>
                </c:pt>
                <c:pt idx="148">
                  <c:v>206250</c:v>
                </c:pt>
                <c:pt idx="149">
                  <c:v>207900</c:v>
                </c:pt>
                <c:pt idx="150">
                  <c:v>209550</c:v>
                </c:pt>
                <c:pt idx="151">
                  <c:v>211200</c:v>
                </c:pt>
                <c:pt idx="152">
                  <c:v>212850</c:v>
                </c:pt>
                <c:pt idx="153">
                  <c:v>214500</c:v>
                </c:pt>
                <c:pt idx="154">
                  <c:v>216150</c:v>
                </c:pt>
                <c:pt idx="155">
                  <c:v>217800</c:v>
                </c:pt>
                <c:pt idx="156">
                  <c:v>219450</c:v>
                </c:pt>
                <c:pt idx="157">
                  <c:v>221100</c:v>
                </c:pt>
                <c:pt idx="158">
                  <c:v>222750</c:v>
                </c:pt>
                <c:pt idx="159">
                  <c:v>224400</c:v>
                </c:pt>
                <c:pt idx="160">
                  <c:v>226050</c:v>
                </c:pt>
                <c:pt idx="161">
                  <c:v>227700</c:v>
                </c:pt>
                <c:pt idx="162">
                  <c:v>229350</c:v>
                </c:pt>
                <c:pt idx="163">
                  <c:v>231000</c:v>
                </c:pt>
                <c:pt idx="164">
                  <c:v>232650</c:v>
                </c:pt>
                <c:pt idx="165">
                  <c:v>234300</c:v>
                </c:pt>
                <c:pt idx="166">
                  <c:v>235950</c:v>
                </c:pt>
                <c:pt idx="167">
                  <c:v>237600</c:v>
                </c:pt>
                <c:pt idx="168">
                  <c:v>239250</c:v>
                </c:pt>
                <c:pt idx="169">
                  <c:v>240900</c:v>
                </c:pt>
                <c:pt idx="170">
                  <c:v>242550</c:v>
                </c:pt>
                <c:pt idx="171">
                  <c:v>244200</c:v>
                </c:pt>
                <c:pt idx="172">
                  <c:v>245850</c:v>
                </c:pt>
                <c:pt idx="173">
                  <c:v>247500</c:v>
                </c:pt>
                <c:pt idx="174">
                  <c:v>249150</c:v>
                </c:pt>
                <c:pt idx="175">
                  <c:v>250800</c:v>
                </c:pt>
                <c:pt idx="176">
                  <c:v>252450</c:v>
                </c:pt>
                <c:pt idx="177">
                  <c:v>254100</c:v>
                </c:pt>
                <c:pt idx="178">
                  <c:v>255750</c:v>
                </c:pt>
                <c:pt idx="179">
                  <c:v>257400</c:v>
                </c:pt>
                <c:pt idx="180">
                  <c:v>259050</c:v>
                </c:pt>
                <c:pt idx="181">
                  <c:v>260700</c:v>
                </c:pt>
                <c:pt idx="182">
                  <c:v>262350</c:v>
                </c:pt>
                <c:pt idx="183">
                  <c:v>264000</c:v>
                </c:pt>
                <c:pt idx="184">
                  <c:v>265650</c:v>
                </c:pt>
                <c:pt idx="185">
                  <c:v>267300</c:v>
                </c:pt>
                <c:pt idx="186">
                  <c:v>268950</c:v>
                </c:pt>
                <c:pt idx="187">
                  <c:v>270600</c:v>
                </c:pt>
                <c:pt idx="188">
                  <c:v>272250</c:v>
                </c:pt>
                <c:pt idx="189">
                  <c:v>273900</c:v>
                </c:pt>
                <c:pt idx="190">
                  <c:v>275550</c:v>
                </c:pt>
                <c:pt idx="191">
                  <c:v>277200</c:v>
                </c:pt>
                <c:pt idx="192">
                  <c:v>278850</c:v>
                </c:pt>
                <c:pt idx="193">
                  <c:v>280500</c:v>
                </c:pt>
                <c:pt idx="194">
                  <c:v>282150</c:v>
                </c:pt>
                <c:pt idx="195">
                  <c:v>283800</c:v>
                </c:pt>
                <c:pt idx="196">
                  <c:v>285450</c:v>
                </c:pt>
                <c:pt idx="197">
                  <c:v>287100</c:v>
                </c:pt>
                <c:pt idx="198">
                  <c:v>288750</c:v>
                </c:pt>
                <c:pt idx="199">
                  <c:v>290400</c:v>
                </c:pt>
                <c:pt idx="200">
                  <c:v>292050</c:v>
                </c:pt>
                <c:pt idx="201">
                  <c:v>293700</c:v>
                </c:pt>
                <c:pt idx="202">
                  <c:v>295350</c:v>
                </c:pt>
                <c:pt idx="203">
                  <c:v>297000</c:v>
                </c:pt>
                <c:pt idx="204">
                  <c:v>298650</c:v>
                </c:pt>
                <c:pt idx="205">
                  <c:v>300300</c:v>
                </c:pt>
                <c:pt idx="206">
                  <c:v>301950</c:v>
                </c:pt>
                <c:pt idx="207">
                  <c:v>303600</c:v>
                </c:pt>
                <c:pt idx="208">
                  <c:v>305250</c:v>
                </c:pt>
                <c:pt idx="209">
                  <c:v>306900</c:v>
                </c:pt>
                <c:pt idx="210">
                  <c:v>308550</c:v>
                </c:pt>
                <c:pt idx="211">
                  <c:v>310200</c:v>
                </c:pt>
                <c:pt idx="212">
                  <c:v>311850</c:v>
                </c:pt>
                <c:pt idx="213">
                  <c:v>313500</c:v>
                </c:pt>
                <c:pt idx="214">
                  <c:v>315150</c:v>
                </c:pt>
                <c:pt idx="215">
                  <c:v>316800</c:v>
                </c:pt>
                <c:pt idx="216">
                  <c:v>318450</c:v>
                </c:pt>
                <c:pt idx="217">
                  <c:v>320100</c:v>
                </c:pt>
                <c:pt idx="218">
                  <c:v>321750</c:v>
                </c:pt>
                <c:pt idx="219">
                  <c:v>323400</c:v>
                </c:pt>
                <c:pt idx="220">
                  <c:v>325050</c:v>
                </c:pt>
                <c:pt idx="221">
                  <c:v>326700</c:v>
                </c:pt>
                <c:pt idx="222">
                  <c:v>328350</c:v>
                </c:pt>
                <c:pt idx="223">
                  <c:v>330000</c:v>
                </c:pt>
                <c:pt idx="224">
                  <c:v>331650</c:v>
                </c:pt>
                <c:pt idx="225">
                  <c:v>333300</c:v>
                </c:pt>
                <c:pt idx="226">
                  <c:v>334950</c:v>
                </c:pt>
                <c:pt idx="227">
                  <c:v>336600</c:v>
                </c:pt>
                <c:pt idx="228">
                  <c:v>338250</c:v>
                </c:pt>
                <c:pt idx="229">
                  <c:v>339900</c:v>
                </c:pt>
                <c:pt idx="230">
                  <c:v>341550</c:v>
                </c:pt>
                <c:pt idx="231">
                  <c:v>343200</c:v>
                </c:pt>
                <c:pt idx="232">
                  <c:v>344850</c:v>
                </c:pt>
                <c:pt idx="233">
                  <c:v>346500</c:v>
                </c:pt>
                <c:pt idx="234">
                  <c:v>348150</c:v>
                </c:pt>
                <c:pt idx="235">
                  <c:v>349800</c:v>
                </c:pt>
                <c:pt idx="236">
                  <c:v>351450</c:v>
                </c:pt>
                <c:pt idx="237">
                  <c:v>353100</c:v>
                </c:pt>
                <c:pt idx="238">
                  <c:v>354750</c:v>
                </c:pt>
                <c:pt idx="239">
                  <c:v>356400</c:v>
                </c:pt>
                <c:pt idx="240">
                  <c:v>358050</c:v>
                </c:pt>
                <c:pt idx="241">
                  <c:v>359700</c:v>
                </c:pt>
                <c:pt idx="242">
                  <c:v>361350</c:v>
                </c:pt>
                <c:pt idx="243">
                  <c:v>363000</c:v>
                </c:pt>
                <c:pt idx="244">
                  <c:v>364650</c:v>
                </c:pt>
                <c:pt idx="245">
                  <c:v>366300</c:v>
                </c:pt>
                <c:pt idx="246">
                  <c:v>367950</c:v>
                </c:pt>
                <c:pt idx="247">
                  <c:v>369600</c:v>
                </c:pt>
                <c:pt idx="248">
                  <c:v>371250</c:v>
                </c:pt>
                <c:pt idx="249">
                  <c:v>372900</c:v>
                </c:pt>
                <c:pt idx="250">
                  <c:v>374550</c:v>
                </c:pt>
                <c:pt idx="251">
                  <c:v>376200</c:v>
                </c:pt>
                <c:pt idx="252">
                  <c:v>377850</c:v>
                </c:pt>
                <c:pt idx="253">
                  <c:v>379500</c:v>
                </c:pt>
                <c:pt idx="254">
                  <c:v>381150</c:v>
                </c:pt>
                <c:pt idx="255">
                  <c:v>382800</c:v>
                </c:pt>
                <c:pt idx="256">
                  <c:v>384450</c:v>
                </c:pt>
                <c:pt idx="257">
                  <c:v>386100</c:v>
                </c:pt>
                <c:pt idx="258">
                  <c:v>387750</c:v>
                </c:pt>
                <c:pt idx="259">
                  <c:v>389400</c:v>
                </c:pt>
                <c:pt idx="260">
                  <c:v>391050</c:v>
                </c:pt>
                <c:pt idx="261">
                  <c:v>392700</c:v>
                </c:pt>
                <c:pt idx="262">
                  <c:v>394350</c:v>
                </c:pt>
                <c:pt idx="263">
                  <c:v>396000</c:v>
                </c:pt>
                <c:pt idx="264">
                  <c:v>397650</c:v>
                </c:pt>
                <c:pt idx="265">
                  <c:v>399300</c:v>
                </c:pt>
                <c:pt idx="266">
                  <c:v>400950</c:v>
                </c:pt>
                <c:pt idx="267">
                  <c:v>402600</c:v>
                </c:pt>
                <c:pt idx="268">
                  <c:v>404250</c:v>
                </c:pt>
                <c:pt idx="269">
                  <c:v>405900</c:v>
                </c:pt>
                <c:pt idx="270">
                  <c:v>407550</c:v>
                </c:pt>
                <c:pt idx="271">
                  <c:v>409200</c:v>
                </c:pt>
                <c:pt idx="272">
                  <c:v>410850</c:v>
                </c:pt>
                <c:pt idx="273">
                  <c:v>412500</c:v>
                </c:pt>
                <c:pt idx="274">
                  <c:v>414150</c:v>
                </c:pt>
                <c:pt idx="275">
                  <c:v>415800</c:v>
                </c:pt>
                <c:pt idx="276">
                  <c:v>417450</c:v>
                </c:pt>
                <c:pt idx="277">
                  <c:v>419100</c:v>
                </c:pt>
                <c:pt idx="278">
                  <c:v>420750</c:v>
                </c:pt>
                <c:pt idx="279">
                  <c:v>422400</c:v>
                </c:pt>
                <c:pt idx="280">
                  <c:v>424050</c:v>
                </c:pt>
                <c:pt idx="281">
                  <c:v>425700</c:v>
                </c:pt>
                <c:pt idx="282">
                  <c:v>427350</c:v>
                </c:pt>
                <c:pt idx="283">
                  <c:v>429000</c:v>
                </c:pt>
                <c:pt idx="284">
                  <c:v>430650</c:v>
                </c:pt>
                <c:pt idx="285">
                  <c:v>432300</c:v>
                </c:pt>
                <c:pt idx="286">
                  <c:v>433950</c:v>
                </c:pt>
                <c:pt idx="287">
                  <c:v>435600</c:v>
                </c:pt>
                <c:pt idx="288">
                  <c:v>437250</c:v>
                </c:pt>
                <c:pt idx="289">
                  <c:v>438900</c:v>
                </c:pt>
                <c:pt idx="290">
                  <c:v>440550</c:v>
                </c:pt>
                <c:pt idx="291">
                  <c:v>442200</c:v>
                </c:pt>
                <c:pt idx="292">
                  <c:v>443850</c:v>
                </c:pt>
                <c:pt idx="293">
                  <c:v>445500</c:v>
                </c:pt>
                <c:pt idx="294">
                  <c:v>447150</c:v>
                </c:pt>
                <c:pt idx="295">
                  <c:v>448800</c:v>
                </c:pt>
                <c:pt idx="296">
                  <c:v>450450</c:v>
                </c:pt>
                <c:pt idx="297">
                  <c:v>452100</c:v>
                </c:pt>
                <c:pt idx="298">
                  <c:v>453750</c:v>
                </c:pt>
                <c:pt idx="299">
                  <c:v>455400</c:v>
                </c:pt>
                <c:pt idx="300">
                  <c:v>457050</c:v>
                </c:pt>
                <c:pt idx="301">
                  <c:v>458700</c:v>
                </c:pt>
                <c:pt idx="302">
                  <c:v>460350</c:v>
                </c:pt>
                <c:pt idx="303">
                  <c:v>462000</c:v>
                </c:pt>
                <c:pt idx="304">
                  <c:v>463650</c:v>
                </c:pt>
                <c:pt idx="305">
                  <c:v>465300</c:v>
                </c:pt>
                <c:pt idx="306">
                  <c:v>466950</c:v>
                </c:pt>
                <c:pt idx="307">
                  <c:v>468600</c:v>
                </c:pt>
                <c:pt idx="308">
                  <c:v>470250</c:v>
                </c:pt>
                <c:pt idx="309">
                  <c:v>471900</c:v>
                </c:pt>
                <c:pt idx="310">
                  <c:v>473550</c:v>
                </c:pt>
                <c:pt idx="311">
                  <c:v>475200</c:v>
                </c:pt>
                <c:pt idx="312">
                  <c:v>476850</c:v>
                </c:pt>
                <c:pt idx="313">
                  <c:v>478500</c:v>
                </c:pt>
                <c:pt idx="314">
                  <c:v>480150</c:v>
                </c:pt>
                <c:pt idx="315">
                  <c:v>481800</c:v>
                </c:pt>
                <c:pt idx="316">
                  <c:v>483450</c:v>
                </c:pt>
                <c:pt idx="317">
                  <c:v>485100</c:v>
                </c:pt>
                <c:pt idx="318">
                  <c:v>486750</c:v>
                </c:pt>
                <c:pt idx="319">
                  <c:v>488400</c:v>
                </c:pt>
                <c:pt idx="320">
                  <c:v>490050</c:v>
                </c:pt>
                <c:pt idx="321">
                  <c:v>491700</c:v>
                </c:pt>
                <c:pt idx="322">
                  <c:v>493350</c:v>
                </c:pt>
                <c:pt idx="323">
                  <c:v>495000</c:v>
                </c:pt>
                <c:pt idx="324">
                  <c:v>496650</c:v>
                </c:pt>
                <c:pt idx="325">
                  <c:v>498300</c:v>
                </c:pt>
                <c:pt idx="326">
                  <c:v>499950</c:v>
                </c:pt>
                <c:pt idx="327">
                  <c:v>501600</c:v>
                </c:pt>
                <c:pt idx="328">
                  <c:v>503250</c:v>
                </c:pt>
                <c:pt idx="329">
                  <c:v>504900</c:v>
                </c:pt>
                <c:pt idx="330">
                  <c:v>506550</c:v>
                </c:pt>
                <c:pt idx="331">
                  <c:v>508200</c:v>
                </c:pt>
                <c:pt idx="332">
                  <c:v>509850</c:v>
                </c:pt>
                <c:pt idx="333">
                  <c:v>511500</c:v>
                </c:pt>
                <c:pt idx="334">
                  <c:v>513150</c:v>
                </c:pt>
                <c:pt idx="335">
                  <c:v>514800</c:v>
                </c:pt>
                <c:pt idx="336">
                  <c:v>516450</c:v>
                </c:pt>
                <c:pt idx="337">
                  <c:v>518100</c:v>
                </c:pt>
                <c:pt idx="338">
                  <c:v>519750</c:v>
                </c:pt>
                <c:pt idx="339">
                  <c:v>521400</c:v>
                </c:pt>
                <c:pt idx="340">
                  <c:v>523050</c:v>
                </c:pt>
                <c:pt idx="341">
                  <c:v>524700</c:v>
                </c:pt>
                <c:pt idx="342">
                  <c:v>526350</c:v>
                </c:pt>
                <c:pt idx="343">
                  <c:v>528000</c:v>
                </c:pt>
                <c:pt idx="344">
                  <c:v>529650</c:v>
                </c:pt>
                <c:pt idx="345">
                  <c:v>531300</c:v>
                </c:pt>
                <c:pt idx="346">
                  <c:v>532950</c:v>
                </c:pt>
                <c:pt idx="347">
                  <c:v>534600</c:v>
                </c:pt>
                <c:pt idx="348">
                  <c:v>536250</c:v>
                </c:pt>
                <c:pt idx="349">
                  <c:v>537900</c:v>
                </c:pt>
                <c:pt idx="350">
                  <c:v>539550</c:v>
                </c:pt>
                <c:pt idx="351">
                  <c:v>541200</c:v>
                </c:pt>
                <c:pt idx="352">
                  <c:v>542850</c:v>
                </c:pt>
                <c:pt idx="353">
                  <c:v>544500</c:v>
                </c:pt>
                <c:pt idx="354">
                  <c:v>546150</c:v>
                </c:pt>
                <c:pt idx="355">
                  <c:v>547800</c:v>
                </c:pt>
                <c:pt idx="356">
                  <c:v>549450</c:v>
                </c:pt>
                <c:pt idx="357">
                  <c:v>551100</c:v>
                </c:pt>
                <c:pt idx="358">
                  <c:v>552750</c:v>
                </c:pt>
                <c:pt idx="359">
                  <c:v>554400</c:v>
                </c:pt>
                <c:pt idx="360">
                  <c:v>556050</c:v>
                </c:pt>
                <c:pt idx="361">
                  <c:v>557700</c:v>
                </c:pt>
                <c:pt idx="362">
                  <c:v>559350</c:v>
                </c:pt>
                <c:pt idx="363">
                  <c:v>561000</c:v>
                </c:pt>
                <c:pt idx="364">
                  <c:v>562650</c:v>
                </c:pt>
                <c:pt idx="365">
                  <c:v>564300</c:v>
                </c:pt>
                <c:pt idx="366">
                  <c:v>565950</c:v>
                </c:pt>
                <c:pt idx="367">
                  <c:v>567600</c:v>
                </c:pt>
                <c:pt idx="368">
                  <c:v>569250</c:v>
                </c:pt>
                <c:pt idx="369">
                  <c:v>570900</c:v>
                </c:pt>
                <c:pt idx="370">
                  <c:v>572550</c:v>
                </c:pt>
                <c:pt idx="371">
                  <c:v>574200</c:v>
                </c:pt>
                <c:pt idx="372">
                  <c:v>575850</c:v>
                </c:pt>
                <c:pt idx="373">
                  <c:v>577500</c:v>
                </c:pt>
                <c:pt idx="374">
                  <c:v>579150</c:v>
                </c:pt>
                <c:pt idx="375">
                  <c:v>580800</c:v>
                </c:pt>
                <c:pt idx="376">
                  <c:v>582450</c:v>
                </c:pt>
                <c:pt idx="377">
                  <c:v>584100</c:v>
                </c:pt>
                <c:pt idx="378">
                  <c:v>585750</c:v>
                </c:pt>
                <c:pt idx="379">
                  <c:v>587400</c:v>
                </c:pt>
                <c:pt idx="380">
                  <c:v>589050</c:v>
                </c:pt>
                <c:pt idx="381">
                  <c:v>590700</c:v>
                </c:pt>
                <c:pt idx="382">
                  <c:v>592350</c:v>
                </c:pt>
                <c:pt idx="383">
                  <c:v>594000</c:v>
                </c:pt>
                <c:pt idx="384">
                  <c:v>595650</c:v>
                </c:pt>
                <c:pt idx="385">
                  <c:v>597300</c:v>
                </c:pt>
                <c:pt idx="386">
                  <c:v>598950</c:v>
                </c:pt>
                <c:pt idx="387">
                  <c:v>600600</c:v>
                </c:pt>
                <c:pt idx="388">
                  <c:v>602250</c:v>
                </c:pt>
                <c:pt idx="389">
                  <c:v>603900</c:v>
                </c:pt>
                <c:pt idx="390">
                  <c:v>605550</c:v>
                </c:pt>
                <c:pt idx="391">
                  <c:v>607200</c:v>
                </c:pt>
                <c:pt idx="392">
                  <c:v>608850</c:v>
                </c:pt>
                <c:pt idx="393">
                  <c:v>610500</c:v>
                </c:pt>
                <c:pt idx="394">
                  <c:v>612150</c:v>
                </c:pt>
                <c:pt idx="395">
                  <c:v>613800</c:v>
                </c:pt>
                <c:pt idx="396">
                  <c:v>615450</c:v>
                </c:pt>
                <c:pt idx="397">
                  <c:v>617100</c:v>
                </c:pt>
                <c:pt idx="398">
                  <c:v>618750</c:v>
                </c:pt>
                <c:pt idx="399">
                  <c:v>620400</c:v>
                </c:pt>
                <c:pt idx="400">
                  <c:v>622050</c:v>
                </c:pt>
                <c:pt idx="401">
                  <c:v>623700</c:v>
                </c:pt>
                <c:pt idx="402">
                  <c:v>625350</c:v>
                </c:pt>
                <c:pt idx="403">
                  <c:v>627000</c:v>
                </c:pt>
                <c:pt idx="404">
                  <c:v>628650</c:v>
                </c:pt>
                <c:pt idx="405">
                  <c:v>630300</c:v>
                </c:pt>
                <c:pt idx="406">
                  <c:v>631950</c:v>
                </c:pt>
                <c:pt idx="407">
                  <c:v>633600</c:v>
                </c:pt>
                <c:pt idx="408">
                  <c:v>635250</c:v>
                </c:pt>
                <c:pt idx="409">
                  <c:v>636900</c:v>
                </c:pt>
                <c:pt idx="410">
                  <c:v>638550</c:v>
                </c:pt>
                <c:pt idx="411">
                  <c:v>640200</c:v>
                </c:pt>
                <c:pt idx="412">
                  <c:v>641850</c:v>
                </c:pt>
                <c:pt idx="413">
                  <c:v>643500</c:v>
                </c:pt>
                <c:pt idx="414">
                  <c:v>645150</c:v>
                </c:pt>
                <c:pt idx="415">
                  <c:v>646800</c:v>
                </c:pt>
                <c:pt idx="416">
                  <c:v>648450</c:v>
                </c:pt>
                <c:pt idx="417">
                  <c:v>650100</c:v>
                </c:pt>
                <c:pt idx="418">
                  <c:v>651750</c:v>
                </c:pt>
                <c:pt idx="419">
                  <c:v>653400</c:v>
                </c:pt>
                <c:pt idx="420">
                  <c:v>655050</c:v>
                </c:pt>
                <c:pt idx="421">
                  <c:v>656700</c:v>
                </c:pt>
                <c:pt idx="422">
                  <c:v>658350</c:v>
                </c:pt>
                <c:pt idx="423">
                  <c:v>660000</c:v>
                </c:pt>
                <c:pt idx="424">
                  <c:v>661650</c:v>
                </c:pt>
                <c:pt idx="425">
                  <c:v>663300</c:v>
                </c:pt>
                <c:pt idx="426">
                  <c:v>664950</c:v>
                </c:pt>
                <c:pt idx="427">
                  <c:v>666600</c:v>
                </c:pt>
                <c:pt idx="428">
                  <c:v>668250</c:v>
                </c:pt>
                <c:pt idx="429">
                  <c:v>669900</c:v>
                </c:pt>
                <c:pt idx="430">
                  <c:v>671550</c:v>
                </c:pt>
                <c:pt idx="431">
                  <c:v>673200</c:v>
                </c:pt>
                <c:pt idx="432">
                  <c:v>674850</c:v>
                </c:pt>
                <c:pt idx="433">
                  <c:v>676500</c:v>
                </c:pt>
                <c:pt idx="434">
                  <c:v>678150</c:v>
                </c:pt>
                <c:pt idx="435">
                  <c:v>679800</c:v>
                </c:pt>
                <c:pt idx="436">
                  <c:v>681450</c:v>
                </c:pt>
                <c:pt idx="437">
                  <c:v>683100</c:v>
                </c:pt>
                <c:pt idx="438">
                  <c:v>684750</c:v>
                </c:pt>
                <c:pt idx="439">
                  <c:v>686400</c:v>
                </c:pt>
                <c:pt idx="440">
                  <c:v>688050</c:v>
                </c:pt>
                <c:pt idx="441">
                  <c:v>689700</c:v>
                </c:pt>
                <c:pt idx="442">
                  <c:v>691350</c:v>
                </c:pt>
                <c:pt idx="443">
                  <c:v>693000</c:v>
                </c:pt>
                <c:pt idx="444">
                  <c:v>694650</c:v>
                </c:pt>
                <c:pt idx="445">
                  <c:v>696300</c:v>
                </c:pt>
                <c:pt idx="446">
                  <c:v>697950</c:v>
                </c:pt>
                <c:pt idx="447">
                  <c:v>699600</c:v>
                </c:pt>
                <c:pt idx="448">
                  <c:v>701250</c:v>
                </c:pt>
                <c:pt idx="449">
                  <c:v>702900</c:v>
                </c:pt>
                <c:pt idx="450">
                  <c:v>704550</c:v>
                </c:pt>
                <c:pt idx="451">
                  <c:v>706200</c:v>
                </c:pt>
                <c:pt idx="452">
                  <c:v>707850</c:v>
                </c:pt>
                <c:pt idx="453">
                  <c:v>709500</c:v>
                </c:pt>
                <c:pt idx="454">
                  <c:v>711150</c:v>
                </c:pt>
                <c:pt idx="455">
                  <c:v>712800</c:v>
                </c:pt>
                <c:pt idx="456">
                  <c:v>714450</c:v>
                </c:pt>
                <c:pt idx="457">
                  <c:v>716100</c:v>
                </c:pt>
                <c:pt idx="458">
                  <c:v>717750</c:v>
                </c:pt>
                <c:pt idx="459">
                  <c:v>719400</c:v>
                </c:pt>
                <c:pt idx="460">
                  <c:v>721050</c:v>
                </c:pt>
                <c:pt idx="461">
                  <c:v>722700</c:v>
                </c:pt>
                <c:pt idx="462">
                  <c:v>724350</c:v>
                </c:pt>
                <c:pt idx="463">
                  <c:v>726000</c:v>
                </c:pt>
                <c:pt idx="464">
                  <c:v>727650</c:v>
                </c:pt>
                <c:pt idx="465">
                  <c:v>729300</c:v>
                </c:pt>
                <c:pt idx="466">
                  <c:v>730950</c:v>
                </c:pt>
                <c:pt idx="467">
                  <c:v>732600</c:v>
                </c:pt>
                <c:pt idx="468">
                  <c:v>734250</c:v>
                </c:pt>
                <c:pt idx="469">
                  <c:v>735900</c:v>
                </c:pt>
                <c:pt idx="470">
                  <c:v>737550</c:v>
                </c:pt>
                <c:pt idx="471">
                  <c:v>739200</c:v>
                </c:pt>
                <c:pt idx="472">
                  <c:v>740850</c:v>
                </c:pt>
                <c:pt idx="473">
                  <c:v>742500</c:v>
                </c:pt>
                <c:pt idx="474">
                  <c:v>744150</c:v>
                </c:pt>
                <c:pt idx="475">
                  <c:v>745800</c:v>
                </c:pt>
                <c:pt idx="476">
                  <c:v>747450</c:v>
                </c:pt>
                <c:pt idx="477">
                  <c:v>749100</c:v>
                </c:pt>
                <c:pt idx="478">
                  <c:v>750750</c:v>
                </c:pt>
                <c:pt idx="479">
                  <c:v>752400</c:v>
                </c:pt>
                <c:pt idx="480">
                  <c:v>754050</c:v>
                </c:pt>
              </c:numCache>
            </c:numRef>
          </c:val>
          <c:smooth val="0"/>
        </c:ser>
        <c:ser>
          <c:idx val="1"/>
          <c:order val="1"/>
          <c:tx>
            <c:strRef>
              <c:f>Sheet1!$C$1</c:f>
              <c:strCache>
                <c:ptCount val="1"/>
                <c:pt idx="0">
                  <c:v>Column2</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Sheet1!$C$2:$C$482</c:f>
              <c:numCache>
                <c:formatCode>General</c:formatCode>
                <c:ptCount val="481"/>
                <c:pt idx="71">
                  <c:v>0</c:v>
                </c:pt>
                <c:pt idx="72">
                  <c:v>2200</c:v>
                </c:pt>
                <c:pt idx="73">
                  <c:v>4400</c:v>
                </c:pt>
                <c:pt idx="74">
                  <c:v>6600</c:v>
                </c:pt>
                <c:pt idx="75">
                  <c:v>8800</c:v>
                </c:pt>
                <c:pt idx="76">
                  <c:v>11000</c:v>
                </c:pt>
                <c:pt idx="77">
                  <c:v>13200</c:v>
                </c:pt>
                <c:pt idx="78">
                  <c:v>15400</c:v>
                </c:pt>
                <c:pt idx="79">
                  <c:v>17600</c:v>
                </c:pt>
                <c:pt idx="80">
                  <c:v>19800</c:v>
                </c:pt>
                <c:pt idx="81">
                  <c:v>22000</c:v>
                </c:pt>
                <c:pt idx="82">
                  <c:v>24200</c:v>
                </c:pt>
                <c:pt idx="83">
                  <c:v>26400</c:v>
                </c:pt>
                <c:pt idx="84">
                  <c:v>28600</c:v>
                </c:pt>
                <c:pt idx="85">
                  <c:v>30800</c:v>
                </c:pt>
                <c:pt idx="86">
                  <c:v>33000</c:v>
                </c:pt>
                <c:pt idx="87">
                  <c:v>35200</c:v>
                </c:pt>
                <c:pt idx="88">
                  <c:v>37400</c:v>
                </c:pt>
                <c:pt idx="89">
                  <c:v>39600</c:v>
                </c:pt>
                <c:pt idx="90">
                  <c:v>41800</c:v>
                </c:pt>
                <c:pt idx="91">
                  <c:v>44000</c:v>
                </c:pt>
                <c:pt idx="92">
                  <c:v>46200</c:v>
                </c:pt>
                <c:pt idx="93">
                  <c:v>48400</c:v>
                </c:pt>
                <c:pt idx="94">
                  <c:v>50600</c:v>
                </c:pt>
                <c:pt idx="95">
                  <c:v>52800</c:v>
                </c:pt>
                <c:pt idx="96">
                  <c:v>55000</c:v>
                </c:pt>
                <c:pt idx="97">
                  <c:v>57200</c:v>
                </c:pt>
                <c:pt idx="98">
                  <c:v>59400</c:v>
                </c:pt>
                <c:pt idx="99">
                  <c:v>61600</c:v>
                </c:pt>
                <c:pt idx="100">
                  <c:v>63800</c:v>
                </c:pt>
                <c:pt idx="101">
                  <c:v>66000</c:v>
                </c:pt>
                <c:pt idx="102">
                  <c:v>68200</c:v>
                </c:pt>
                <c:pt idx="103">
                  <c:v>70400</c:v>
                </c:pt>
                <c:pt idx="104">
                  <c:v>72600</c:v>
                </c:pt>
                <c:pt idx="105">
                  <c:v>74800</c:v>
                </c:pt>
                <c:pt idx="106">
                  <c:v>77000</c:v>
                </c:pt>
                <c:pt idx="107">
                  <c:v>79200</c:v>
                </c:pt>
                <c:pt idx="108">
                  <c:v>81400</c:v>
                </c:pt>
                <c:pt idx="109">
                  <c:v>83600</c:v>
                </c:pt>
                <c:pt idx="110">
                  <c:v>85800</c:v>
                </c:pt>
                <c:pt idx="111">
                  <c:v>88000</c:v>
                </c:pt>
                <c:pt idx="112">
                  <c:v>90200</c:v>
                </c:pt>
                <c:pt idx="113">
                  <c:v>92400</c:v>
                </c:pt>
                <c:pt idx="114">
                  <c:v>94600</c:v>
                </c:pt>
                <c:pt idx="115">
                  <c:v>96800</c:v>
                </c:pt>
                <c:pt idx="116">
                  <c:v>99000</c:v>
                </c:pt>
                <c:pt idx="117">
                  <c:v>101200</c:v>
                </c:pt>
                <c:pt idx="118">
                  <c:v>103400</c:v>
                </c:pt>
                <c:pt idx="119">
                  <c:v>105600</c:v>
                </c:pt>
                <c:pt idx="120">
                  <c:v>107800</c:v>
                </c:pt>
                <c:pt idx="121">
                  <c:v>110000</c:v>
                </c:pt>
                <c:pt idx="122">
                  <c:v>112200</c:v>
                </c:pt>
                <c:pt idx="123">
                  <c:v>114400</c:v>
                </c:pt>
                <c:pt idx="124">
                  <c:v>116600</c:v>
                </c:pt>
                <c:pt idx="125">
                  <c:v>118800</c:v>
                </c:pt>
                <c:pt idx="126">
                  <c:v>121000</c:v>
                </c:pt>
                <c:pt idx="127">
                  <c:v>123200</c:v>
                </c:pt>
                <c:pt idx="128">
                  <c:v>125400</c:v>
                </c:pt>
                <c:pt idx="129">
                  <c:v>127600</c:v>
                </c:pt>
                <c:pt idx="130">
                  <c:v>129800</c:v>
                </c:pt>
                <c:pt idx="131">
                  <c:v>132000</c:v>
                </c:pt>
                <c:pt idx="132">
                  <c:v>134200</c:v>
                </c:pt>
                <c:pt idx="133">
                  <c:v>136400</c:v>
                </c:pt>
                <c:pt idx="134">
                  <c:v>138600</c:v>
                </c:pt>
                <c:pt idx="135">
                  <c:v>140800</c:v>
                </c:pt>
                <c:pt idx="136">
                  <c:v>143000</c:v>
                </c:pt>
                <c:pt idx="137">
                  <c:v>145200</c:v>
                </c:pt>
                <c:pt idx="138">
                  <c:v>147400</c:v>
                </c:pt>
                <c:pt idx="139">
                  <c:v>149600</c:v>
                </c:pt>
                <c:pt idx="140">
                  <c:v>151800</c:v>
                </c:pt>
                <c:pt idx="141">
                  <c:v>154000</c:v>
                </c:pt>
                <c:pt idx="142">
                  <c:v>156200</c:v>
                </c:pt>
                <c:pt idx="143">
                  <c:v>158400</c:v>
                </c:pt>
                <c:pt idx="144">
                  <c:v>160600</c:v>
                </c:pt>
                <c:pt idx="145">
                  <c:v>162800</c:v>
                </c:pt>
                <c:pt idx="146">
                  <c:v>165000</c:v>
                </c:pt>
                <c:pt idx="147">
                  <c:v>167200</c:v>
                </c:pt>
                <c:pt idx="148">
                  <c:v>169400</c:v>
                </c:pt>
                <c:pt idx="149">
                  <c:v>171600</c:v>
                </c:pt>
                <c:pt idx="150">
                  <c:v>173800</c:v>
                </c:pt>
                <c:pt idx="151">
                  <c:v>176000</c:v>
                </c:pt>
                <c:pt idx="152">
                  <c:v>178200</c:v>
                </c:pt>
                <c:pt idx="153">
                  <c:v>180400</c:v>
                </c:pt>
                <c:pt idx="154">
                  <c:v>182600</c:v>
                </c:pt>
                <c:pt idx="155">
                  <c:v>184800</c:v>
                </c:pt>
                <c:pt idx="156">
                  <c:v>187000</c:v>
                </c:pt>
                <c:pt idx="157">
                  <c:v>189200</c:v>
                </c:pt>
                <c:pt idx="158">
                  <c:v>191400</c:v>
                </c:pt>
                <c:pt idx="159">
                  <c:v>193600</c:v>
                </c:pt>
                <c:pt idx="160">
                  <c:v>195800</c:v>
                </c:pt>
                <c:pt idx="161">
                  <c:v>198000</c:v>
                </c:pt>
                <c:pt idx="162">
                  <c:v>200200</c:v>
                </c:pt>
                <c:pt idx="163">
                  <c:v>202400</c:v>
                </c:pt>
                <c:pt idx="164">
                  <c:v>204600</c:v>
                </c:pt>
                <c:pt idx="165">
                  <c:v>206800</c:v>
                </c:pt>
                <c:pt idx="166">
                  <c:v>209000</c:v>
                </c:pt>
                <c:pt idx="167">
                  <c:v>211200</c:v>
                </c:pt>
                <c:pt idx="168">
                  <c:v>213400</c:v>
                </c:pt>
                <c:pt idx="169">
                  <c:v>215600</c:v>
                </c:pt>
                <c:pt idx="170">
                  <c:v>217800</c:v>
                </c:pt>
                <c:pt idx="171">
                  <c:v>220000</c:v>
                </c:pt>
                <c:pt idx="172">
                  <c:v>222200</c:v>
                </c:pt>
                <c:pt idx="173">
                  <c:v>224400</c:v>
                </c:pt>
                <c:pt idx="174">
                  <c:v>226600</c:v>
                </c:pt>
                <c:pt idx="175">
                  <c:v>228800</c:v>
                </c:pt>
                <c:pt idx="176">
                  <c:v>231000</c:v>
                </c:pt>
                <c:pt idx="177">
                  <c:v>233200</c:v>
                </c:pt>
                <c:pt idx="178">
                  <c:v>235400</c:v>
                </c:pt>
                <c:pt idx="179">
                  <c:v>237600</c:v>
                </c:pt>
                <c:pt idx="180">
                  <c:v>239800</c:v>
                </c:pt>
                <c:pt idx="181">
                  <c:v>242000</c:v>
                </c:pt>
                <c:pt idx="182">
                  <c:v>244200</c:v>
                </c:pt>
                <c:pt idx="183">
                  <c:v>246400</c:v>
                </c:pt>
                <c:pt idx="184">
                  <c:v>248600</c:v>
                </c:pt>
                <c:pt idx="185">
                  <c:v>250800</c:v>
                </c:pt>
                <c:pt idx="186">
                  <c:v>253000</c:v>
                </c:pt>
                <c:pt idx="187">
                  <c:v>255200</c:v>
                </c:pt>
                <c:pt idx="188">
                  <c:v>257400</c:v>
                </c:pt>
                <c:pt idx="189">
                  <c:v>259600</c:v>
                </c:pt>
                <c:pt idx="190">
                  <c:v>261800</c:v>
                </c:pt>
                <c:pt idx="191">
                  <c:v>264000</c:v>
                </c:pt>
                <c:pt idx="192">
                  <c:v>266200</c:v>
                </c:pt>
                <c:pt idx="193">
                  <c:v>268400</c:v>
                </c:pt>
                <c:pt idx="194">
                  <c:v>270600</c:v>
                </c:pt>
                <c:pt idx="195">
                  <c:v>272800</c:v>
                </c:pt>
                <c:pt idx="196">
                  <c:v>275000</c:v>
                </c:pt>
                <c:pt idx="197">
                  <c:v>277200</c:v>
                </c:pt>
                <c:pt idx="198">
                  <c:v>279400</c:v>
                </c:pt>
                <c:pt idx="199">
                  <c:v>281600</c:v>
                </c:pt>
                <c:pt idx="200">
                  <c:v>283800</c:v>
                </c:pt>
                <c:pt idx="201">
                  <c:v>286000</c:v>
                </c:pt>
                <c:pt idx="202">
                  <c:v>288200</c:v>
                </c:pt>
                <c:pt idx="203">
                  <c:v>290400</c:v>
                </c:pt>
                <c:pt idx="204">
                  <c:v>292600</c:v>
                </c:pt>
                <c:pt idx="205">
                  <c:v>294800</c:v>
                </c:pt>
                <c:pt idx="206">
                  <c:v>297000</c:v>
                </c:pt>
                <c:pt idx="207">
                  <c:v>299200</c:v>
                </c:pt>
                <c:pt idx="208">
                  <c:v>301400</c:v>
                </c:pt>
                <c:pt idx="209">
                  <c:v>303600</c:v>
                </c:pt>
                <c:pt idx="210">
                  <c:v>305800</c:v>
                </c:pt>
                <c:pt idx="211">
                  <c:v>308000</c:v>
                </c:pt>
                <c:pt idx="212">
                  <c:v>310200</c:v>
                </c:pt>
                <c:pt idx="213">
                  <c:v>312400</c:v>
                </c:pt>
                <c:pt idx="214">
                  <c:v>314600</c:v>
                </c:pt>
                <c:pt idx="215">
                  <c:v>316800</c:v>
                </c:pt>
                <c:pt idx="216">
                  <c:v>319000</c:v>
                </c:pt>
                <c:pt idx="217">
                  <c:v>321200</c:v>
                </c:pt>
                <c:pt idx="218">
                  <c:v>323400</c:v>
                </c:pt>
                <c:pt idx="219">
                  <c:v>325600</c:v>
                </c:pt>
                <c:pt idx="220">
                  <c:v>327800</c:v>
                </c:pt>
                <c:pt idx="221">
                  <c:v>330000</c:v>
                </c:pt>
                <c:pt idx="222">
                  <c:v>332200</c:v>
                </c:pt>
                <c:pt idx="223">
                  <c:v>334400</c:v>
                </c:pt>
                <c:pt idx="224">
                  <c:v>336600</c:v>
                </c:pt>
                <c:pt idx="225">
                  <c:v>338800</c:v>
                </c:pt>
                <c:pt idx="226">
                  <c:v>341000</c:v>
                </c:pt>
                <c:pt idx="227">
                  <c:v>343200</c:v>
                </c:pt>
                <c:pt idx="228">
                  <c:v>345400</c:v>
                </c:pt>
                <c:pt idx="229">
                  <c:v>347600</c:v>
                </c:pt>
                <c:pt idx="230">
                  <c:v>349800</c:v>
                </c:pt>
                <c:pt idx="231">
                  <c:v>352000</c:v>
                </c:pt>
                <c:pt idx="232">
                  <c:v>354200</c:v>
                </c:pt>
                <c:pt idx="233">
                  <c:v>356400</c:v>
                </c:pt>
                <c:pt idx="234">
                  <c:v>358600</c:v>
                </c:pt>
                <c:pt idx="235">
                  <c:v>360800</c:v>
                </c:pt>
                <c:pt idx="236">
                  <c:v>363000</c:v>
                </c:pt>
                <c:pt idx="237">
                  <c:v>365200</c:v>
                </c:pt>
                <c:pt idx="238">
                  <c:v>367400</c:v>
                </c:pt>
                <c:pt idx="239">
                  <c:v>369600</c:v>
                </c:pt>
                <c:pt idx="240">
                  <c:v>371800</c:v>
                </c:pt>
                <c:pt idx="241">
                  <c:v>374000</c:v>
                </c:pt>
                <c:pt idx="242">
                  <c:v>376200</c:v>
                </c:pt>
                <c:pt idx="243">
                  <c:v>378400</c:v>
                </c:pt>
                <c:pt idx="244">
                  <c:v>380600</c:v>
                </c:pt>
                <c:pt idx="245">
                  <c:v>382800</c:v>
                </c:pt>
                <c:pt idx="246">
                  <c:v>385000</c:v>
                </c:pt>
                <c:pt idx="247">
                  <c:v>387200</c:v>
                </c:pt>
                <c:pt idx="248">
                  <c:v>389400</c:v>
                </c:pt>
                <c:pt idx="249">
                  <c:v>391600</c:v>
                </c:pt>
                <c:pt idx="250">
                  <c:v>393800</c:v>
                </c:pt>
                <c:pt idx="251">
                  <c:v>396000</c:v>
                </c:pt>
                <c:pt idx="252">
                  <c:v>398200</c:v>
                </c:pt>
                <c:pt idx="253">
                  <c:v>400400</c:v>
                </c:pt>
                <c:pt idx="254">
                  <c:v>402600</c:v>
                </c:pt>
                <c:pt idx="255">
                  <c:v>404800</c:v>
                </c:pt>
                <c:pt idx="256">
                  <c:v>407000</c:v>
                </c:pt>
                <c:pt idx="257">
                  <c:v>409200</c:v>
                </c:pt>
                <c:pt idx="258">
                  <c:v>411400</c:v>
                </c:pt>
                <c:pt idx="259">
                  <c:v>413600</c:v>
                </c:pt>
                <c:pt idx="260">
                  <c:v>415800</c:v>
                </c:pt>
                <c:pt idx="261">
                  <c:v>418000</c:v>
                </c:pt>
                <c:pt idx="262">
                  <c:v>420200</c:v>
                </c:pt>
                <c:pt idx="263">
                  <c:v>422400</c:v>
                </c:pt>
                <c:pt idx="264">
                  <c:v>424600</c:v>
                </c:pt>
                <c:pt idx="265">
                  <c:v>426800</c:v>
                </c:pt>
                <c:pt idx="266">
                  <c:v>429000</c:v>
                </c:pt>
                <c:pt idx="267">
                  <c:v>431200</c:v>
                </c:pt>
                <c:pt idx="268">
                  <c:v>433400</c:v>
                </c:pt>
                <c:pt idx="269">
                  <c:v>435600</c:v>
                </c:pt>
                <c:pt idx="270">
                  <c:v>437800</c:v>
                </c:pt>
                <c:pt idx="271">
                  <c:v>440000</c:v>
                </c:pt>
                <c:pt idx="272">
                  <c:v>442200</c:v>
                </c:pt>
                <c:pt idx="273">
                  <c:v>444400</c:v>
                </c:pt>
                <c:pt idx="274">
                  <c:v>446600</c:v>
                </c:pt>
                <c:pt idx="275">
                  <c:v>448800</c:v>
                </c:pt>
                <c:pt idx="276">
                  <c:v>451000</c:v>
                </c:pt>
                <c:pt idx="277">
                  <c:v>453200</c:v>
                </c:pt>
                <c:pt idx="278">
                  <c:v>455400</c:v>
                </c:pt>
                <c:pt idx="279">
                  <c:v>457600</c:v>
                </c:pt>
                <c:pt idx="280">
                  <c:v>459800</c:v>
                </c:pt>
                <c:pt idx="281">
                  <c:v>462000</c:v>
                </c:pt>
                <c:pt idx="282">
                  <c:v>464200</c:v>
                </c:pt>
                <c:pt idx="283">
                  <c:v>466400</c:v>
                </c:pt>
                <c:pt idx="284">
                  <c:v>468600</c:v>
                </c:pt>
                <c:pt idx="285">
                  <c:v>470800</c:v>
                </c:pt>
                <c:pt idx="286">
                  <c:v>473000</c:v>
                </c:pt>
                <c:pt idx="287">
                  <c:v>475200</c:v>
                </c:pt>
                <c:pt idx="288">
                  <c:v>477400</c:v>
                </c:pt>
                <c:pt idx="289">
                  <c:v>479600</c:v>
                </c:pt>
                <c:pt idx="290">
                  <c:v>481800</c:v>
                </c:pt>
                <c:pt idx="291">
                  <c:v>484000</c:v>
                </c:pt>
                <c:pt idx="292">
                  <c:v>486200</c:v>
                </c:pt>
                <c:pt idx="293">
                  <c:v>488400</c:v>
                </c:pt>
                <c:pt idx="294">
                  <c:v>490600</c:v>
                </c:pt>
                <c:pt idx="295">
                  <c:v>492800</c:v>
                </c:pt>
                <c:pt idx="296">
                  <c:v>495000</c:v>
                </c:pt>
                <c:pt idx="297">
                  <c:v>497200</c:v>
                </c:pt>
                <c:pt idx="298">
                  <c:v>499400</c:v>
                </c:pt>
                <c:pt idx="299">
                  <c:v>501600</c:v>
                </c:pt>
                <c:pt idx="300">
                  <c:v>503800</c:v>
                </c:pt>
                <c:pt idx="301">
                  <c:v>506000</c:v>
                </c:pt>
                <c:pt idx="302">
                  <c:v>508200</c:v>
                </c:pt>
                <c:pt idx="303">
                  <c:v>510400</c:v>
                </c:pt>
                <c:pt idx="304">
                  <c:v>512600</c:v>
                </c:pt>
                <c:pt idx="305">
                  <c:v>514800</c:v>
                </c:pt>
                <c:pt idx="306">
                  <c:v>517000</c:v>
                </c:pt>
                <c:pt idx="307">
                  <c:v>519200</c:v>
                </c:pt>
                <c:pt idx="308">
                  <c:v>521400</c:v>
                </c:pt>
                <c:pt idx="309">
                  <c:v>523600</c:v>
                </c:pt>
                <c:pt idx="310">
                  <c:v>525800</c:v>
                </c:pt>
                <c:pt idx="311">
                  <c:v>528000</c:v>
                </c:pt>
                <c:pt idx="312">
                  <c:v>530200</c:v>
                </c:pt>
                <c:pt idx="313">
                  <c:v>532400</c:v>
                </c:pt>
                <c:pt idx="314">
                  <c:v>534600</c:v>
                </c:pt>
                <c:pt idx="315">
                  <c:v>536800</c:v>
                </c:pt>
                <c:pt idx="316">
                  <c:v>539000</c:v>
                </c:pt>
                <c:pt idx="317">
                  <c:v>541200</c:v>
                </c:pt>
                <c:pt idx="318">
                  <c:v>543400</c:v>
                </c:pt>
                <c:pt idx="319">
                  <c:v>545600</c:v>
                </c:pt>
                <c:pt idx="320">
                  <c:v>547800</c:v>
                </c:pt>
                <c:pt idx="321">
                  <c:v>550000</c:v>
                </c:pt>
                <c:pt idx="322">
                  <c:v>552200</c:v>
                </c:pt>
                <c:pt idx="323">
                  <c:v>554400</c:v>
                </c:pt>
                <c:pt idx="324">
                  <c:v>556600</c:v>
                </c:pt>
                <c:pt idx="325">
                  <c:v>558800</c:v>
                </c:pt>
                <c:pt idx="326">
                  <c:v>561000</c:v>
                </c:pt>
                <c:pt idx="327">
                  <c:v>563200</c:v>
                </c:pt>
                <c:pt idx="328">
                  <c:v>565400</c:v>
                </c:pt>
                <c:pt idx="329">
                  <c:v>567600</c:v>
                </c:pt>
                <c:pt idx="330">
                  <c:v>569800</c:v>
                </c:pt>
                <c:pt idx="331">
                  <c:v>572000</c:v>
                </c:pt>
                <c:pt idx="332">
                  <c:v>574200</c:v>
                </c:pt>
                <c:pt idx="333">
                  <c:v>576400</c:v>
                </c:pt>
                <c:pt idx="334">
                  <c:v>578600</c:v>
                </c:pt>
                <c:pt idx="335">
                  <c:v>580800</c:v>
                </c:pt>
                <c:pt idx="336">
                  <c:v>583000</c:v>
                </c:pt>
                <c:pt idx="337">
                  <c:v>585200</c:v>
                </c:pt>
                <c:pt idx="338">
                  <c:v>587400</c:v>
                </c:pt>
                <c:pt idx="339">
                  <c:v>589600</c:v>
                </c:pt>
                <c:pt idx="340">
                  <c:v>591800</c:v>
                </c:pt>
                <c:pt idx="341">
                  <c:v>594000</c:v>
                </c:pt>
                <c:pt idx="342">
                  <c:v>596200</c:v>
                </c:pt>
                <c:pt idx="343">
                  <c:v>598400</c:v>
                </c:pt>
                <c:pt idx="344">
                  <c:v>600600</c:v>
                </c:pt>
                <c:pt idx="345">
                  <c:v>602800</c:v>
                </c:pt>
                <c:pt idx="346">
                  <c:v>605000</c:v>
                </c:pt>
                <c:pt idx="347">
                  <c:v>607200</c:v>
                </c:pt>
                <c:pt idx="348">
                  <c:v>609400</c:v>
                </c:pt>
                <c:pt idx="349">
                  <c:v>611600</c:v>
                </c:pt>
                <c:pt idx="350">
                  <c:v>613800</c:v>
                </c:pt>
                <c:pt idx="351">
                  <c:v>616000</c:v>
                </c:pt>
                <c:pt idx="352">
                  <c:v>618200</c:v>
                </c:pt>
                <c:pt idx="353">
                  <c:v>620400</c:v>
                </c:pt>
                <c:pt idx="354">
                  <c:v>622600</c:v>
                </c:pt>
                <c:pt idx="355">
                  <c:v>624800</c:v>
                </c:pt>
                <c:pt idx="356">
                  <c:v>627000</c:v>
                </c:pt>
                <c:pt idx="357">
                  <c:v>629200</c:v>
                </c:pt>
                <c:pt idx="358">
                  <c:v>631400</c:v>
                </c:pt>
                <c:pt idx="359">
                  <c:v>633600</c:v>
                </c:pt>
                <c:pt idx="360">
                  <c:v>635800</c:v>
                </c:pt>
                <c:pt idx="361">
                  <c:v>638000</c:v>
                </c:pt>
                <c:pt idx="362">
                  <c:v>640200</c:v>
                </c:pt>
                <c:pt idx="363">
                  <c:v>642400</c:v>
                </c:pt>
                <c:pt idx="364">
                  <c:v>644600</c:v>
                </c:pt>
                <c:pt idx="365">
                  <c:v>646800</c:v>
                </c:pt>
                <c:pt idx="366">
                  <c:v>649000</c:v>
                </c:pt>
                <c:pt idx="367">
                  <c:v>651200</c:v>
                </c:pt>
                <c:pt idx="368">
                  <c:v>653400</c:v>
                </c:pt>
                <c:pt idx="369">
                  <c:v>655600</c:v>
                </c:pt>
                <c:pt idx="370">
                  <c:v>657800</c:v>
                </c:pt>
                <c:pt idx="371">
                  <c:v>660000</c:v>
                </c:pt>
                <c:pt idx="372">
                  <c:v>662200</c:v>
                </c:pt>
                <c:pt idx="373">
                  <c:v>664400</c:v>
                </c:pt>
                <c:pt idx="374">
                  <c:v>666600</c:v>
                </c:pt>
                <c:pt idx="375">
                  <c:v>668800</c:v>
                </c:pt>
                <c:pt idx="376">
                  <c:v>671000</c:v>
                </c:pt>
                <c:pt idx="377">
                  <c:v>673200</c:v>
                </c:pt>
                <c:pt idx="378">
                  <c:v>675400</c:v>
                </c:pt>
                <c:pt idx="379">
                  <c:v>677600</c:v>
                </c:pt>
                <c:pt idx="380">
                  <c:v>679800</c:v>
                </c:pt>
                <c:pt idx="381">
                  <c:v>682000</c:v>
                </c:pt>
                <c:pt idx="382">
                  <c:v>684200</c:v>
                </c:pt>
                <c:pt idx="383">
                  <c:v>686400</c:v>
                </c:pt>
                <c:pt idx="384">
                  <c:v>688600</c:v>
                </c:pt>
                <c:pt idx="385">
                  <c:v>690800</c:v>
                </c:pt>
                <c:pt idx="386">
                  <c:v>693000</c:v>
                </c:pt>
                <c:pt idx="387">
                  <c:v>695200</c:v>
                </c:pt>
                <c:pt idx="388">
                  <c:v>697400</c:v>
                </c:pt>
                <c:pt idx="389">
                  <c:v>699600</c:v>
                </c:pt>
                <c:pt idx="390">
                  <c:v>701800</c:v>
                </c:pt>
                <c:pt idx="391">
                  <c:v>704000</c:v>
                </c:pt>
                <c:pt idx="392">
                  <c:v>706200</c:v>
                </c:pt>
                <c:pt idx="393">
                  <c:v>708400</c:v>
                </c:pt>
                <c:pt idx="394">
                  <c:v>710600</c:v>
                </c:pt>
                <c:pt idx="395">
                  <c:v>712800</c:v>
                </c:pt>
                <c:pt idx="396">
                  <c:v>715000</c:v>
                </c:pt>
                <c:pt idx="397">
                  <c:v>717200</c:v>
                </c:pt>
                <c:pt idx="398">
                  <c:v>719400</c:v>
                </c:pt>
                <c:pt idx="399">
                  <c:v>721600</c:v>
                </c:pt>
                <c:pt idx="400">
                  <c:v>723800</c:v>
                </c:pt>
                <c:pt idx="401">
                  <c:v>726000</c:v>
                </c:pt>
                <c:pt idx="402">
                  <c:v>728200</c:v>
                </c:pt>
                <c:pt idx="403">
                  <c:v>730400</c:v>
                </c:pt>
                <c:pt idx="404">
                  <c:v>732600</c:v>
                </c:pt>
                <c:pt idx="405">
                  <c:v>734800</c:v>
                </c:pt>
                <c:pt idx="406">
                  <c:v>737000</c:v>
                </c:pt>
                <c:pt idx="407">
                  <c:v>739200</c:v>
                </c:pt>
                <c:pt idx="408">
                  <c:v>741400</c:v>
                </c:pt>
                <c:pt idx="409">
                  <c:v>743600</c:v>
                </c:pt>
                <c:pt idx="410">
                  <c:v>745800</c:v>
                </c:pt>
                <c:pt idx="411">
                  <c:v>748000</c:v>
                </c:pt>
                <c:pt idx="412">
                  <c:v>750200</c:v>
                </c:pt>
                <c:pt idx="413">
                  <c:v>752400</c:v>
                </c:pt>
                <c:pt idx="414">
                  <c:v>754600</c:v>
                </c:pt>
                <c:pt idx="415">
                  <c:v>756800</c:v>
                </c:pt>
                <c:pt idx="416">
                  <c:v>759000</c:v>
                </c:pt>
                <c:pt idx="417">
                  <c:v>761200</c:v>
                </c:pt>
                <c:pt idx="418">
                  <c:v>763400</c:v>
                </c:pt>
                <c:pt idx="419">
                  <c:v>765600</c:v>
                </c:pt>
                <c:pt idx="420">
                  <c:v>767800</c:v>
                </c:pt>
                <c:pt idx="421">
                  <c:v>770000</c:v>
                </c:pt>
                <c:pt idx="422">
                  <c:v>772200</c:v>
                </c:pt>
                <c:pt idx="423">
                  <c:v>774400</c:v>
                </c:pt>
                <c:pt idx="424">
                  <c:v>776600</c:v>
                </c:pt>
                <c:pt idx="425">
                  <c:v>778800</c:v>
                </c:pt>
                <c:pt idx="426">
                  <c:v>781000</c:v>
                </c:pt>
                <c:pt idx="427">
                  <c:v>783200</c:v>
                </c:pt>
                <c:pt idx="428">
                  <c:v>785400</c:v>
                </c:pt>
                <c:pt idx="429">
                  <c:v>787600</c:v>
                </c:pt>
                <c:pt idx="430">
                  <c:v>789800</c:v>
                </c:pt>
                <c:pt idx="431">
                  <c:v>792000</c:v>
                </c:pt>
                <c:pt idx="432">
                  <c:v>794200</c:v>
                </c:pt>
                <c:pt idx="433">
                  <c:v>796400</c:v>
                </c:pt>
                <c:pt idx="434">
                  <c:v>798600</c:v>
                </c:pt>
                <c:pt idx="435">
                  <c:v>800800</c:v>
                </c:pt>
                <c:pt idx="436">
                  <c:v>803000</c:v>
                </c:pt>
                <c:pt idx="437">
                  <c:v>805200</c:v>
                </c:pt>
                <c:pt idx="438">
                  <c:v>807400</c:v>
                </c:pt>
                <c:pt idx="439">
                  <c:v>809600</c:v>
                </c:pt>
                <c:pt idx="440">
                  <c:v>811800</c:v>
                </c:pt>
                <c:pt idx="441">
                  <c:v>814000</c:v>
                </c:pt>
                <c:pt idx="442">
                  <c:v>816200</c:v>
                </c:pt>
                <c:pt idx="443">
                  <c:v>818400</c:v>
                </c:pt>
                <c:pt idx="444">
                  <c:v>820600</c:v>
                </c:pt>
                <c:pt idx="445">
                  <c:v>822800</c:v>
                </c:pt>
                <c:pt idx="446">
                  <c:v>825000</c:v>
                </c:pt>
                <c:pt idx="447">
                  <c:v>827200</c:v>
                </c:pt>
                <c:pt idx="448">
                  <c:v>829400</c:v>
                </c:pt>
                <c:pt idx="449">
                  <c:v>831600</c:v>
                </c:pt>
                <c:pt idx="450">
                  <c:v>833800</c:v>
                </c:pt>
                <c:pt idx="451">
                  <c:v>836000</c:v>
                </c:pt>
                <c:pt idx="452">
                  <c:v>838200</c:v>
                </c:pt>
                <c:pt idx="453">
                  <c:v>840400</c:v>
                </c:pt>
                <c:pt idx="454">
                  <c:v>842600</c:v>
                </c:pt>
                <c:pt idx="455">
                  <c:v>844800</c:v>
                </c:pt>
                <c:pt idx="456">
                  <c:v>847000</c:v>
                </c:pt>
                <c:pt idx="457">
                  <c:v>849200</c:v>
                </c:pt>
                <c:pt idx="458">
                  <c:v>851400</c:v>
                </c:pt>
                <c:pt idx="459">
                  <c:v>853600</c:v>
                </c:pt>
                <c:pt idx="460">
                  <c:v>855800</c:v>
                </c:pt>
                <c:pt idx="461">
                  <c:v>858000</c:v>
                </c:pt>
                <c:pt idx="462">
                  <c:v>860200</c:v>
                </c:pt>
                <c:pt idx="463">
                  <c:v>862400</c:v>
                </c:pt>
                <c:pt idx="464">
                  <c:v>864600</c:v>
                </c:pt>
                <c:pt idx="465">
                  <c:v>866800</c:v>
                </c:pt>
                <c:pt idx="466">
                  <c:v>869000</c:v>
                </c:pt>
                <c:pt idx="467">
                  <c:v>871200</c:v>
                </c:pt>
                <c:pt idx="468">
                  <c:v>873400</c:v>
                </c:pt>
                <c:pt idx="469">
                  <c:v>875600</c:v>
                </c:pt>
                <c:pt idx="470">
                  <c:v>877800</c:v>
                </c:pt>
                <c:pt idx="471">
                  <c:v>880000</c:v>
                </c:pt>
                <c:pt idx="472">
                  <c:v>882200</c:v>
                </c:pt>
                <c:pt idx="473">
                  <c:v>884400</c:v>
                </c:pt>
                <c:pt idx="474">
                  <c:v>886600</c:v>
                </c:pt>
                <c:pt idx="475">
                  <c:v>888800</c:v>
                </c:pt>
                <c:pt idx="476">
                  <c:v>891000</c:v>
                </c:pt>
                <c:pt idx="477">
                  <c:v>893200</c:v>
                </c:pt>
                <c:pt idx="478">
                  <c:v>895400</c:v>
                </c:pt>
                <c:pt idx="479">
                  <c:v>897600</c:v>
                </c:pt>
                <c:pt idx="480">
                  <c:v>899800</c:v>
                </c:pt>
              </c:numCache>
            </c:numRef>
          </c:val>
          <c:smooth val="0"/>
        </c:ser>
        <c:ser>
          <c:idx val="2"/>
          <c:order val="2"/>
          <c:tx>
            <c:strRef>
              <c:f>Sheet1!$D$1</c:f>
              <c:strCache>
                <c:ptCount val="1"/>
                <c:pt idx="0">
                  <c:v>Column3</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Sheet1!$D$2:$D$482</c:f>
              <c:numCache>
                <c:formatCode>General</c:formatCode>
                <c:ptCount val="481"/>
              </c:numCache>
            </c:numRef>
          </c:val>
          <c:smooth val="0"/>
        </c:ser>
        <c:dLbls>
          <c:showLegendKey val="0"/>
          <c:showVal val="0"/>
          <c:showCatName val="0"/>
          <c:showSerName val="0"/>
          <c:showPercent val="0"/>
          <c:showBubbleSize val="0"/>
        </c:dLbls>
        <c:marker val="1"/>
        <c:smooth val="0"/>
        <c:axId val="125193600"/>
        <c:axId val="125199872"/>
      </c:lineChart>
      <c:catAx>
        <c:axId val="125193600"/>
        <c:scaling>
          <c:orientation val="minMax"/>
        </c:scaling>
        <c:delete val="0"/>
        <c:axPos val="b"/>
        <c:title>
          <c:tx>
            <c:rich>
              <a:bodyPr/>
              <a:lstStyle/>
              <a:p>
                <a:pPr>
                  <a:defRPr>
                    <a:solidFill>
                      <a:schemeClr val="tx2"/>
                    </a:solidFill>
                  </a:defRPr>
                </a:pPr>
                <a:r>
                  <a:rPr lang="en-US" dirty="0" smtClean="0">
                    <a:solidFill>
                      <a:schemeClr val="tx2"/>
                    </a:solidFill>
                  </a:rPr>
                  <a:t>Age</a:t>
                </a:r>
                <a:endParaRPr lang="en-US" dirty="0">
                  <a:solidFill>
                    <a:schemeClr val="tx2"/>
                  </a:solidFill>
                </a:endParaRPr>
              </a:p>
            </c:rich>
          </c:tx>
          <c:layout/>
          <c:overlay val="0"/>
        </c:title>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25199872"/>
        <c:crosses val="autoZero"/>
        <c:auto val="1"/>
        <c:lblAlgn val="ctr"/>
        <c:lblOffset val="100"/>
        <c:tickLblSkip val="120"/>
        <c:noMultiLvlLbl val="0"/>
      </c:catAx>
      <c:valAx>
        <c:axId val="125199872"/>
        <c:scaling>
          <c:orientation val="minMax"/>
          <c:max val="1200000"/>
        </c:scaling>
        <c:delete val="1"/>
        <c:axPos val="l"/>
        <c:majorGridlines>
          <c:spPr>
            <a:ln>
              <a:solidFill>
                <a:schemeClr val="tx2"/>
              </a:solidFill>
            </a:ln>
          </c:spPr>
        </c:majorGridlines>
        <c:numFmt formatCode="General" sourceLinked="1"/>
        <c:majorTickMark val="out"/>
        <c:minorTickMark val="none"/>
        <c:tickLblPos val="nextTo"/>
        <c:crossAx val="125193600"/>
        <c:crosses val="autoZero"/>
        <c:crossBetween val="between"/>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t> </a:t>
            </a:r>
            <a:endParaRPr lang="en-US" dirty="0"/>
          </a:p>
        </c:rich>
      </c:tx>
      <c:layout/>
      <c:overlay val="0"/>
    </c:title>
    <c:autoTitleDeleted val="0"/>
    <c:plotArea>
      <c:layout/>
      <c:lineChart>
        <c:grouping val="standard"/>
        <c:varyColors val="0"/>
        <c:ser>
          <c:idx val="0"/>
          <c:order val="0"/>
          <c:tx>
            <c:strRef>
              <c:f>Sheet1!$B$1</c:f>
              <c:strCache>
                <c:ptCount val="1"/>
                <c:pt idx="0">
                  <c:v>Column1</c:v>
                </c:pt>
              </c:strCache>
            </c:strRef>
          </c:tx>
          <c:marker>
            <c:symbol val="none"/>
          </c:marker>
          <c:dPt>
            <c:idx val="0"/>
            <c:bubble3D val="0"/>
          </c:dPt>
          <c:dPt>
            <c:idx val="1"/>
            <c:bubble3D val="0"/>
          </c:dPt>
          <c:dPt>
            <c:idx val="2"/>
            <c:bubble3D val="0"/>
          </c:dPt>
          <c:dPt>
            <c:idx val="3"/>
            <c:bubble3D val="0"/>
          </c:dPt>
          <c:dPt>
            <c:idx val="4"/>
            <c:bubble3D val="0"/>
          </c:dPt>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Sheet1!$B$2:$B$482</c:f>
              <c:numCache>
                <c:formatCode>General</c:formatCode>
                <c:ptCount val="481"/>
                <c:pt idx="23">
                  <c:v>0</c:v>
                </c:pt>
                <c:pt idx="24">
                  <c:v>1650</c:v>
                </c:pt>
                <c:pt idx="25">
                  <c:v>3300</c:v>
                </c:pt>
                <c:pt idx="26">
                  <c:v>4950</c:v>
                </c:pt>
                <c:pt idx="27">
                  <c:v>6600</c:v>
                </c:pt>
                <c:pt idx="28">
                  <c:v>8250</c:v>
                </c:pt>
                <c:pt idx="29">
                  <c:v>9900</c:v>
                </c:pt>
                <c:pt idx="30">
                  <c:v>11550</c:v>
                </c:pt>
                <c:pt idx="31">
                  <c:v>13200</c:v>
                </c:pt>
                <c:pt idx="32">
                  <c:v>14850</c:v>
                </c:pt>
                <c:pt idx="33">
                  <c:v>16500</c:v>
                </c:pt>
                <c:pt idx="34">
                  <c:v>18150</c:v>
                </c:pt>
                <c:pt idx="35">
                  <c:v>19800</c:v>
                </c:pt>
                <c:pt idx="36">
                  <c:v>21450</c:v>
                </c:pt>
                <c:pt idx="37">
                  <c:v>23100</c:v>
                </c:pt>
                <c:pt idx="38">
                  <c:v>24750</c:v>
                </c:pt>
                <c:pt idx="39">
                  <c:v>26400</c:v>
                </c:pt>
                <c:pt idx="40">
                  <c:v>28050</c:v>
                </c:pt>
                <c:pt idx="41">
                  <c:v>29700</c:v>
                </c:pt>
                <c:pt idx="42">
                  <c:v>31350</c:v>
                </c:pt>
                <c:pt idx="43">
                  <c:v>33000</c:v>
                </c:pt>
                <c:pt idx="44">
                  <c:v>34650</c:v>
                </c:pt>
                <c:pt idx="45">
                  <c:v>36300</c:v>
                </c:pt>
                <c:pt idx="46">
                  <c:v>37950</c:v>
                </c:pt>
                <c:pt idx="47">
                  <c:v>39600</c:v>
                </c:pt>
                <c:pt idx="48">
                  <c:v>41250</c:v>
                </c:pt>
                <c:pt idx="49">
                  <c:v>42900</c:v>
                </c:pt>
                <c:pt idx="50">
                  <c:v>44550</c:v>
                </c:pt>
                <c:pt idx="51">
                  <c:v>46200</c:v>
                </c:pt>
                <c:pt idx="52">
                  <c:v>47850</c:v>
                </c:pt>
                <c:pt idx="53">
                  <c:v>49500</c:v>
                </c:pt>
                <c:pt idx="54">
                  <c:v>51150</c:v>
                </c:pt>
                <c:pt idx="55">
                  <c:v>52800</c:v>
                </c:pt>
                <c:pt idx="56">
                  <c:v>54450</c:v>
                </c:pt>
                <c:pt idx="57">
                  <c:v>56100</c:v>
                </c:pt>
                <c:pt idx="58">
                  <c:v>57750</c:v>
                </c:pt>
                <c:pt idx="59">
                  <c:v>59400</c:v>
                </c:pt>
                <c:pt idx="60">
                  <c:v>61050</c:v>
                </c:pt>
                <c:pt idx="61">
                  <c:v>62700</c:v>
                </c:pt>
                <c:pt idx="62">
                  <c:v>64350</c:v>
                </c:pt>
                <c:pt idx="63">
                  <c:v>66000</c:v>
                </c:pt>
                <c:pt idx="64">
                  <c:v>67650</c:v>
                </c:pt>
                <c:pt idx="65">
                  <c:v>69300</c:v>
                </c:pt>
                <c:pt idx="66">
                  <c:v>70950</c:v>
                </c:pt>
                <c:pt idx="67">
                  <c:v>72600</c:v>
                </c:pt>
                <c:pt idx="68">
                  <c:v>74250</c:v>
                </c:pt>
                <c:pt idx="69">
                  <c:v>75900</c:v>
                </c:pt>
                <c:pt idx="70">
                  <c:v>77550</c:v>
                </c:pt>
                <c:pt idx="71">
                  <c:v>79200</c:v>
                </c:pt>
                <c:pt idx="72">
                  <c:v>80850</c:v>
                </c:pt>
                <c:pt idx="73">
                  <c:v>82500</c:v>
                </c:pt>
                <c:pt idx="74">
                  <c:v>84150</c:v>
                </c:pt>
                <c:pt idx="75">
                  <c:v>85800</c:v>
                </c:pt>
                <c:pt idx="76">
                  <c:v>87450</c:v>
                </c:pt>
                <c:pt idx="77">
                  <c:v>89100</c:v>
                </c:pt>
                <c:pt idx="78">
                  <c:v>90750</c:v>
                </c:pt>
                <c:pt idx="79">
                  <c:v>92400</c:v>
                </c:pt>
                <c:pt idx="80">
                  <c:v>94050</c:v>
                </c:pt>
                <c:pt idx="81">
                  <c:v>95700</c:v>
                </c:pt>
                <c:pt idx="82">
                  <c:v>97350</c:v>
                </c:pt>
                <c:pt idx="83">
                  <c:v>99000</c:v>
                </c:pt>
                <c:pt idx="84">
                  <c:v>100650</c:v>
                </c:pt>
                <c:pt idx="85">
                  <c:v>102300</c:v>
                </c:pt>
                <c:pt idx="86">
                  <c:v>103950</c:v>
                </c:pt>
                <c:pt idx="87">
                  <c:v>105600</c:v>
                </c:pt>
                <c:pt idx="88">
                  <c:v>107250</c:v>
                </c:pt>
                <c:pt idx="89">
                  <c:v>108900</c:v>
                </c:pt>
                <c:pt idx="90">
                  <c:v>110550</c:v>
                </c:pt>
                <c:pt idx="91">
                  <c:v>112200</c:v>
                </c:pt>
                <c:pt idx="92">
                  <c:v>113850</c:v>
                </c:pt>
                <c:pt idx="93">
                  <c:v>115500</c:v>
                </c:pt>
                <c:pt idx="94">
                  <c:v>117150</c:v>
                </c:pt>
                <c:pt idx="95">
                  <c:v>118800</c:v>
                </c:pt>
                <c:pt idx="96">
                  <c:v>120450</c:v>
                </c:pt>
                <c:pt idx="97">
                  <c:v>122100</c:v>
                </c:pt>
                <c:pt idx="98">
                  <c:v>123750</c:v>
                </c:pt>
                <c:pt idx="99">
                  <c:v>125400</c:v>
                </c:pt>
                <c:pt idx="100">
                  <c:v>127050</c:v>
                </c:pt>
                <c:pt idx="101">
                  <c:v>128700</c:v>
                </c:pt>
                <c:pt idx="102">
                  <c:v>130350</c:v>
                </c:pt>
                <c:pt idx="103">
                  <c:v>132000</c:v>
                </c:pt>
                <c:pt idx="104">
                  <c:v>133650</c:v>
                </c:pt>
                <c:pt idx="105">
                  <c:v>135300</c:v>
                </c:pt>
                <c:pt idx="106">
                  <c:v>136950</c:v>
                </c:pt>
                <c:pt idx="107">
                  <c:v>138600</c:v>
                </c:pt>
                <c:pt idx="108">
                  <c:v>140250</c:v>
                </c:pt>
                <c:pt idx="109">
                  <c:v>141900</c:v>
                </c:pt>
                <c:pt idx="110">
                  <c:v>143550</c:v>
                </c:pt>
                <c:pt idx="111">
                  <c:v>145200</c:v>
                </c:pt>
                <c:pt idx="112">
                  <c:v>146850</c:v>
                </c:pt>
                <c:pt idx="113">
                  <c:v>148500</c:v>
                </c:pt>
                <c:pt idx="114">
                  <c:v>150150</c:v>
                </c:pt>
                <c:pt idx="115">
                  <c:v>151800</c:v>
                </c:pt>
                <c:pt idx="116">
                  <c:v>153450</c:v>
                </c:pt>
                <c:pt idx="117">
                  <c:v>155100</c:v>
                </c:pt>
                <c:pt idx="118">
                  <c:v>156750</c:v>
                </c:pt>
                <c:pt idx="119">
                  <c:v>158400</c:v>
                </c:pt>
                <c:pt idx="120">
                  <c:v>160050</c:v>
                </c:pt>
                <c:pt idx="121">
                  <c:v>161700</c:v>
                </c:pt>
                <c:pt idx="122">
                  <c:v>163350</c:v>
                </c:pt>
                <c:pt idx="123">
                  <c:v>165000</c:v>
                </c:pt>
                <c:pt idx="124">
                  <c:v>166650</c:v>
                </c:pt>
                <c:pt idx="125">
                  <c:v>168300</c:v>
                </c:pt>
                <c:pt idx="126">
                  <c:v>169950</c:v>
                </c:pt>
                <c:pt idx="127">
                  <c:v>171600</c:v>
                </c:pt>
                <c:pt idx="128">
                  <c:v>173250</c:v>
                </c:pt>
                <c:pt idx="129">
                  <c:v>174900</c:v>
                </c:pt>
                <c:pt idx="130">
                  <c:v>176550</c:v>
                </c:pt>
                <c:pt idx="131">
                  <c:v>178200</c:v>
                </c:pt>
                <c:pt idx="132">
                  <c:v>179850</c:v>
                </c:pt>
                <c:pt idx="133">
                  <c:v>181500</c:v>
                </c:pt>
                <c:pt idx="134">
                  <c:v>183150</c:v>
                </c:pt>
                <c:pt idx="135">
                  <c:v>184800</c:v>
                </c:pt>
                <c:pt idx="136">
                  <c:v>186450</c:v>
                </c:pt>
                <c:pt idx="137">
                  <c:v>188100</c:v>
                </c:pt>
                <c:pt idx="138">
                  <c:v>189750</c:v>
                </c:pt>
                <c:pt idx="139">
                  <c:v>191400</c:v>
                </c:pt>
                <c:pt idx="140">
                  <c:v>193050</c:v>
                </c:pt>
                <c:pt idx="141">
                  <c:v>194700</c:v>
                </c:pt>
                <c:pt idx="142">
                  <c:v>196350</c:v>
                </c:pt>
                <c:pt idx="143">
                  <c:v>198000</c:v>
                </c:pt>
                <c:pt idx="144">
                  <c:v>199650</c:v>
                </c:pt>
                <c:pt idx="145">
                  <c:v>201300</c:v>
                </c:pt>
                <c:pt idx="146">
                  <c:v>202950</c:v>
                </c:pt>
                <c:pt idx="147">
                  <c:v>204600</c:v>
                </c:pt>
                <c:pt idx="148">
                  <c:v>206250</c:v>
                </c:pt>
                <c:pt idx="149">
                  <c:v>207900</c:v>
                </c:pt>
                <c:pt idx="150">
                  <c:v>209550</c:v>
                </c:pt>
                <c:pt idx="151">
                  <c:v>211200</c:v>
                </c:pt>
                <c:pt idx="152">
                  <c:v>212850</c:v>
                </c:pt>
                <c:pt idx="153">
                  <c:v>214500</c:v>
                </c:pt>
                <c:pt idx="154">
                  <c:v>216150</c:v>
                </c:pt>
                <c:pt idx="155">
                  <c:v>217800</c:v>
                </c:pt>
                <c:pt idx="156">
                  <c:v>219450</c:v>
                </c:pt>
                <c:pt idx="157">
                  <c:v>221100</c:v>
                </c:pt>
                <c:pt idx="158">
                  <c:v>222750</c:v>
                </c:pt>
                <c:pt idx="159">
                  <c:v>224400</c:v>
                </c:pt>
                <c:pt idx="160">
                  <c:v>226050</c:v>
                </c:pt>
                <c:pt idx="161">
                  <c:v>227700</c:v>
                </c:pt>
                <c:pt idx="162">
                  <c:v>229350</c:v>
                </c:pt>
                <c:pt idx="163">
                  <c:v>231000</c:v>
                </c:pt>
                <c:pt idx="164">
                  <c:v>232650</c:v>
                </c:pt>
                <c:pt idx="165">
                  <c:v>234300</c:v>
                </c:pt>
                <c:pt idx="166">
                  <c:v>235950</c:v>
                </c:pt>
                <c:pt idx="167">
                  <c:v>237600</c:v>
                </c:pt>
                <c:pt idx="168">
                  <c:v>239250</c:v>
                </c:pt>
                <c:pt idx="169">
                  <c:v>240900</c:v>
                </c:pt>
                <c:pt idx="170">
                  <c:v>242550</c:v>
                </c:pt>
                <c:pt idx="171">
                  <c:v>244200</c:v>
                </c:pt>
                <c:pt idx="172">
                  <c:v>245850</c:v>
                </c:pt>
                <c:pt idx="173">
                  <c:v>247500</c:v>
                </c:pt>
                <c:pt idx="174">
                  <c:v>249150</c:v>
                </c:pt>
                <c:pt idx="175">
                  <c:v>250800</c:v>
                </c:pt>
                <c:pt idx="176">
                  <c:v>252450</c:v>
                </c:pt>
                <c:pt idx="177">
                  <c:v>254100</c:v>
                </c:pt>
                <c:pt idx="178">
                  <c:v>255750</c:v>
                </c:pt>
                <c:pt idx="179">
                  <c:v>257400</c:v>
                </c:pt>
                <c:pt idx="180">
                  <c:v>259050</c:v>
                </c:pt>
                <c:pt idx="181">
                  <c:v>260700</c:v>
                </c:pt>
                <c:pt idx="182">
                  <c:v>262350</c:v>
                </c:pt>
                <c:pt idx="183">
                  <c:v>264000</c:v>
                </c:pt>
                <c:pt idx="184">
                  <c:v>265650</c:v>
                </c:pt>
                <c:pt idx="185">
                  <c:v>267300</c:v>
                </c:pt>
                <c:pt idx="186">
                  <c:v>268950</c:v>
                </c:pt>
                <c:pt idx="187">
                  <c:v>270600</c:v>
                </c:pt>
                <c:pt idx="188">
                  <c:v>272250</c:v>
                </c:pt>
                <c:pt idx="189">
                  <c:v>273900</c:v>
                </c:pt>
                <c:pt idx="190">
                  <c:v>275550</c:v>
                </c:pt>
                <c:pt idx="191">
                  <c:v>277200</c:v>
                </c:pt>
                <c:pt idx="192">
                  <c:v>278850</c:v>
                </c:pt>
                <c:pt idx="193">
                  <c:v>280500</c:v>
                </c:pt>
                <c:pt idx="194">
                  <c:v>282150</c:v>
                </c:pt>
                <c:pt idx="195">
                  <c:v>283800</c:v>
                </c:pt>
                <c:pt idx="196">
                  <c:v>285450</c:v>
                </c:pt>
                <c:pt idx="197">
                  <c:v>287100</c:v>
                </c:pt>
                <c:pt idx="198">
                  <c:v>288750</c:v>
                </c:pt>
                <c:pt idx="199">
                  <c:v>290400</c:v>
                </c:pt>
                <c:pt idx="200">
                  <c:v>292050</c:v>
                </c:pt>
                <c:pt idx="201">
                  <c:v>293700</c:v>
                </c:pt>
                <c:pt idx="202">
                  <c:v>295350</c:v>
                </c:pt>
                <c:pt idx="203">
                  <c:v>297000</c:v>
                </c:pt>
                <c:pt idx="204">
                  <c:v>298650</c:v>
                </c:pt>
                <c:pt idx="205">
                  <c:v>300300</c:v>
                </c:pt>
                <c:pt idx="206">
                  <c:v>301950</c:v>
                </c:pt>
                <c:pt idx="207">
                  <c:v>303600</c:v>
                </c:pt>
                <c:pt idx="208">
                  <c:v>305250</c:v>
                </c:pt>
                <c:pt idx="209">
                  <c:v>306900</c:v>
                </c:pt>
                <c:pt idx="210">
                  <c:v>308550</c:v>
                </c:pt>
                <c:pt idx="211">
                  <c:v>310200</c:v>
                </c:pt>
                <c:pt idx="212">
                  <c:v>311850</c:v>
                </c:pt>
                <c:pt idx="213">
                  <c:v>313500</c:v>
                </c:pt>
                <c:pt idx="214">
                  <c:v>315150</c:v>
                </c:pt>
                <c:pt idx="215">
                  <c:v>316800</c:v>
                </c:pt>
                <c:pt idx="216">
                  <c:v>318450</c:v>
                </c:pt>
                <c:pt idx="217">
                  <c:v>320100</c:v>
                </c:pt>
                <c:pt idx="218">
                  <c:v>321750</c:v>
                </c:pt>
                <c:pt idx="219">
                  <c:v>323400</c:v>
                </c:pt>
                <c:pt idx="220">
                  <c:v>325050</c:v>
                </c:pt>
                <c:pt idx="221">
                  <c:v>326700</c:v>
                </c:pt>
                <c:pt idx="222">
                  <c:v>328350</c:v>
                </c:pt>
                <c:pt idx="223">
                  <c:v>330000</c:v>
                </c:pt>
                <c:pt idx="224">
                  <c:v>331650</c:v>
                </c:pt>
                <c:pt idx="225">
                  <c:v>333300</c:v>
                </c:pt>
                <c:pt idx="226">
                  <c:v>334950</c:v>
                </c:pt>
                <c:pt idx="227">
                  <c:v>336600</c:v>
                </c:pt>
                <c:pt idx="228">
                  <c:v>338250</c:v>
                </c:pt>
                <c:pt idx="229">
                  <c:v>339900</c:v>
                </c:pt>
                <c:pt idx="230">
                  <c:v>341550</c:v>
                </c:pt>
                <c:pt idx="231">
                  <c:v>343200</c:v>
                </c:pt>
                <c:pt idx="232">
                  <c:v>344850</c:v>
                </c:pt>
                <c:pt idx="233">
                  <c:v>346500</c:v>
                </c:pt>
                <c:pt idx="234">
                  <c:v>348150</c:v>
                </c:pt>
                <c:pt idx="235">
                  <c:v>349800</c:v>
                </c:pt>
                <c:pt idx="236">
                  <c:v>351450</c:v>
                </c:pt>
                <c:pt idx="237">
                  <c:v>353100</c:v>
                </c:pt>
                <c:pt idx="238">
                  <c:v>354750</c:v>
                </c:pt>
                <c:pt idx="239">
                  <c:v>356400</c:v>
                </c:pt>
                <c:pt idx="240">
                  <c:v>358050</c:v>
                </c:pt>
                <c:pt idx="241">
                  <c:v>359700</c:v>
                </c:pt>
                <c:pt idx="242">
                  <c:v>361350</c:v>
                </c:pt>
                <c:pt idx="243">
                  <c:v>363000</c:v>
                </c:pt>
                <c:pt idx="244">
                  <c:v>364650</c:v>
                </c:pt>
                <c:pt idx="245">
                  <c:v>366300</c:v>
                </c:pt>
                <c:pt idx="246">
                  <c:v>367950</c:v>
                </c:pt>
                <c:pt idx="247">
                  <c:v>369600</c:v>
                </c:pt>
                <c:pt idx="248">
                  <c:v>371250</c:v>
                </c:pt>
                <c:pt idx="249">
                  <c:v>372900</c:v>
                </c:pt>
                <c:pt idx="250">
                  <c:v>374550</c:v>
                </c:pt>
                <c:pt idx="251">
                  <c:v>376200</c:v>
                </c:pt>
                <c:pt idx="252">
                  <c:v>377850</c:v>
                </c:pt>
                <c:pt idx="253">
                  <c:v>379500</c:v>
                </c:pt>
                <c:pt idx="254">
                  <c:v>381150</c:v>
                </c:pt>
                <c:pt idx="255">
                  <c:v>382800</c:v>
                </c:pt>
                <c:pt idx="256">
                  <c:v>384450</c:v>
                </c:pt>
                <c:pt idx="257">
                  <c:v>386100</c:v>
                </c:pt>
                <c:pt idx="258">
                  <c:v>387750</c:v>
                </c:pt>
                <c:pt idx="259">
                  <c:v>389400</c:v>
                </c:pt>
                <c:pt idx="260">
                  <c:v>391050</c:v>
                </c:pt>
                <c:pt idx="261">
                  <c:v>392700</c:v>
                </c:pt>
                <c:pt idx="262">
                  <c:v>394350</c:v>
                </c:pt>
                <c:pt idx="263">
                  <c:v>396000</c:v>
                </c:pt>
                <c:pt idx="264">
                  <c:v>397650</c:v>
                </c:pt>
                <c:pt idx="265">
                  <c:v>399300</c:v>
                </c:pt>
                <c:pt idx="266">
                  <c:v>400950</c:v>
                </c:pt>
                <c:pt idx="267">
                  <c:v>402600</c:v>
                </c:pt>
                <c:pt idx="268">
                  <c:v>404250</c:v>
                </c:pt>
                <c:pt idx="269">
                  <c:v>405900</c:v>
                </c:pt>
                <c:pt idx="270">
                  <c:v>407550</c:v>
                </c:pt>
                <c:pt idx="271">
                  <c:v>409200</c:v>
                </c:pt>
                <c:pt idx="272">
                  <c:v>410850</c:v>
                </c:pt>
                <c:pt idx="273">
                  <c:v>412500</c:v>
                </c:pt>
                <c:pt idx="274">
                  <c:v>414150</c:v>
                </c:pt>
                <c:pt idx="275">
                  <c:v>415800</c:v>
                </c:pt>
                <c:pt idx="276">
                  <c:v>417450</c:v>
                </c:pt>
                <c:pt idx="277">
                  <c:v>419100</c:v>
                </c:pt>
                <c:pt idx="278">
                  <c:v>420750</c:v>
                </c:pt>
                <c:pt idx="279">
                  <c:v>422400</c:v>
                </c:pt>
                <c:pt idx="280">
                  <c:v>424050</c:v>
                </c:pt>
                <c:pt idx="281">
                  <c:v>425700</c:v>
                </c:pt>
                <c:pt idx="282">
                  <c:v>427350</c:v>
                </c:pt>
                <c:pt idx="283">
                  <c:v>429000</c:v>
                </c:pt>
                <c:pt idx="284">
                  <c:v>430650</c:v>
                </c:pt>
                <c:pt idx="285">
                  <c:v>432300</c:v>
                </c:pt>
                <c:pt idx="286">
                  <c:v>433950</c:v>
                </c:pt>
                <c:pt idx="287">
                  <c:v>435600</c:v>
                </c:pt>
                <c:pt idx="288">
                  <c:v>437250</c:v>
                </c:pt>
                <c:pt idx="289">
                  <c:v>438900</c:v>
                </c:pt>
                <c:pt idx="290">
                  <c:v>440550</c:v>
                </c:pt>
                <c:pt idx="291">
                  <c:v>442200</c:v>
                </c:pt>
                <c:pt idx="292">
                  <c:v>443850</c:v>
                </c:pt>
                <c:pt idx="293">
                  <c:v>445500</c:v>
                </c:pt>
                <c:pt idx="294">
                  <c:v>447150</c:v>
                </c:pt>
                <c:pt idx="295">
                  <c:v>448800</c:v>
                </c:pt>
                <c:pt idx="296">
                  <c:v>450450</c:v>
                </c:pt>
                <c:pt idx="297">
                  <c:v>452100</c:v>
                </c:pt>
                <c:pt idx="298">
                  <c:v>453750</c:v>
                </c:pt>
                <c:pt idx="299">
                  <c:v>455400</c:v>
                </c:pt>
                <c:pt idx="300">
                  <c:v>457050</c:v>
                </c:pt>
                <c:pt idx="301">
                  <c:v>458700</c:v>
                </c:pt>
                <c:pt idx="302">
                  <c:v>460350</c:v>
                </c:pt>
                <c:pt idx="303">
                  <c:v>462000</c:v>
                </c:pt>
                <c:pt idx="304">
                  <c:v>463650</c:v>
                </c:pt>
                <c:pt idx="305">
                  <c:v>465300</c:v>
                </c:pt>
                <c:pt idx="306">
                  <c:v>466950</c:v>
                </c:pt>
                <c:pt idx="307">
                  <c:v>468600</c:v>
                </c:pt>
                <c:pt idx="308">
                  <c:v>470250</c:v>
                </c:pt>
                <c:pt idx="309">
                  <c:v>471900</c:v>
                </c:pt>
                <c:pt idx="310">
                  <c:v>473550</c:v>
                </c:pt>
                <c:pt idx="311">
                  <c:v>475200</c:v>
                </c:pt>
                <c:pt idx="312">
                  <c:v>476850</c:v>
                </c:pt>
                <c:pt idx="313">
                  <c:v>478500</c:v>
                </c:pt>
                <c:pt idx="314">
                  <c:v>480150</c:v>
                </c:pt>
                <c:pt idx="315">
                  <c:v>481800</c:v>
                </c:pt>
                <c:pt idx="316">
                  <c:v>483450</c:v>
                </c:pt>
                <c:pt idx="317">
                  <c:v>485100</c:v>
                </c:pt>
                <c:pt idx="318">
                  <c:v>486750</c:v>
                </c:pt>
                <c:pt idx="319">
                  <c:v>488400</c:v>
                </c:pt>
                <c:pt idx="320">
                  <c:v>490050</c:v>
                </c:pt>
                <c:pt idx="321">
                  <c:v>491700</c:v>
                </c:pt>
                <c:pt idx="322">
                  <c:v>493350</c:v>
                </c:pt>
                <c:pt idx="323">
                  <c:v>495000</c:v>
                </c:pt>
                <c:pt idx="324">
                  <c:v>496650</c:v>
                </c:pt>
                <c:pt idx="325">
                  <c:v>498300</c:v>
                </c:pt>
                <c:pt idx="326">
                  <c:v>499950</c:v>
                </c:pt>
                <c:pt idx="327">
                  <c:v>501600</c:v>
                </c:pt>
                <c:pt idx="328">
                  <c:v>503250</c:v>
                </c:pt>
                <c:pt idx="329">
                  <c:v>504900</c:v>
                </c:pt>
                <c:pt idx="330">
                  <c:v>506550</c:v>
                </c:pt>
                <c:pt idx="331">
                  <c:v>508200</c:v>
                </c:pt>
                <c:pt idx="332">
                  <c:v>509850</c:v>
                </c:pt>
                <c:pt idx="333">
                  <c:v>511500</c:v>
                </c:pt>
                <c:pt idx="334">
                  <c:v>513150</c:v>
                </c:pt>
                <c:pt idx="335">
                  <c:v>514800</c:v>
                </c:pt>
                <c:pt idx="336">
                  <c:v>516450</c:v>
                </c:pt>
                <c:pt idx="337">
                  <c:v>518100</c:v>
                </c:pt>
                <c:pt idx="338">
                  <c:v>519750</c:v>
                </c:pt>
                <c:pt idx="339">
                  <c:v>521400</c:v>
                </c:pt>
                <c:pt idx="340">
                  <c:v>523050</c:v>
                </c:pt>
                <c:pt idx="341">
                  <c:v>524700</c:v>
                </c:pt>
                <c:pt idx="342">
                  <c:v>526350</c:v>
                </c:pt>
                <c:pt idx="343">
                  <c:v>528000</c:v>
                </c:pt>
                <c:pt idx="344">
                  <c:v>529650</c:v>
                </c:pt>
                <c:pt idx="345">
                  <c:v>531300</c:v>
                </c:pt>
                <c:pt idx="346">
                  <c:v>532950</c:v>
                </c:pt>
                <c:pt idx="347">
                  <c:v>534600</c:v>
                </c:pt>
                <c:pt idx="348">
                  <c:v>536250</c:v>
                </c:pt>
                <c:pt idx="349">
                  <c:v>537900</c:v>
                </c:pt>
                <c:pt idx="350">
                  <c:v>539550</c:v>
                </c:pt>
                <c:pt idx="351">
                  <c:v>541200</c:v>
                </c:pt>
                <c:pt idx="352">
                  <c:v>542850</c:v>
                </c:pt>
                <c:pt idx="353">
                  <c:v>544500</c:v>
                </c:pt>
                <c:pt idx="354">
                  <c:v>546150</c:v>
                </c:pt>
                <c:pt idx="355">
                  <c:v>547800</c:v>
                </c:pt>
                <c:pt idx="356">
                  <c:v>549450</c:v>
                </c:pt>
                <c:pt idx="357">
                  <c:v>551100</c:v>
                </c:pt>
                <c:pt idx="358">
                  <c:v>552750</c:v>
                </c:pt>
                <c:pt idx="359">
                  <c:v>554400</c:v>
                </c:pt>
                <c:pt idx="360">
                  <c:v>556050</c:v>
                </c:pt>
                <c:pt idx="361">
                  <c:v>557700</c:v>
                </c:pt>
                <c:pt idx="362">
                  <c:v>559350</c:v>
                </c:pt>
                <c:pt idx="363">
                  <c:v>561000</c:v>
                </c:pt>
                <c:pt idx="364">
                  <c:v>562650</c:v>
                </c:pt>
                <c:pt idx="365">
                  <c:v>564300</c:v>
                </c:pt>
                <c:pt idx="366">
                  <c:v>565950</c:v>
                </c:pt>
                <c:pt idx="367">
                  <c:v>567600</c:v>
                </c:pt>
                <c:pt idx="368">
                  <c:v>569250</c:v>
                </c:pt>
                <c:pt idx="369">
                  <c:v>570900</c:v>
                </c:pt>
                <c:pt idx="370">
                  <c:v>572550</c:v>
                </c:pt>
                <c:pt idx="371">
                  <c:v>574200</c:v>
                </c:pt>
                <c:pt idx="372">
                  <c:v>575850</c:v>
                </c:pt>
                <c:pt idx="373">
                  <c:v>577500</c:v>
                </c:pt>
                <c:pt idx="374">
                  <c:v>579150</c:v>
                </c:pt>
                <c:pt idx="375">
                  <c:v>580800</c:v>
                </c:pt>
                <c:pt idx="376">
                  <c:v>582450</c:v>
                </c:pt>
                <c:pt idx="377">
                  <c:v>584100</c:v>
                </c:pt>
                <c:pt idx="378">
                  <c:v>585750</c:v>
                </c:pt>
                <c:pt idx="379">
                  <c:v>587400</c:v>
                </c:pt>
                <c:pt idx="380">
                  <c:v>589050</c:v>
                </c:pt>
                <c:pt idx="381">
                  <c:v>590700</c:v>
                </c:pt>
                <c:pt idx="382">
                  <c:v>592350</c:v>
                </c:pt>
                <c:pt idx="383">
                  <c:v>594000</c:v>
                </c:pt>
                <c:pt idx="384">
                  <c:v>595650</c:v>
                </c:pt>
                <c:pt idx="385">
                  <c:v>597300</c:v>
                </c:pt>
                <c:pt idx="386">
                  <c:v>598950</c:v>
                </c:pt>
                <c:pt idx="387">
                  <c:v>600600</c:v>
                </c:pt>
                <c:pt idx="388">
                  <c:v>602250</c:v>
                </c:pt>
                <c:pt idx="389">
                  <c:v>603900</c:v>
                </c:pt>
                <c:pt idx="390">
                  <c:v>605550</c:v>
                </c:pt>
                <c:pt idx="391">
                  <c:v>607200</c:v>
                </c:pt>
                <c:pt idx="392">
                  <c:v>608850</c:v>
                </c:pt>
                <c:pt idx="393">
                  <c:v>610500</c:v>
                </c:pt>
                <c:pt idx="394">
                  <c:v>612150</c:v>
                </c:pt>
                <c:pt idx="395">
                  <c:v>613800</c:v>
                </c:pt>
                <c:pt idx="396">
                  <c:v>615450</c:v>
                </c:pt>
                <c:pt idx="397">
                  <c:v>617100</c:v>
                </c:pt>
                <c:pt idx="398">
                  <c:v>618750</c:v>
                </c:pt>
                <c:pt idx="399">
                  <c:v>620400</c:v>
                </c:pt>
                <c:pt idx="400">
                  <c:v>622050</c:v>
                </c:pt>
                <c:pt idx="401">
                  <c:v>623700</c:v>
                </c:pt>
                <c:pt idx="402">
                  <c:v>625350</c:v>
                </c:pt>
                <c:pt idx="403">
                  <c:v>627000</c:v>
                </c:pt>
                <c:pt idx="404">
                  <c:v>628650</c:v>
                </c:pt>
                <c:pt idx="405">
                  <c:v>630300</c:v>
                </c:pt>
                <c:pt idx="406">
                  <c:v>631950</c:v>
                </c:pt>
                <c:pt idx="407">
                  <c:v>633600</c:v>
                </c:pt>
                <c:pt idx="408">
                  <c:v>635250</c:v>
                </c:pt>
                <c:pt idx="409">
                  <c:v>636900</c:v>
                </c:pt>
                <c:pt idx="410">
                  <c:v>638550</c:v>
                </c:pt>
                <c:pt idx="411">
                  <c:v>640200</c:v>
                </c:pt>
                <c:pt idx="412">
                  <c:v>641850</c:v>
                </c:pt>
                <c:pt idx="413">
                  <c:v>643500</c:v>
                </c:pt>
                <c:pt idx="414">
                  <c:v>645150</c:v>
                </c:pt>
                <c:pt idx="415">
                  <c:v>646800</c:v>
                </c:pt>
                <c:pt idx="416">
                  <c:v>648450</c:v>
                </c:pt>
                <c:pt idx="417">
                  <c:v>650100</c:v>
                </c:pt>
                <c:pt idx="418">
                  <c:v>651750</c:v>
                </c:pt>
                <c:pt idx="419">
                  <c:v>653400</c:v>
                </c:pt>
                <c:pt idx="420">
                  <c:v>655050</c:v>
                </c:pt>
                <c:pt idx="421">
                  <c:v>656700</c:v>
                </c:pt>
                <c:pt idx="422">
                  <c:v>658350</c:v>
                </c:pt>
                <c:pt idx="423">
                  <c:v>660000</c:v>
                </c:pt>
                <c:pt idx="424">
                  <c:v>661650</c:v>
                </c:pt>
                <c:pt idx="425">
                  <c:v>663300</c:v>
                </c:pt>
                <c:pt idx="426">
                  <c:v>664950</c:v>
                </c:pt>
                <c:pt idx="427">
                  <c:v>666600</c:v>
                </c:pt>
                <c:pt idx="428">
                  <c:v>668250</c:v>
                </c:pt>
                <c:pt idx="429">
                  <c:v>669900</c:v>
                </c:pt>
                <c:pt idx="430">
                  <c:v>671550</c:v>
                </c:pt>
                <c:pt idx="431">
                  <c:v>673200</c:v>
                </c:pt>
                <c:pt idx="432">
                  <c:v>674850</c:v>
                </c:pt>
                <c:pt idx="433">
                  <c:v>676500</c:v>
                </c:pt>
                <c:pt idx="434">
                  <c:v>678150</c:v>
                </c:pt>
                <c:pt idx="435">
                  <c:v>679800</c:v>
                </c:pt>
                <c:pt idx="436">
                  <c:v>681450</c:v>
                </c:pt>
                <c:pt idx="437">
                  <c:v>683100</c:v>
                </c:pt>
                <c:pt idx="438">
                  <c:v>684750</c:v>
                </c:pt>
                <c:pt idx="439">
                  <c:v>686400</c:v>
                </c:pt>
                <c:pt idx="440">
                  <c:v>688050</c:v>
                </c:pt>
                <c:pt idx="441">
                  <c:v>689700</c:v>
                </c:pt>
                <c:pt idx="442">
                  <c:v>691350</c:v>
                </c:pt>
                <c:pt idx="443">
                  <c:v>693000</c:v>
                </c:pt>
                <c:pt idx="444">
                  <c:v>694650</c:v>
                </c:pt>
                <c:pt idx="445">
                  <c:v>696300</c:v>
                </c:pt>
                <c:pt idx="446">
                  <c:v>697950</c:v>
                </c:pt>
                <c:pt idx="447">
                  <c:v>699600</c:v>
                </c:pt>
                <c:pt idx="448">
                  <c:v>701250</c:v>
                </c:pt>
                <c:pt idx="449">
                  <c:v>702900</c:v>
                </c:pt>
                <c:pt idx="450">
                  <c:v>704550</c:v>
                </c:pt>
                <c:pt idx="451">
                  <c:v>706200</c:v>
                </c:pt>
                <c:pt idx="452">
                  <c:v>707850</c:v>
                </c:pt>
                <c:pt idx="453">
                  <c:v>709500</c:v>
                </c:pt>
                <c:pt idx="454">
                  <c:v>711150</c:v>
                </c:pt>
                <c:pt idx="455">
                  <c:v>712800</c:v>
                </c:pt>
                <c:pt idx="456">
                  <c:v>714450</c:v>
                </c:pt>
                <c:pt idx="457">
                  <c:v>716100</c:v>
                </c:pt>
                <c:pt idx="458">
                  <c:v>717750</c:v>
                </c:pt>
                <c:pt idx="459">
                  <c:v>719400</c:v>
                </c:pt>
                <c:pt idx="460">
                  <c:v>721050</c:v>
                </c:pt>
                <c:pt idx="461">
                  <c:v>722700</c:v>
                </c:pt>
                <c:pt idx="462">
                  <c:v>724350</c:v>
                </c:pt>
                <c:pt idx="463">
                  <c:v>726000</c:v>
                </c:pt>
                <c:pt idx="464">
                  <c:v>727650</c:v>
                </c:pt>
                <c:pt idx="465">
                  <c:v>729300</c:v>
                </c:pt>
                <c:pt idx="466">
                  <c:v>730950</c:v>
                </c:pt>
                <c:pt idx="467">
                  <c:v>732600</c:v>
                </c:pt>
                <c:pt idx="468">
                  <c:v>734250</c:v>
                </c:pt>
                <c:pt idx="469">
                  <c:v>735900</c:v>
                </c:pt>
                <c:pt idx="470">
                  <c:v>737550</c:v>
                </c:pt>
                <c:pt idx="471">
                  <c:v>739200</c:v>
                </c:pt>
                <c:pt idx="472">
                  <c:v>740850</c:v>
                </c:pt>
                <c:pt idx="473">
                  <c:v>742500</c:v>
                </c:pt>
                <c:pt idx="474">
                  <c:v>744150</c:v>
                </c:pt>
                <c:pt idx="475">
                  <c:v>745800</c:v>
                </c:pt>
                <c:pt idx="476">
                  <c:v>747450</c:v>
                </c:pt>
                <c:pt idx="477">
                  <c:v>749100</c:v>
                </c:pt>
                <c:pt idx="478">
                  <c:v>750750</c:v>
                </c:pt>
                <c:pt idx="479">
                  <c:v>752400</c:v>
                </c:pt>
                <c:pt idx="480">
                  <c:v>754050</c:v>
                </c:pt>
              </c:numCache>
            </c:numRef>
          </c:val>
          <c:smooth val="0"/>
        </c:ser>
        <c:ser>
          <c:idx val="1"/>
          <c:order val="1"/>
          <c:tx>
            <c:strRef>
              <c:f>Sheet1!$C$1</c:f>
              <c:strCache>
                <c:ptCount val="1"/>
                <c:pt idx="0">
                  <c:v>Column2</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Sheet1!$C$2:$C$482</c:f>
              <c:numCache>
                <c:formatCode>General</c:formatCode>
                <c:ptCount val="481"/>
                <c:pt idx="71">
                  <c:v>0</c:v>
                </c:pt>
                <c:pt idx="72">
                  <c:v>2200</c:v>
                </c:pt>
                <c:pt idx="73">
                  <c:v>4400</c:v>
                </c:pt>
                <c:pt idx="74">
                  <c:v>6600</c:v>
                </c:pt>
                <c:pt idx="75">
                  <c:v>8800</c:v>
                </c:pt>
                <c:pt idx="76">
                  <c:v>11000</c:v>
                </c:pt>
                <c:pt idx="77">
                  <c:v>13200</c:v>
                </c:pt>
                <c:pt idx="78">
                  <c:v>15400</c:v>
                </c:pt>
                <c:pt idx="79">
                  <c:v>17600</c:v>
                </c:pt>
                <c:pt idx="80">
                  <c:v>19800</c:v>
                </c:pt>
                <c:pt idx="81">
                  <c:v>22000</c:v>
                </c:pt>
                <c:pt idx="82">
                  <c:v>24200</c:v>
                </c:pt>
                <c:pt idx="83">
                  <c:v>26400</c:v>
                </c:pt>
                <c:pt idx="84">
                  <c:v>28600</c:v>
                </c:pt>
                <c:pt idx="85">
                  <c:v>30800</c:v>
                </c:pt>
                <c:pt idx="86">
                  <c:v>33000</c:v>
                </c:pt>
                <c:pt idx="87">
                  <c:v>35200</c:v>
                </c:pt>
                <c:pt idx="88">
                  <c:v>37400</c:v>
                </c:pt>
                <c:pt idx="89">
                  <c:v>39600</c:v>
                </c:pt>
                <c:pt idx="90">
                  <c:v>41800</c:v>
                </c:pt>
                <c:pt idx="91">
                  <c:v>44000</c:v>
                </c:pt>
                <c:pt idx="92">
                  <c:v>46200</c:v>
                </c:pt>
                <c:pt idx="93">
                  <c:v>48400</c:v>
                </c:pt>
                <c:pt idx="94">
                  <c:v>50600</c:v>
                </c:pt>
                <c:pt idx="95">
                  <c:v>52800</c:v>
                </c:pt>
                <c:pt idx="96">
                  <c:v>55000</c:v>
                </c:pt>
                <c:pt idx="97">
                  <c:v>57200</c:v>
                </c:pt>
                <c:pt idx="98">
                  <c:v>59400</c:v>
                </c:pt>
                <c:pt idx="99">
                  <c:v>61600</c:v>
                </c:pt>
                <c:pt idx="100">
                  <c:v>63800</c:v>
                </c:pt>
                <c:pt idx="101">
                  <c:v>66000</c:v>
                </c:pt>
                <c:pt idx="102">
                  <c:v>68200</c:v>
                </c:pt>
                <c:pt idx="103">
                  <c:v>70400</c:v>
                </c:pt>
                <c:pt idx="104">
                  <c:v>72600</c:v>
                </c:pt>
                <c:pt idx="105">
                  <c:v>74800</c:v>
                </c:pt>
                <c:pt idx="106">
                  <c:v>77000</c:v>
                </c:pt>
                <c:pt idx="107">
                  <c:v>79200</c:v>
                </c:pt>
                <c:pt idx="108">
                  <c:v>81400</c:v>
                </c:pt>
                <c:pt idx="109">
                  <c:v>83600</c:v>
                </c:pt>
                <c:pt idx="110">
                  <c:v>85800</c:v>
                </c:pt>
                <c:pt idx="111">
                  <c:v>88000</c:v>
                </c:pt>
                <c:pt idx="112">
                  <c:v>90200</c:v>
                </c:pt>
                <c:pt idx="113">
                  <c:v>92400</c:v>
                </c:pt>
                <c:pt idx="114">
                  <c:v>94600</c:v>
                </c:pt>
                <c:pt idx="115">
                  <c:v>96800</c:v>
                </c:pt>
                <c:pt idx="116">
                  <c:v>99000</c:v>
                </c:pt>
                <c:pt idx="117">
                  <c:v>101200</c:v>
                </c:pt>
                <c:pt idx="118">
                  <c:v>103400</c:v>
                </c:pt>
                <c:pt idx="119">
                  <c:v>105600</c:v>
                </c:pt>
                <c:pt idx="120">
                  <c:v>107800</c:v>
                </c:pt>
                <c:pt idx="121">
                  <c:v>110000</c:v>
                </c:pt>
                <c:pt idx="122">
                  <c:v>112200</c:v>
                </c:pt>
                <c:pt idx="123">
                  <c:v>114400</c:v>
                </c:pt>
                <c:pt idx="124">
                  <c:v>116600</c:v>
                </c:pt>
                <c:pt idx="125">
                  <c:v>118800</c:v>
                </c:pt>
                <c:pt idx="126">
                  <c:v>121000</c:v>
                </c:pt>
                <c:pt idx="127">
                  <c:v>123200</c:v>
                </c:pt>
                <c:pt idx="128">
                  <c:v>125400</c:v>
                </c:pt>
                <c:pt idx="129">
                  <c:v>127600</c:v>
                </c:pt>
                <c:pt idx="130">
                  <c:v>129800</c:v>
                </c:pt>
                <c:pt idx="131">
                  <c:v>132000</c:v>
                </c:pt>
                <c:pt idx="132">
                  <c:v>134200</c:v>
                </c:pt>
                <c:pt idx="133">
                  <c:v>136400</c:v>
                </c:pt>
                <c:pt idx="134">
                  <c:v>138600</c:v>
                </c:pt>
                <c:pt idx="135">
                  <c:v>140800</c:v>
                </c:pt>
                <c:pt idx="136">
                  <c:v>143000</c:v>
                </c:pt>
                <c:pt idx="137">
                  <c:v>145200</c:v>
                </c:pt>
                <c:pt idx="138">
                  <c:v>147400</c:v>
                </c:pt>
                <c:pt idx="139">
                  <c:v>149600</c:v>
                </c:pt>
                <c:pt idx="140">
                  <c:v>151800</c:v>
                </c:pt>
                <c:pt idx="141">
                  <c:v>154000</c:v>
                </c:pt>
                <c:pt idx="142">
                  <c:v>156200</c:v>
                </c:pt>
                <c:pt idx="143">
                  <c:v>158400</c:v>
                </c:pt>
                <c:pt idx="144">
                  <c:v>160600</c:v>
                </c:pt>
                <c:pt idx="145">
                  <c:v>162800</c:v>
                </c:pt>
                <c:pt idx="146">
                  <c:v>165000</c:v>
                </c:pt>
                <c:pt idx="147">
                  <c:v>167200</c:v>
                </c:pt>
                <c:pt idx="148">
                  <c:v>169400</c:v>
                </c:pt>
                <c:pt idx="149">
                  <c:v>171600</c:v>
                </c:pt>
                <c:pt idx="150">
                  <c:v>173800</c:v>
                </c:pt>
                <c:pt idx="151">
                  <c:v>176000</c:v>
                </c:pt>
                <c:pt idx="152">
                  <c:v>178200</c:v>
                </c:pt>
                <c:pt idx="153">
                  <c:v>180400</c:v>
                </c:pt>
                <c:pt idx="154">
                  <c:v>182600</c:v>
                </c:pt>
                <c:pt idx="155">
                  <c:v>184800</c:v>
                </c:pt>
                <c:pt idx="156">
                  <c:v>187000</c:v>
                </c:pt>
                <c:pt idx="157">
                  <c:v>189200</c:v>
                </c:pt>
                <c:pt idx="158">
                  <c:v>191400</c:v>
                </c:pt>
                <c:pt idx="159">
                  <c:v>193600</c:v>
                </c:pt>
                <c:pt idx="160">
                  <c:v>195800</c:v>
                </c:pt>
                <c:pt idx="161">
                  <c:v>198000</c:v>
                </c:pt>
                <c:pt idx="162">
                  <c:v>200200</c:v>
                </c:pt>
                <c:pt idx="163">
                  <c:v>202400</c:v>
                </c:pt>
                <c:pt idx="164">
                  <c:v>204600</c:v>
                </c:pt>
                <c:pt idx="165">
                  <c:v>206800</c:v>
                </c:pt>
                <c:pt idx="166">
                  <c:v>209000</c:v>
                </c:pt>
                <c:pt idx="167">
                  <c:v>211200</c:v>
                </c:pt>
                <c:pt idx="168">
                  <c:v>213400</c:v>
                </c:pt>
                <c:pt idx="169">
                  <c:v>215600</c:v>
                </c:pt>
                <c:pt idx="170">
                  <c:v>217800</c:v>
                </c:pt>
                <c:pt idx="171">
                  <c:v>220000</c:v>
                </c:pt>
                <c:pt idx="172">
                  <c:v>222200</c:v>
                </c:pt>
                <c:pt idx="173">
                  <c:v>224400</c:v>
                </c:pt>
                <c:pt idx="174">
                  <c:v>226600</c:v>
                </c:pt>
                <c:pt idx="175">
                  <c:v>228800</c:v>
                </c:pt>
                <c:pt idx="176">
                  <c:v>231000</c:v>
                </c:pt>
                <c:pt idx="177">
                  <c:v>233200</c:v>
                </c:pt>
                <c:pt idx="178">
                  <c:v>235400</c:v>
                </c:pt>
                <c:pt idx="179">
                  <c:v>237600</c:v>
                </c:pt>
                <c:pt idx="180">
                  <c:v>239800</c:v>
                </c:pt>
                <c:pt idx="181">
                  <c:v>242000</c:v>
                </c:pt>
                <c:pt idx="182">
                  <c:v>244200</c:v>
                </c:pt>
                <c:pt idx="183">
                  <c:v>246400</c:v>
                </c:pt>
                <c:pt idx="184">
                  <c:v>248600</c:v>
                </c:pt>
                <c:pt idx="185">
                  <c:v>250800</c:v>
                </c:pt>
                <c:pt idx="186">
                  <c:v>253000</c:v>
                </c:pt>
                <c:pt idx="187">
                  <c:v>255200</c:v>
                </c:pt>
                <c:pt idx="188">
                  <c:v>257400</c:v>
                </c:pt>
                <c:pt idx="189">
                  <c:v>259600</c:v>
                </c:pt>
                <c:pt idx="190">
                  <c:v>261800</c:v>
                </c:pt>
                <c:pt idx="191">
                  <c:v>264000</c:v>
                </c:pt>
                <c:pt idx="192">
                  <c:v>266200</c:v>
                </c:pt>
                <c:pt idx="193">
                  <c:v>268400</c:v>
                </c:pt>
                <c:pt idx="194">
                  <c:v>270600</c:v>
                </c:pt>
                <c:pt idx="195">
                  <c:v>272800</c:v>
                </c:pt>
                <c:pt idx="196">
                  <c:v>275000</c:v>
                </c:pt>
                <c:pt idx="197">
                  <c:v>277200</c:v>
                </c:pt>
                <c:pt idx="198">
                  <c:v>279400</c:v>
                </c:pt>
                <c:pt idx="199">
                  <c:v>281600</c:v>
                </c:pt>
                <c:pt idx="200">
                  <c:v>283800</c:v>
                </c:pt>
                <c:pt idx="201">
                  <c:v>286000</c:v>
                </c:pt>
                <c:pt idx="202">
                  <c:v>288200</c:v>
                </c:pt>
                <c:pt idx="203">
                  <c:v>290400</c:v>
                </c:pt>
                <c:pt idx="204">
                  <c:v>292600</c:v>
                </c:pt>
                <c:pt idx="205">
                  <c:v>294800</c:v>
                </c:pt>
                <c:pt idx="206">
                  <c:v>297000</c:v>
                </c:pt>
                <c:pt idx="207">
                  <c:v>299200</c:v>
                </c:pt>
                <c:pt idx="208">
                  <c:v>301400</c:v>
                </c:pt>
                <c:pt idx="209">
                  <c:v>303600</c:v>
                </c:pt>
                <c:pt idx="210">
                  <c:v>305800</c:v>
                </c:pt>
                <c:pt idx="211">
                  <c:v>308000</c:v>
                </c:pt>
                <c:pt idx="212">
                  <c:v>310200</c:v>
                </c:pt>
                <c:pt idx="213">
                  <c:v>312400</c:v>
                </c:pt>
                <c:pt idx="214">
                  <c:v>314600</c:v>
                </c:pt>
                <c:pt idx="215">
                  <c:v>316800</c:v>
                </c:pt>
                <c:pt idx="216">
                  <c:v>319000</c:v>
                </c:pt>
                <c:pt idx="217">
                  <c:v>321200</c:v>
                </c:pt>
                <c:pt idx="218">
                  <c:v>323400</c:v>
                </c:pt>
                <c:pt idx="219">
                  <c:v>325600</c:v>
                </c:pt>
                <c:pt idx="220">
                  <c:v>327800</c:v>
                </c:pt>
                <c:pt idx="221">
                  <c:v>330000</c:v>
                </c:pt>
                <c:pt idx="222">
                  <c:v>332200</c:v>
                </c:pt>
                <c:pt idx="223">
                  <c:v>334400</c:v>
                </c:pt>
                <c:pt idx="224">
                  <c:v>336600</c:v>
                </c:pt>
                <c:pt idx="225">
                  <c:v>338800</c:v>
                </c:pt>
                <c:pt idx="226">
                  <c:v>341000</c:v>
                </c:pt>
                <c:pt idx="227">
                  <c:v>343200</c:v>
                </c:pt>
                <c:pt idx="228">
                  <c:v>345400</c:v>
                </c:pt>
                <c:pt idx="229">
                  <c:v>347600</c:v>
                </c:pt>
                <c:pt idx="230">
                  <c:v>349800</c:v>
                </c:pt>
                <c:pt idx="231">
                  <c:v>352000</c:v>
                </c:pt>
                <c:pt idx="232">
                  <c:v>354200</c:v>
                </c:pt>
                <c:pt idx="233">
                  <c:v>356400</c:v>
                </c:pt>
                <c:pt idx="234">
                  <c:v>358600</c:v>
                </c:pt>
                <c:pt idx="235">
                  <c:v>360800</c:v>
                </c:pt>
                <c:pt idx="236">
                  <c:v>363000</c:v>
                </c:pt>
                <c:pt idx="237">
                  <c:v>365200</c:v>
                </c:pt>
                <c:pt idx="238">
                  <c:v>367400</c:v>
                </c:pt>
                <c:pt idx="239">
                  <c:v>369600</c:v>
                </c:pt>
                <c:pt idx="240">
                  <c:v>371800</c:v>
                </c:pt>
                <c:pt idx="241">
                  <c:v>374000</c:v>
                </c:pt>
                <c:pt idx="242">
                  <c:v>376200</c:v>
                </c:pt>
                <c:pt idx="243">
                  <c:v>378400</c:v>
                </c:pt>
                <c:pt idx="244">
                  <c:v>380600</c:v>
                </c:pt>
                <c:pt idx="245">
                  <c:v>382800</c:v>
                </c:pt>
                <c:pt idx="246">
                  <c:v>385000</c:v>
                </c:pt>
                <c:pt idx="247">
                  <c:v>387200</c:v>
                </c:pt>
                <c:pt idx="248">
                  <c:v>389400</c:v>
                </c:pt>
                <c:pt idx="249">
                  <c:v>391600</c:v>
                </c:pt>
                <c:pt idx="250">
                  <c:v>393800</c:v>
                </c:pt>
                <c:pt idx="251">
                  <c:v>396000</c:v>
                </c:pt>
                <c:pt idx="252">
                  <c:v>398200</c:v>
                </c:pt>
                <c:pt idx="253">
                  <c:v>400400</c:v>
                </c:pt>
                <c:pt idx="254">
                  <c:v>402600</c:v>
                </c:pt>
                <c:pt idx="255">
                  <c:v>404800</c:v>
                </c:pt>
                <c:pt idx="256">
                  <c:v>407000</c:v>
                </c:pt>
                <c:pt idx="257">
                  <c:v>409200</c:v>
                </c:pt>
                <c:pt idx="258">
                  <c:v>411400</c:v>
                </c:pt>
                <c:pt idx="259">
                  <c:v>413600</c:v>
                </c:pt>
                <c:pt idx="260">
                  <c:v>415800</c:v>
                </c:pt>
                <c:pt idx="261">
                  <c:v>418000</c:v>
                </c:pt>
                <c:pt idx="262">
                  <c:v>420200</c:v>
                </c:pt>
                <c:pt idx="263">
                  <c:v>422400</c:v>
                </c:pt>
                <c:pt idx="264">
                  <c:v>424600</c:v>
                </c:pt>
                <c:pt idx="265">
                  <c:v>426800</c:v>
                </c:pt>
                <c:pt idx="266">
                  <c:v>429000</c:v>
                </c:pt>
                <c:pt idx="267">
                  <c:v>431200</c:v>
                </c:pt>
                <c:pt idx="268">
                  <c:v>433400</c:v>
                </c:pt>
                <c:pt idx="269">
                  <c:v>435600</c:v>
                </c:pt>
                <c:pt idx="270">
                  <c:v>437800</c:v>
                </c:pt>
                <c:pt idx="271">
                  <c:v>440000</c:v>
                </c:pt>
                <c:pt idx="272">
                  <c:v>442200</c:v>
                </c:pt>
                <c:pt idx="273">
                  <c:v>444400</c:v>
                </c:pt>
                <c:pt idx="274">
                  <c:v>446600</c:v>
                </c:pt>
                <c:pt idx="275">
                  <c:v>448800</c:v>
                </c:pt>
                <c:pt idx="276">
                  <c:v>451000</c:v>
                </c:pt>
                <c:pt idx="277">
                  <c:v>453200</c:v>
                </c:pt>
                <c:pt idx="278">
                  <c:v>455400</c:v>
                </c:pt>
                <c:pt idx="279">
                  <c:v>457600</c:v>
                </c:pt>
                <c:pt idx="280">
                  <c:v>459800</c:v>
                </c:pt>
                <c:pt idx="281">
                  <c:v>462000</c:v>
                </c:pt>
                <c:pt idx="282">
                  <c:v>464200</c:v>
                </c:pt>
                <c:pt idx="283">
                  <c:v>466400</c:v>
                </c:pt>
                <c:pt idx="284">
                  <c:v>468600</c:v>
                </c:pt>
                <c:pt idx="285">
                  <c:v>470800</c:v>
                </c:pt>
                <c:pt idx="286">
                  <c:v>473000</c:v>
                </c:pt>
                <c:pt idx="287">
                  <c:v>475200</c:v>
                </c:pt>
                <c:pt idx="288">
                  <c:v>477400</c:v>
                </c:pt>
                <c:pt idx="289">
                  <c:v>479600</c:v>
                </c:pt>
                <c:pt idx="290">
                  <c:v>481800</c:v>
                </c:pt>
                <c:pt idx="291">
                  <c:v>484000</c:v>
                </c:pt>
                <c:pt idx="292">
                  <c:v>486200</c:v>
                </c:pt>
                <c:pt idx="293">
                  <c:v>488400</c:v>
                </c:pt>
                <c:pt idx="294">
                  <c:v>490600</c:v>
                </c:pt>
                <c:pt idx="295">
                  <c:v>492800</c:v>
                </c:pt>
                <c:pt idx="296">
                  <c:v>495000</c:v>
                </c:pt>
                <c:pt idx="297">
                  <c:v>497200</c:v>
                </c:pt>
                <c:pt idx="298">
                  <c:v>499400</c:v>
                </c:pt>
                <c:pt idx="299">
                  <c:v>501600</c:v>
                </c:pt>
                <c:pt idx="300">
                  <c:v>503800</c:v>
                </c:pt>
                <c:pt idx="301">
                  <c:v>506000</c:v>
                </c:pt>
                <c:pt idx="302">
                  <c:v>508200</c:v>
                </c:pt>
                <c:pt idx="303">
                  <c:v>510400</c:v>
                </c:pt>
                <c:pt idx="304">
                  <c:v>512600</c:v>
                </c:pt>
                <c:pt idx="305">
                  <c:v>514800</c:v>
                </c:pt>
                <c:pt idx="306">
                  <c:v>517000</c:v>
                </c:pt>
                <c:pt idx="307">
                  <c:v>519200</c:v>
                </c:pt>
                <c:pt idx="308">
                  <c:v>521400</c:v>
                </c:pt>
                <c:pt idx="309">
                  <c:v>523600</c:v>
                </c:pt>
                <c:pt idx="310">
                  <c:v>525800</c:v>
                </c:pt>
                <c:pt idx="311">
                  <c:v>528000</c:v>
                </c:pt>
                <c:pt idx="312">
                  <c:v>530200</c:v>
                </c:pt>
                <c:pt idx="313">
                  <c:v>532400</c:v>
                </c:pt>
                <c:pt idx="314">
                  <c:v>534600</c:v>
                </c:pt>
                <c:pt idx="315">
                  <c:v>536800</c:v>
                </c:pt>
                <c:pt idx="316">
                  <c:v>539000</c:v>
                </c:pt>
                <c:pt idx="317">
                  <c:v>541200</c:v>
                </c:pt>
                <c:pt idx="318">
                  <c:v>543400</c:v>
                </c:pt>
                <c:pt idx="319">
                  <c:v>545600</c:v>
                </c:pt>
                <c:pt idx="320">
                  <c:v>547800</c:v>
                </c:pt>
                <c:pt idx="321">
                  <c:v>550000</c:v>
                </c:pt>
                <c:pt idx="322">
                  <c:v>552200</c:v>
                </c:pt>
                <c:pt idx="323">
                  <c:v>554400</c:v>
                </c:pt>
                <c:pt idx="324">
                  <c:v>556600</c:v>
                </c:pt>
                <c:pt idx="325">
                  <c:v>558800</c:v>
                </c:pt>
                <c:pt idx="326">
                  <c:v>561000</c:v>
                </c:pt>
                <c:pt idx="327">
                  <c:v>563200</c:v>
                </c:pt>
                <c:pt idx="328">
                  <c:v>565400</c:v>
                </c:pt>
                <c:pt idx="329">
                  <c:v>567600</c:v>
                </c:pt>
                <c:pt idx="330">
                  <c:v>569800</c:v>
                </c:pt>
                <c:pt idx="331">
                  <c:v>572000</c:v>
                </c:pt>
                <c:pt idx="332">
                  <c:v>574200</c:v>
                </c:pt>
                <c:pt idx="333">
                  <c:v>576400</c:v>
                </c:pt>
                <c:pt idx="334">
                  <c:v>578600</c:v>
                </c:pt>
                <c:pt idx="335">
                  <c:v>580800</c:v>
                </c:pt>
                <c:pt idx="336">
                  <c:v>583000</c:v>
                </c:pt>
                <c:pt idx="337">
                  <c:v>585200</c:v>
                </c:pt>
                <c:pt idx="338">
                  <c:v>587400</c:v>
                </c:pt>
                <c:pt idx="339">
                  <c:v>589600</c:v>
                </c:pt>
                <c:pt idx="340">
                  <c:v>591800</c:v>
                </c:pt>
                <c:pt idx="341">
                  <c:v>594000</c:v>
                </c:pt>
                <c:pt idx="342">
                  <c:v>596200</c:v>
                </c:pt>
                <c:pt idx="343">
                  <c:v>598400</c:v>
                </c:pt>
                <c:pt idx="344">
                  <c:v>600600</c:v>
                </c:pt>
                <c:pt idx="345">
                  <c:v>602800</c:v>
                </c:pt>
                <c:pt idx="346">
                  <c:v>605000</c:v>
                </c:pt>
                <c:pt idx="347">
                  <c:v>607200</c:v>
                </c:pt>
                <c:pt idx="348">
                  <c:v>609400</c:v>
                </c:pt>
                <c:pt idx="349">
                  <c:v>611600</c:v>
                </c:pt>
                <c:pt idx="350">
                  <c:v>613800</c:v>
                </c:pt>
                <c:pt idx="351">
                  <c:v>616000</c:v>
                </c:pt>
                <c:pt idx="352">
                  <c:v>618200</c:v>
                </c:pt>
                <c:pt idx="353">
                  <c:v>620400</c:v>
                </c:pt>
                <c:pt idx="354">
                  <c:v>622600</c:v>
                </c:pt>
                <c:pt idx="355">
                  <c:v>624800</c:v>
                </c:pt>
                <c:pt idx="356">
                  <c:v>627000</c:v>
                </c:pt>
                <c:pt idx="357">
                  <c:v>629200</c:v>
                </c:pt>
                <c:pt idx="358">
                  <c:v>631400</c:v>
                </c:pt>
                <c:pt idx="359">
                  <c:v>633600</c:v>
                </c:pt>
                <c:pt idx="360">
                  <c:v>635800</c:v>
                </c:pt>
                <c:pt idx="361">
                  <c:v>638000</c:v>
                </c:pt>
                <c:pt idx="362">
                  <c:v>640200</c:v>
                </c:pt>
                <c:pt idx="363">
                  <c:v>642400</c:v>
                </c:pt>
                <c:pt idx="364">
                  <c:v>644600</c:v>
                </c:pt>
                <c:pt idx="365">
                  <c:v>646800</c:v>
                </c:pt>
                <c:pt idx="366">
                  <c:v>649000</c:v>
                </c:pt>
                <c:pt idx="367">
                  <c:v>651200</c:v>
                </c:pt>
                <c:pt idx="368">
                  <c:v>653400</c:v>
                </c:pt>
                <c:pt idx="369">
                  <c:v>655600</c:v>
                </c:pt>
                <c:pt idx="370">
                  <c:v>657800</c:v>
                </c:pt>
                <c:pt idx="371">
                  <c:v>660000</c:v>
                </c:pt>
                <c:pt idx="372">
                  <c:v>662200</c:v>
                </c:pt>
                <c:pt idx="373">
                  <c:v>664400</c:v>
                </c:pt>
                <c:pt idx="374">
                  <c:v>666600</c:v>
                </c:pt>
                <c:pt idx="375">
                  <c:v>668800</c:v>
                </c:pt>
                <c:pt idx="376">
                  <c:v>671000</c:v>
                </c:pt>
                <c:pt idx="377">
                  <c:v>673200</c:v>
                </c:pt>
                <c:pt idx="378">
                  <c:v>675400</c:v>
                </c:pt>
                <c:pt idx="379">
                  <c:v>677600</c:v>
                </c:pt>
                <c:pt idx="380">
                  <c:v>679800</c:v>
                </c:pt>
                <c:pt idx="381">
                  <c:v>682000</c:v>
                </c:pt>
                <c:pt idx="382">
                  <c:v>684200</c:v>
                </c:pt>
                <c:pt idx="383">
                  <c:v>686400</c:v>
                </c:pt>
                <c:pt idx="384">
                  <c:v>688600</c:v>
                </c:pt>
                <c:pt idx="385">
                  <c:v>690800</c:v>
                </c:pt>
                <c:pt idx="386">
                  <c:v>693000</c:v>
                </c:pt>
                <c:pt idx="387">
                  <c:v>695200</c:v>
                </c:pt>
                <c:pt idx="388">
                  <c:v>697400</c:v>
                </c:pt>
                <c:pt idx="389">
                  <c:v>699600</c:v>
                </c:pt>
                <c:pt idx="390">
                  <c:v>701800</c:v>
                </c:pt>
                <c:pt idx="391">
                  <c:v>704000</c:v>
                </c:pt>
                <c:pt idx="392">
                  <c:v>706200</c:v>
                </c:pt>
                <c:pt idx="393">
                  <c:v>708400</c:v>
                </c:pt>
                <c:pt idx="394">
                  <c:v>710600</c:v>
                </c:pt>
                <c:pt idx="395">
                  <c:v>712800</c:v>
                </c:pt>
                <c:pt idx="396">
                  <c:v>715000</c:v>
                </c:pt>
                <c:pt idx="397">
                  <c:v>717200</c:v>
                </c:pt>
                <c:pt idx="398">
                  <c:v>719400</c:v>
                </c:pt>
                <c:pt idx="399">
                  <c:v>721600</c:v>
                </c:pt>
                <c:pt idx="400">
                  <c:v>723800</c:v>
                </c:pt>
                <c:pt idx="401">
                  <c:v>726000</c:v>
                </c:pt>
                <c:pt idx="402">
                  <c:v>728200</c:v>
                </c:pt>
                <c:pt idx="403">
                  <c:v>730400</c:v>
                </c:pt>
                <c:pt idx="404">
                  <c:v>732600</c:v>
                </c:pt>
                <c:pt idx="405">
                  <c:v>734800</c:v>
                </c:pt>
                <c:pt idx="406">
                  <c:v>737000</c:v>
                </c:pt>
                <c:pt idx="407">
                  <c:v>739200</c:v>
                </c:pt>
                <c:pt idx="408">
                  <c:v>741400</c:v>
                </c:pt>
                <c:pt idx="409">
                  <c:v>743600</c:v>
                </c:pt>
                <c:pt idx="410">
                  <c:v>745800</c:v>
                </c:pt>
                <c:pt idx="411">
                  <c:v>748000</c:v>
                </c:pt>
                <c:pt idx="412">
                  <c:v>750200</c:v>
                </c:pt>
                <c:pt idx="413">
                  <c:v>752400</c:v>
                </c:pt>
                <c:pt idx="414">
                  <c:v>754600</c:v>
                </c:pt>
                <c:pt idx="415">
                  <c:v>756800</c:v>
                </c:pt>
                <c:pt idx="416">
                  <c:v>759000</c:v>
                </c:pt>
                <c:pt idx="417">
                  <c:v>761200</c:v>
                </c:pt>
                <c:pt idx="418">
                  <c:v>763400</c:v>
                </c:pt>
                <c:pt idx="419">
                  <c:v>765600</c:v>
                </c:pt>
                <c:pt idx="420">
                  <c:v>767800</c:v>
                </c:pt>
                <c:pt idx="421">
                  <c:v>770000</c:v>
                </c:pt>
                <c:pt idx="422">
                  <c:v>772200</c:v>
                </c:pt>
                <c:pt idx="423">
                  <c:v>774400</c:v>
                </c:pt>
                <c:pt idx="424">
                  <c:v>776600</c:v>
                </c:pt>
                <c:pt idx="425">
                  <c:v>778800</c:v>
                </c:pt>
                <c:pt idx="426">
                  <c:v>781000</c:v>
                </c:pt>
                <c:pt idx="427">
                  <c:v>783200</c:v>
                </c:pt>
                <c:pt idx="428">
                  <c:v>785400</c:v>
                </c:pt>
                <c:pt idx="429">
                  <c:v>787600</c:v>
                </c:pt>
                <c:pt idx="430">
                  <c:v>789800</c:v>
                </c:pt>
                <c:pt idx="431">
                  <c:v>792000</c:v>
                </c:pt>
                <c:pt idx="432">
                  <c:v>794200</c:v>
                </c:pt>
                <c:pt idx="433">
                  <c:v>796400</c:v>
                </c:pt>
                <c:pt idx="434">
                  <c:v>798600</c:v>
                </c:pt>
                <c:pt idx="435">
                  <c:v>800800</c:v>
                </c:pt>
                <c:pt idx="436">
                  <c:v>803000</c:v>
                </c:pt>
                <c:pt idx="437">
                  <c:v>805200</c:v>
                </c:pt>
                <c:pt idx="438">
                  <c:v>807400</c:v>
                </c:pt>
                <c:pt idx="439">
                  <c:v>809600</c:v>
                </c:pt>
                <c:pt idx="440">
                  <c:v>811800</c:v>
                </c:pt>
                <c:pt idx="441">
                  <c:v>814000</c:v>
                </c:pt>
                <c:pt idx="442">
                  <c:v>816200</c:v>
                </c:pt>
                <c:pt idx="443">
                  <c:v>818400</c:v>
                </c:pt>
                <c:pt idx="444">
                  <c:v>820600</c:v>
                </c:pt>
                <c:pt idx="445">
                  <c:v>822800</c:v>
                </c:pt>
                <c:pt idx="446">
                  <c:v>825000</c:v>
                </c:pt>
                <c:pt idx="447">
                  <c:v>827200</c:v>
                </c:pt>
                <c:pt idx="448">
                  <c:v>829400</c:v>
                </c:pt>
                <c:pt idx="449">
                  <c:v>831600</c:v>
                </c:pt>
                <c:pt idx="450">
                  <c:v>833800</c:v>
                </c:pt>
                <c:pt idx="451">
                  <c:v>836000</c:v>
                </c:pt>
                <c:pt idx="452">
                  <c:v>838200</c:v>
                </c:pt>
                <c:pt idx="453">
                  <c:v>840400</c:v>
                </c:pt>
                <c:pt idx="454">
                  <c:v>842600</c:v>
                </c:pt>
                <c:pt idx="455">
                  <c:v>844800</c:v>
                </c:pt>
                <c:pt idx="456">
                  <c:v>847000</c:v>
                </c:pt>
                <c:pt idx="457">
                  <c:v>849200</c:v>
                </c:pt>
                <c:pt idx="458">
                  <c:v>851400</c:v>
                </c:pt>
                <c:pt idx="459">
                  <c:v>853600</c:v>
                </c:pt>
                <c:pt idx="460">
                  <c:v>855800</c:v>
                </c:pt>
                <c:pt idx="461">
                  <c:v>858000</c:v>
                </c:pt>
                <c:pt idx="462">
                  <c:v>860200</c:v>
                </c:pt>
                <c:pt idx="463">
                  <c:v>862400</c:v>
                </c:pt>
                <c:pt idx="464">
                  <c:v>864600</c:v>
                </c:pt>
                <c:pt idx="465">
                  <c:v>866800</c:v>
                </c:pt>
                <c:pt idx="466">
                  <c:v>869000</c:v>
                </c:pt>
                <c:pt idx="467">
                  <c:v>871200</c:v>
                </c:pt>
                <c:pt idx="468">
                  <c:v>873400</c:v>
                </c:pt>
                <c:pt idx="469">
                  <c:v>875600</c:v>
                </c:pt>
                <c:pt idx="470">
                  <c:v>877800</c:v>
                </c:pt>
                <c:pt idx="471">
                  <c:v>880000</c:v>
                </c:pt>
                <c:pt idx="472">
                  <c:v>882200</c:v>
                </c:pt>
                <c:pt idx="473">
                  <c:v>884400</c:v>
                </c:pt>
                <c:pt idx="474">
                  <c:v>886600</c:v>
                </c:pt>
                <c:pt idx="475">
                  <c:v>888800</c:v>
                </c:pt>
                <c:pt idx="476">
                  <c:v>891000</c:v>
                </c:pt>
                <c:pt idx="477">
                  <c:v>893200</c:v>
                </c:pt>
                <c:pt idx="478">
                  <c:v>895400</c:v>
                </c:pt>
                <c:pt idx="479">
                  <c:v>897600</c:v>
                </c:pt>
                <c:pt idx="480">
                  <c:v>899800</c:v>
                </c:pt>
              </c:numCache>
            </c:numRef>
          </c:val>
          <c:smooth val="0"/>
        </c:ser>
        <c:ser>
          <c:idx val="2"/>
          <c:order val="2"/>
          <c:tx>
            <c:strRef>
              <c:f>Sheet1!$D$1</c:f>
              <c:strCache>
                <c:ptCount val="1"/>
                <c:pt idx="0">
                  <c:v>Column3</c:v>
                </c:pt>
              </c:strCache>
            </c:strRef>
          </c:tx>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Sheet1!$D$2:$D$482</c:f>
              <c:numCache>
                <c:formatCode>General</c:formatCode>
                <c:ptCount val="481"/>
                <c:pt idx="119">
                  <c:v>0</c:v>
                </c:pt>
                <c:pt idx="120">
                  <c:v>2904</c:v>
                </c:pt>
                <c:pt idx="121">
                  <c:v>5808</c:v>
                </c:pt>
                <c:pt idx="122">
                  <c:v>8712</c:v>
                </c:pt>
                <c:pt idx="123">
                  <c:v>11616</c:v>
                </c:pt>
                <c:pt idx="124">
                  <c:v>14520</c:v>
                </c:pt>
                <c:pt idx="125">
                  <c:v>17424</c:v>
                </c:pt>
                <c:pt idx="126">
                  <c:v>20328</c:v>
                </c:pt>
                <c:pt idx="127">
                  <c:v>23232</c:v>
                </c:pt>
                <c:pt idx="128">
                  <c:v>26136</c:v>
                </c:pt>
                <c:pt idx="129">
                  <c:v>29040</c:v>
                </c:pt>
                <c:pt idx="130">
                  <c:v>31944</c:v>
                </c:pt>
                <c:pt idx="131">
                  <c:v>34848</c:v>
                </c:pt>
                <c:pt idx="132">
                  <c:v>37752</c:v>
                </c:pt>
                <c:pt idx="133">
                  <c:v>40656</c:v>
                </c:pt>
                <c:pt idx="134">
                  <c:v>43560</c:v>
                </c:pt>
                <c:pt idx="135">
                  <c:v>46464</c:v>
                </c:pt>
                <c:pt idx="136">
                  <c:v>49368</c:v>
                </c:pt>
                <c:pt idx="137">
                  <c:v>52272</c:v>
                </c:pt>
                <c:pt idx="138">
                  <c:v>55176</c:v>
                </c:pt>
                <c:pt idx="139">
                  <c:v>58080</c:v>
                </c:pt>
                <c:pt idx="140">
                  <c:v>60984</c:v>
                </c:pt>
                <c:pt idx="141">
                  <c:v>63888</c:v>
                </c:pt>
                <c:pt idx="142">
                  <c:v>66792</c:v>
                </c:pt>
                <c:pt idx="143">
                  <c:v>69696</c:v>
                </c:pt>
                <c:pt idx="144">
                  <c:v>72600</c:v>
                </c:pt>
                <c:pt idx="145">
                  <c:v>75504</c:v>
                </c:pt>
                <c:pt idx="146">
                  <c:v>78408</c:v>
                </c:pt>
                <c:pt idx="147">
                  <c:v>81312</c:v>
                </c:pt>
                <c:pt idx="148">
                  <c:v>84216</c:v>
                </c:pt>
                <c:pt idx="149">
                  <c:v>87120</c:v>
                </c:pt>
                <c:pt idx="150">
                  <c:v>90024</c:v>
                </c:pt>
                <c:pt idx="151">
                  <c:v>92928</c:v>
                </c:pt>
                <c:pt idx="152">
                  <c:v>95832</c:v>
                </c:pt>
                <c:pt idx="153">
                  <c:v>98736</c:v>
                </c:pt>
                <c:pt idx="154">
                  <c:v>101640</c:v>
                </c:pt>
                <c:pt idx="155">
                  <c:v>104544</c:v>
                </c:pt>
                <c:pt idx="156">
                  <c:v>107448</c:v>
                </c:pt>
                <c:pt idx="157">
                  <c:v>110352</c:v>
                </c:pt>
                <c:pt idx="158">
                  <c:v>113256</c:v>
                </c:pt>
                <c:pt idx="159">
                  <c:v>116160</c:v>
                </c:pt>
                <c:pt idx="160">
                  <c:v>119064</c:v>
                </c:pt>
                <c:pt idx="161">
                  <c:v>121968</c:v>
                </c:pt>
                <c:pt idx="162">
                  <c:v>124872</c:v>
                </c:pt>
                <c:pt idx="163">
                  <c:v>127776</c:v>
                </c:pt>
                <c:pt idx="164">
                  <c:v>130680</c:v>
                </c:pt>
                <c:pt idx="165">
                  <c:v>133584</c:v>
                </c:pt>
                <c:pt idx="166">
                  <c:v>136488</c:v>
                </c:pt>
                <c:pt idx="167">
                  <c:v>139392</c:v>
                </c:pt>
                <c:pt idx="168">
                  <c:v>142296</c:v>
                </c:pt>
                <c:pt idx="169">
                  <c:v>145200</c:v>
                </c:pt>
                <c:pt idx="170">
                  <c:v>148104</c:v>
                </c:pt>
                <c:pt idx="171">
                  <c:v>151008</c:v>
                </c:pt>
                <c:pt idx="172">
                  <c:v>153912</c:v>
                </c:pt>
                <c:pt idx="173">
                  <c:v>156816</c:v>
                </c:pt>
                <c:pt idx="174">
                  <c:v>159720</c:v>
                </c:pt>
                <c:pt idx="175">
                  <c:v>162624</c:v>
                </c:pt>
                <c:pt idx="176">
                  <c:v>165528</c:v>
                </c:pt>
                <c:pt idx="177">
                  <c:v>168432</c:v>
                </c:pt>
                <c:pt idx="178">
                  <c:v>171336</c:v>
                </c:pt>
                <c:pt idx="179">
                  <c:v>174240</c:v>
                </c:pt>
                <c:pt idx="180">
                  <c:v>177144</c:v>
                </c:pt>
                <c:pt idx="181">
                  <c:v>180048</c:v>
                </c:pt>
                <c:pt idx="182">
                  <c:v>182952</c:v>
                </c:pt>
                <c:pt idx="183">
                  <c:v>185856</c:v>
                </c:pt>
                <c:pt idx="184">
                  <c:v>188760</c:v>
                </c:pt>
                <c:pt idx="185">
                  <c:v>191664</c:v>
                </c:pt>
                <c:pt idx="186">
                  <c:v>194568</c:v>
                </c:pt>
                <c:pt idx="187">
                  <c:v>197472</c:v>
                </c:pt>
                <c:pt idx="188">
                  <c:v>200376</c:v>
                </c:pt>
                <c:pt idx="189">
                  <c:v>203280</c:v>
                </c:pt>
                <c:pt idx="190">
                  <c:v>206184</c:v>
                </c:pt>
                <c:pt idx="191">
                  <c:v>209088</c:v>
                </c:pt>
                <c:pt idx="192">
                  <c:v>211992</c:v>
                </c:pt>
                <c:pt idx="193">
                  <c:v>214896</c:v>
                </c:pt>
                <c:pt idx="194">
                  <c:v>217800</c:v>
                </c:pt>
                <c:pt idx="195">
                  <c:v>220704</c:v>
                </c:pt>
                <c:pt idx="196">
                  <c:v>223608</c:v>
                </c:pt>
                <c:pt idx="197">
                  <c:v>226512</c:v>
                </c:pt>
                <c:pt idx="198">
                  <c:v>229416</c:v>
                </c:pt>
                <c:pt idx="199">
                  <c:v>232320</c:v>
                </c:pt>
                <c:pt idx="200">
                  <c:v>235224</c:v>
                </c:pt>
                <c:pt idx="201">
                  <c:v>238128</c:v>
                </c:pt>
                <c:pt idx="202">
                  <c:v>241032</c:v>
                </c:pt>
                <c:pt idx="203">
                  <c:v>243936</c:v>
                </c:pt>
                <c:pt idx="204">
                  <c:v>246840</c:v>
                </c:pt>
                <c:pt idx="205">
                  <c:v>249744</c:v>
                </c:pt>
                <c:pt idx="206">
                  <c:v>252648</c:v>
                </c:pt>
                <c:pt idx="207">
                  <c:v>255552</c:v>
                </c:pt>
                <c:pt idx="208">
                  <c:v>258456</c:v>
                </c:pt>
                <c:pt idx="209">
                  <c:v>261360</c:v>
                </c:pt>
                <c:pt idx="210">
                  <c:v>264264</c:v>
                </c:pt>
                <c:pt idx="211">
                  <c:v>267168</c:v>
                </c:pt>
                <c:pt idx="212">
                  <c:v>270072</c:v>
                </c:pt>
                <c:pt idx="213">
                  <c:v>272976</c:v>
                </c:pt>
                <c:pt idx="214">
                  <c:v>275880</c:v>
                </c:pt>
                <c:pt idx="215">
                  <c:v>278784</c:v>
                </c:pt>
                <c:pt idx="216">
                  <c:v>281688</c:v>
                </c:pt>
                <c:pt idx="217">
                  <c:v>284592</c:v>
                </c:pt>
                <c:pt idx="218">
                  <c:v>287496</c:v>
                </c:pt>
                <c:pt idx="219">
                  <c:v>290400</c:v>
                </c:pt>
                <c:pt idx="220">
                  <c:v>293304</c:v>
                </c:pt>
                <c:pt idx="221">
                  <c:v>296208</c:v>
                </c:pt>
                <c:pt idx="222">
                  <c:v>299112</c:v>
                </c:pt>
                <c:pt idx="223">
                  <c:v>302016</c:v>
                </c:pt>
                <c:pt idx="224">
                  <c:v>304920</c:v>
                </c:pt>
                <c:pt idx="225">
                  <c:v>307824</c:v>
                </c:pt>
                <c:pt idx="226">
                  <c:v>310728</c:v>
                </c:pt>
                <c:pt idx="227">
                  <c:v>313632</c:v>
                </c:pt>
                <c:pt idx="228">
                  <c:v>316536</c:v>
                </c:pt>
                <c:pt idx="229">
                  <c:v>319440</c:v>
                </c:pt>
                <c:pt idx="230">
                  <c:v>322344</c:v>
                </c:pt>
                <c:pt idx="231">
                  <c:v>325248</c:v>
                </c:pt>
                <c:pt idx="232">
                  <c:v>328152</c:v>
                </c:pt>
                <c:pt idx="233">
                  <c:v>331056</c:v>
                </c:pt>
                <c:pt idx="234">
                  <c:v>333960</c:v>
                </c:pt>
                <c:pt idx="235">
                  <c:v>336864</c:v>
                </c:pt>
                <c:pt idx="236">
                  <c:v>339768</c:v>
                </c:pt>
                <c:pt idx="237">
                  <c:v>342672</c:v>
                </c:pt>
                <c:pt idx="238">
                  <c:v>345576</c:v>
                </c:pt>
                <c:pt idx="239">
                  <c:v>348480</c:v>
                </c:pt>
                <c:pt idx="240">
                  <c:v>351384</c:v>
                </c:pt>
                <c:pt idx="241">
                  <c:v>354288</c:v>
                </c:pt>
                <c:pt idx="242">
                  <c:v>357192</c:v>
                </c:pt>
                <c:pt idx="243">
                  <c:v>360096</c:v>
                </c:pt>
                <c:pt idx="244">
                  <c:v>363000</c:v>
                </c:pt>
                <c:pt idx="245">
                  <c:v>365904</c:v>
                </c:pt>
                <c:pt idx="246">
                  <c:v>368808</c:v>
                </c:pt>
                <c:pt idx="247">
                  <c:v>371712</c:v>
                </c:pt>
                <c:pt idx="248">
                  <c:v>374616</c:v>
                </c:pt>
                <c:pt idx="249">
                  <c:v>377520</c:v>
                </c:pt>
                <c:pt idx="250">
                  <c:v>380424</c:v>
                </c:pt>
                <c:pt idx="251">
                  <c:v>383328</c:v>
                </c:pt>
                <c:pt idx="252">
                  <c:v>386232</c:v>
                </c:pt>
                <c:pt idx="253">
                  <c:v>389136</c:v>
                </c:pt>
                <c:pt idx="254">
                  <c:v>392040</c:v>
                </c:pt>
                <c:pt idx="255">
                  <c:v>394944</c:v>
                </c:pt>
                <c:pt idx="256">
                  <c:v>397848</c:v>
                </c:pt>
                <c:pt idx="257">
                  <c:v>400752</c:v>
                </c:pt>
                <c:pt idx="258">
                  <c:v>403656</c:v>
                </c:pt>
                <c:pt idx="259">
                  <c:v>406560</c:v>
                </c:pt>
                <c:pt idx="260">
                  <c:v>409464</c:v>
                </c:pt>
                <c:pt idx="261">
                  <c:v>412368</c:v>
                </c:pt>
                <c:pt idx="262">
                  <c:v>415272</c:v>
                </c:pt>
                <c:pt idx="263">
                  <c:v>418176</c:v>
                </c:pt>
                <c:pt idx="264">
                  <c:v>421080</c:v>
                </c:pt>
                <c:pt idx="265">
                  <c:v>423984</c:v>
                </c:pt>
                <c:pt idx="266">
                  <c:v>426888</c:v>
                </c:pt>
                <c:pt idx="267">
                  <c:v>429792</c:v>
                </c:pt>
                <c:pt idx="268">
                  <c:v>432696</c:v>
                </c:pt>
                <c:pt idx="269">
                  <c:v>435600</c:v>
                </c:pt>
                <c:pt idx="270">
                  <c:v>438504</c:v>
                </c:pt>
                <c:pt idx="271">
                  <c:v>441408</c:v>
                </c:pt>
                <c:pt idx="272">
                  <c:v>444312</c:v>
                </c:pt>
                <c:pt idx="273">
                  <c:v>447216</c:v>
                </c:pt>
                <c:pt idx="274">
                  <c:v>450120</c:v>
                </c:pt>
                <c:pt idx="275">
                  <c:v>453024</c:v>
                </c:pt>
                <c:pt idx="276">
                  <c:v>455928</c:v>
                </c:pt>
                <c:pt idx="277">
                  <c:v>458832</c:v>
                </c:pt>
                <c:pt idx="278">
                  <c:v>461736</c:v>
                </c:pt>
                <c:pt idx="279">
                  <c:v>464640</c:v>
                </c:pt>
                <c:pt idx="280">
                  <c:v>467544</c:v>
                </c:pt>
                <c:pt idx="281">
                  <c:v>470448</c:v>
                </c:pt>
                <c:pt idx="282">
                  <c:v>473352</c:v>
                </c:pt>
                <c:pt idx="283">
                  <c:v>476256</c:v>
                </c:pt>
                <c:pt idx="284">
                  <c:v>479160</c:v>
                </c:pt>
                <c:pt idx="285">
                  <c:v>482064</c:v>
                </c:pt>
                <c:pt idx="286">
                  <c:v>484968</c:v>
                </c:pt>
                <c:pt idx="287">
                  <c:v>487872</c:v>
                </c:pt>
                <c:pt idx="288">
                  <c:v>490776</c:v>
                </c:pt>
                <c:pt idx="289">
                  <c:v>493680</c:v>
                </c:pt>
                <c:pt idx="290">
                  <c:v>496584</c:v>
                </c:pt>
                <c:pt idx="291">
                  <c:v>499488</c:v>
                </c:pt>
                <c:pt idx="292">
                  <c:v>502392</c:v>
                </c:pt>
                <c:pt idx="293">
                  <c:v>505296</c:v>
                </c:pt>
                <c:pt idx="294">
                  <c:v>508200</c:v>
                </c:pt>
                <c:pt idx="295">
                  <c:v>511104</c:v>
                </c:pt>
                <c:pt idx="296">
                  <c:v>514008</c:v>
                </c:pt>
                <c:pt idx="297">
                  <c:v>516912</c:v>
                </c:pt>
                <c:pt idx="298">
                  <c:v>519816</c:v>
                </c:pt>
                <c:pt idx="299">
                  <c:v>522720</c:v>
                </c:pt>
                <c:pt idx="300">
                  <c:v>525624</c:v>
                </c:pt>
                <c:pt idx="301">
                  <c:v>528528</c:v>
                </c:pt>
                <c:pt idx="302">
                  <c:v>531432</c:v>
                </c:pt>
                <c:pt idx="303">
                  <c:v>534336</c:v>
                </c:pt>
                <c:pt idx="304">
                  <c:v>537240</c:v>
                </c:pt>
                <c:pt idx="305">
                  <c:v>540144</c:v>
                </c:pt>
                <c:pt idx="306">
                  <c:v>543048</c:v>
                </c:pt>
                <c:pt idx="307">
                  <c:v>545952</c:v>
                </c:pt>
                <c:pt idx="308">
                  <c:v>548856</c:v>
                </c:pt>
                <c:pt idx="309">
                  <c:v>551760</c:v>
                </c:pt>
                <c:pt idx="310">
                  <c:v>554664</c:v>
                </c:pt>
                <c:pt idx="311">
                  <c:v>557568</c:v>
                </c:pt>
                <c:pt idx="312">
                  <c:v>560472</c:v>
                </c:pt>
                <c:pt idx="313">
                  <c:v>563376</c:v>
                </c:pt>
                <c:pt idx="314">
                  <c:v>566280</c:v>
                </c:pt>
                <c:pt idx="315">
                  <c:v>569184</c:v>
                </c:pt>
                <c:pt idx="316">
                  <c:v>572088</c:v>
                </c:pt>
                <c:pt idx="317">
                  <c:v>574992</c:v>
                </c:pt>
                <c:pt idx="318">
                  <c:v>577896</c:v>
                </c:pt>
                <c:pt idx="319">
                  <c:v>580800</c:v>
                </c:pt>
                <c:pt idx="320">
                  <c:v>583704</c:v>
                </c:pt>
                <c:pt idx="321">
                  <c:v>586608</c:v>
                </c:pt>
                <c:pt idx="322">
                  <c:v>589512</c:v>
                </c:pt>
                <c:pt idx="323">
                  <c:v>592416</c:v>
                </c:pt>
                <c:pt idx="324">
                  <c:v>595320</c:v>
                </c:pt>
                <c:pt idx="325">
                  <c:v>598224</c:v>
                </c:pt>
                <c:pt idx="326">
                  <c:v>601128</c:v>
                </c:pt>
                <c:pt idx="327">
                  <c:v>604032</c:v>
                </c:pt>
                <c:pt idx="328">
                  <c:v>606936</c:v>
                </c:pt>
                <c:pt idx="329">
                  <c:v>609840</c:v>
                </c:pt>
                <c:pt idx="330">
                  <c:v>612744</c:v>
                </c:pt>
                <c:pt idx="331">
                  <c:v>615648</c:v>
                </c:pt>
                <c:pt idx="332">
                  <c:v>618552</c:v>
                </c:pt>
                <c:pt idx="333">
                  <c:v>621456</c:v>
                </c:pt>
                <c:pt idx="334">
                  <c:v>624360</c:v>
                </c:pt>
                <c:pt idx="335">
                  <c:v>627264</c:v>
                </c:pt>
                <c:pt idx="336">
                  <c:v>630168</c:v>
                </c:pt>
                <c:pt idx="337">
                  <c:v>633072</c:v>
                </c:pt>
                <c:pt idx="338">
                  <c:v>635976</c:v>
                </c:pt>
                <c:pt idx="339">
                  <c:v>638880</c:v>
                </c:pt>
                <c:pt idx="340">
                  <c:v>641784</c:v>
                </c:pt>
                <c:pt idx="341">
                  <c:v>644688</c:v>
                </c:pt>
                <c:pt idx="342">
                  <c:v>647592</c:v>
                </c:pt>
                <c:pt idx="343">
                  <c:v>650496</c:v>
                </c:pt>
                <c:pt idx="344">
                  <c:v>653400</c:v>
                </c:pt>
                <c:pt idx="345">
                  <c:v>656304</c:v>
                </c:pt>
                <c:pt idx="346">
                  <c:v>659208</c:v>
                </c:pt>
                <c:pt idx="347">
                  <c:v>662112</c:v>
                </c:pt>
                <c:pt idx="348">
                  <c:v>665016</c:v>
                </c:pt>
                <c:pt idx="349">
                  <c:v>667920</c:v>
                </c:pt>
                <c:pt idx="350">
                  <c:v>670824</c:v>
                </c:pt>
                <c:pt idx="351">
                  <c:v>673728</c:v>
                </c:pt>
                <c:pt idx="352">
                  <c:v>676632</c:v>
                </c:pt>
                <c:pt idx="353">
                  <c:v>679536</c:v>
                </c:pt>
                <c:pt idx="354">
                  <c:v>682440</c:v>
                </c:pt>
                <c:pt idx="355">
                  <c:v>685344</c:v>
                </c:pt>
                <c:pt idx="356">
                  <c:v>688248</c:v>
                </c:pt>
                <c:pt idx="357">
                  <c:v>691152</c:v>
                </c:pt>
                <c:pt idx="358">
                  <c:v>694056</c:v>
                </c:pt>
                <c:pt idx="359">
                  <c:v>696960</c:v>
                </c:pt>
                <c:pt idx="360">
                  <c:v>699864</c:v>
                </c:pt>
                <c:pt idx="361">
                  <c:v>702768</c:v>
                </c:pt>
                <c:pt idx="362">
                  <c:v>705672</c:v>
                </c:pt>
                <c:pt idx="363">
                  <c:v>708576</c:v>
                </c:pt>
                <c:pt idx="364">
                  <c:v>711480</c:v>
                </c:pt>
                <c:pt idx="365">
                  <c:v>714384</c:v>
                </c:pt>
                <c:pt idx="366">
                  <c:v>717288</c:v>
                </c:pt>
                <c:pt idx="367">
                  <c:v>720192</c:v>
                </c:pt>
                <c:pt idx="368">
                  <c:v>723096</c:v>
                </c:pt>
                <c:pt idx="369">
                  <c:v>726000</c:v>
                </c:pt>
                <c:pt idx="370">
                  <c:v>728904</c:v>
                </c:pt>
                <c:pt idx="371">
                  <c:v>731808</c:v>
                </c:pt>
                <c:pt idx="372">
                  <c:v>734712</c:v>
                </c:pt>
                <c:pt idx="373">
                  <c:v>737616</c:v>
                </c:pt>
                <c:pt idx="374">
                  <c:v>740520</c:v>
                </c:pt>
                <c:pt idx="375">
                  <c:v>743424</c:v>
                </c:pt>
                <c:pt idx="376">
                  <c:v>746328</c:v>
                </c:pt>
                <c:pt idx="377">
                  <c:v>749232</c:v>
                </c:pt>
                <c:pt idx="378">
                  <c:v>752136</c:v>
                </c:pt>
                <c:pt idx="379">
                  <c:v>755040</c:v>
                </c:pt>
                <c:pt idx="380">
                  <c:v>757944</c:v>
                </c:pt>
                <c:pt idx="381">
                  <c:v>760848</c:v>
                </c:pt>
                <c:pt idx="382">
                  <c:v>763752</c:v>
                </c:pt>
                <c:pt idx="383">
                  <c:v>766656</c:v>
                </c:pt>
                <c:pt idx="384">
                  <c:v>769560</c:v>
                </c:pt>
                <c:pt idx="385">
                  <c:v>772464</c:v>
                </c:pt>
                <c:pt idx="386">
                  <c:v>775368</c:v>
                </c:pt>
                <c:pt idx="387">
                  <c:v>778272</c:v>
                </c:pt>
                <c:pt idx="388">
                  <c:v>781176</c:v>
                </c:pt>
                <c:pt idx="389">
                  <c:v>784080</c:v>
                </c:pt>
                <c:pt idx="390">
                  <c:v>786984</c:v>
                </c:pt>
                <c:pt idx="391">
                  <c:v>789888</c:v>
                </c:pt>
                <c:pt idx="392">
                  <c:v>792792</c:v>
                </c:pt>
                <c:pt idx="393">
                  <c:v>795696</c:v>
                </c:pt>
                <c:pt idx="394">
                  <c:v>798600</c:v>
                </c:pt>
                <c:pt idx="395">
                  <c:v>801504</c:v>
                </c:pt>
                <c:pt idx="396">
                  <c:v>804408</c:v>
                </c:pt>
                <c:pt idx="397">
                  <c:v>807312</c:v>
                </c:pt>
                <c:pt idx="398">
                  <c:v>810216</c:v>
                </c:pt>
                <c:pt idx="399">
                  <c:v>813120</c:v>
                </c:pt>
                <c:pt idx="400">
                  <c:v>816024</c:v>
                </c:pt>
                <c:pt idx="401">
                  <c:v>818928</c:v>
                </c:pt>
                <c:pt idx="402">
                  <c:v>821832</c:v>
                </c:pt>
                <c:pt idx="403">
                  <c:v>824736</c:v>
                </c:pt>
                <c:pt idx="404">
                  <c:v>827640</c:v>
                </c:pt>
                <c:pt idx="405">
                  <c:v>830544</c:v>
                </c:pt>
                <c:pt idx="406">
                  <c:v>833448</c:v>
                </c:pt>
                <c:pt idx="407">
                  <c:v>836352</c:v>
                </c:pt>
                <c:pt idx="408">
                  <c:v>839256</c:v>
                </c:pt>
                <c:pt idx="409">
                  <c:v>842160</c:v>
                </c:pt>
                <c:pt idx="410">
                  <c:v>845064</c:v>
                </c:pt>
                <c:pt idx="411">
                  <c:v>847968</c:v>
                </c:pt>
                <c:pt idx="412">
                  <c:v>850872</c:v>
                </c:pt>
                <c:pt idx="413">
                  <c:v>853776</c:v>
                </c:pt>
                <c:pt idx="414">
                  <c:v>856680</c:v>
                </c:pt>
                <c:pt idx="415">
                  <c:v>859584</c:v>
                </c:pt>
                <c:pt idx="416">
                  <c:v>862488</c:v>
                </c:pt>
                <c:pt idx="417">
                  <c:v>865392</c:v>
                </c:pt>
                <c:pt idx="418">
                  <c:v>868296</c:v>
                </c:pt>
                <c:pt idx="419">
                  <c:v>871200</c:v>
                </c:pt>
                <c:pt idx="420">
                  <c:v>874104</c:v>
                </c:pt>
                <c:pt idx="421">
                  <c:v>877008</c:v>
                </c:pt>
                <c:pt idx="422">
                  <c:v>879912</c:v>
                </c:pt>
                <c:pt idx="423">
                  <c:v>882816</c:v>
                </c:pt>
                <c:pt idx="424">
                  <c:v>885720</c:v>
                </c:pt>
                <c:pt idx="425">
                  <c:v>888624</c:v>
                </c:pt>
                <c:pt idx="426">
                  <c:v>891528</c:v>
                </c:pt>
                <c:pt idx="427">
                  <c:v>894432</c:v>
                </c:pt>
                <c:pt idx="428">
                  <c:v>897336</c:v>
                </c:pt>
                <c:pt idx="429">
                  <c:v>900240</c:v>
                </c:pt>
                <c:pt idx="430">
                  <c:v>903144</c:v>
                </c:pt>
                <c:pt idx="431">
                  <c:v>906048</c:v>
                </c:pt>
                <c:pt idx="432">
                  <c:v>908952</c:v>
                </c:pt>
                <c:pt idx="433">
                  <c:v>911856</c:v>
                </c:pt>
                <c:pt idx="434">
                  <c:v>914760</c:v>
                </c:pt>
                <c:pt idx="435">
                  <c:v>917664</c:v>
                </c:pt>
                <c:pt idx="436">
                  <c:v>920568</c:v>
                </c:pt>
                <c:pt idx="437">
                  <c:v>923472</c:v>
                </c:pt>
                <c:pt idx="438">
                  <c:v>926376</c:v>
                </c:pt>
                <c:pt idx="439">
                  <c:v>929280</c:v>
                </c:pt>
                <c:pt idx="440">
                  <c:v>932184</c:v>
                </c:pt>
                <c:pt idx="441">
                  <c:v>935088</c:v>
                </c:pt>
                <c:pt idx="442">
                  <c:v>937992</c:v>
                </c:pt>
                <c:pt idx="443">
                  <c:v>940896</c:v>
                </c:pt>
                <c:pt idx="444">
                  <c:v>943800</c:v>
                </c:pt>
                <c:pt idx="445">
                  <c:v>946704</c:v>
                </c:pt>
                <c:pt idx="446">
                  <c:v>949608</c:v>
                </c:pt>
                <c:pt idx="447">
                  <c:v>952512</c:v>
                </c:pt>
                <c:pt idx="448">
                  <c:v>955416</c:v>
                </c:pt>
                <c:pt idx="449">
                  <c:v>958320</c:v>
                </c:pt>
                <c:pt idx="450">
                  <c:v>961224</c:v>
                </c:pt>
                <c:pt idx="451">
                  <c:v>964128</c:v>
                </c:pt>
                <c:pt idx="452">
                  <c:v>967032</c:v>
                </c:pt>
                <c:pt idx="453">
                  <c:v>969936</c:v>
                </c:pt>
                <c:pt idx="454">
                  <c:v>972840</c:v>
                </c:pt>
                <c:pt idx="455">
                  <c:v>975744</c:v>
                </c:pt>
                <c:pt idx="456">
                  <c:v>978648</c:v>
                </c:pt>
                <c:pt idx="457">
                  <c:v>981552</c:v>
                </c:pt>
                <c:pt idx="458">
                  <c:v>984456</c:v>
                </c:pt>
                <c:pt idx="459">
                  <c:v>987360</c:v>
                </c:pt>
                <c:pt idx="460">
                  <c:v>990264</c:v>
                </c:pt>
                <c:pt idx="461">
                  <c:v>993168</c:v>
                </c:pt>
                <c:pt idx="462">
                  <c:v>996072</c:v>
                </c:pt>
                <c:pt idx="463">
                  <c:v>998976</c:v>
                </c:pt>
                <c:pt idx="464">
                  <c:v>1001880</c:v>
                </c:pt>
                <c:pt idx="465">
                  <c:v>1004784</c:v>
                </c:pt>
                <c:pt idx="466">
                  <c:v>1007688</c:v>
                </c:pt>
                <c:pt idx="467">
                  <c:v>1010592</c:v>
                </c:pt>
                <c:pt idx="468">
                  <c:v>1013496</c:v>
                </c:pt>
                <c:pt idx="469">
                  <c:v>1016400</c:v>
                </c:pt>
                <c:pt idx="470">
                  <c:v>1019304</c:v>
                </c:pt>
                <c:pt idx="471">
                  <c:v>1022208</c:v>
                </c:pt>
                <c:pt idx="472">
                  <c:v>1025112</c:v>
                </c:pt>
                <c:pt idx="473">
                  <c:v>1028016</c:v>
                </c:pt>
                <c:pt idx="474">
                  <c:v>1030920</c:v>
                </c:pt>
                <c:pt idx="475">
                  <c:v>1033824</c:v>
                </c:pt>
                <c:pt idx="476">
                  <c:v>1036728</c:v>
                </c:pt>
                <c:pt idx="477">
                  <c:v>1039632</c:v>
                </c:pt>
                <c:pt idx="478">
                  <c:v>1042536</c:v>
                </c:pt>
                <c:pt idx="479">
                  <c:v>1045440</c:v>
                </c:pt>
                <c:pt idx="480">
                  <c:v>1048344</c:v>
                </c:pt>
              </c:numCache>
            </c:numRef>
          </c:val>
          <c:smooth val="0"/>
        </c:ser>
        <c:dLbls>
          <c:showLegendKey val="0"/>
          <c:showVal val="0"/>
          <c:showCatName val="0"/>
          <c:showSerName val="0"/>
          <c:showPercent val="0"/>
          <c:showBubbleSize val="0"/>
        </c:dLbls>
        <c:marker val="1"/>
        <c:smooth val="0"/>
        <c:axId val="124852864"/>
        <c:axId val="124896000"/>
      </c:lineChart>
      <c:catAx>
        <c:axId val="124852864"/>
        <c:scaling>
          <c:orientation val="minMax"/>
        </c:scaling>
        <c:delete val="0"/>
        <c:axPos val="b"/>
        <c:title>
          <c:tx>
            <c:rich>
              <a:bodyPr/>
              <a:lstStyle/>
              <a:p>
                <a:pPr>
                  <a:defRPr>
                    <a:solidFill>
                      <a:schemeClr val="tx2"/>
                    </a:solidFill>
                  </a:defRPr>
                </a:pPr>
                <a:r>
                  <a:rPr lang="en-US" dirty="0" smtClean="0">
                    <a:solidFill>
                      <a:schemeClr val="tx2"/>
                    </a:solidFill>
                  </a:rPr>
                  <a:t>Age</a:t>
                </a:r>
                <a:endParaRPr lang="en-US" dirty="0">
                  <a:solidFill>
                    <a:schemeClr val="tx2"/>
                  </a:solidFill>
                </a:endParaRPr>
              </a:p>
            </c:rich>
          </c:tx>
          <c:layout/>
          <c:overlay val="0"/>
        </c:title>
        <c:numFmt formatCode="General" sourceLinked="1"/>
        <c:majorTickMark val="none"/>
        <c:minorTickMark val="none"/>
        <c:tickLblPos val="nextTo"/>
        <c:spPr>
          <a:ln w="19050">
            <a:solidFill>
              <a:schemeClr val="tx2"/>
            </a:solidFill>
          </a:ln>
        </c:spPr>
        <c:txPr>
          <a:bodyPr/>
          <a:lstStyle/>
          <a:p>
            <a:pPr>
              <a:defRPr sz="1600">
                <a:solidFill>
                  <a:schemeClr val="tx2"/>
                </a:solidFill>
              </a:defRPr>
            </a:pPr>
            <a:endParaRPr lang="en-US"/>
          </a:p>
        </c:txPr>
        <c:crossAx val="124896000"/>
        <c:crosses val="autoZero"/>
        <c:auto val="1"/>
        <c:lblAlgn val="ctr"/>
        <c:lblOffset val="100"/>
        <c:tickLblSkip val="120"/>
        <c:noMultiLvlLbl val="0"/>
      </c:catAx>
      <c:valAx>
        <c:axId val="124896000"/>
        <c:scaling>
          <c:orientation val="minMax"/>
          <c:max val="1200000"/>
        </c:scaling>
        <c:delete val="1"/>
        <c:axPos val="l"/>
        <c:majorGridlines>
          <c:spPr>
            <a:ln>
              <a:solidFill>
                <a:schemeClr val="tx2"/>
              </a:solidFill>
            </a:ln>
          </c:spPr>
        </c:majorGridlines>
        <c:numFmt formatCode="General" sourceLinked="1"/>
        <c:majorTickMark val="out"/>
        <c:minorTickMark val="none"/>
        <c:tickLblPos val="nextTo"/>
        <c:crossAx val="124852864"/>
        <c:crosses val="autoZero"/>
        <c:crossBetween val="between"/>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smtClean="0">
                <a:solidFill>
                  <a:schemeClr val="tx2"/>
                </a:solidFill>
              </a:rPr>
              <a:t>Women</a:t>
            </a:r>
            <a:r>
              <a:rPr lang="en-US" baseline="0" dirty="0" smtClean="0">
                <a:solidFill>
                  <a:schemeClr val="tx2"/>
                </a:solidFill>
              </a:rPr>
              <a:t> Are Collecting Their Husband’s Benefits</a:t>
            </a:r>
            <a:endParaRPr lang="en-US" dirty="0">
              <a:solidFill>
                <a:schemeClr val="tx2"/>
              </a:solidFill>
            </a:endParaRPr>
          </a:p>
        </c:rich>
      </c:tx>
      <c:layout/>
      <c:overlay val="0"/>
    </c:title>
    <c:autoTitleDeleted val="0"/>
    <c:plotArea>
      <c:layout/>
      <c:pieChart>
        <c:varyColors val="1"/>
        <c:ser>
          <c:idx val="0"/>
          <c:order val="0"/>
          <c:tx>
            <c:strRef>
              <c:f>Sheet1!$B$1</c:f>
              <c:strCache>
                <c:ptCount val="1"/>
                <c:pt idx="0">
                  <c:v>Column1</c:v>
                </c:pt>
              </c:strCache>
            </c:strRef>
          </c:tx>
          <c:dPt>
            <c:idx val="0"/>
            <c:bubble3D val="0"/>
            <c:spPr>
              <a:solidFill>
                <a:schemeClr val="accent1"/>
              </a:solidFill>
            </c:spPr>
          </c:dPt>
          <c:dPt>
            <c:idx val="1"/>
            <c:bubble3D val="0"/>
            <c:spPr>
              <a:solidFill>
                <a:schemeClr val="accent2"/>
              </a:solidFill>
            </c:spPr>
          </c:dPt>
          <c:dPt>
            <c:idx val="2"/>
            <c:bubble3D val="0"/>
            <c:spPr>
              <a:solidFill>
                <a:schemeClr val="accent3"/>
              </a:solidFill>
            </c:spPr>
          </c:dPt>
          <c:dLbls>
            <c:dLbl>
              <c:idx val="0"/>
              <c:layout>
                <c:manualLayout>
                  <c:x val="-0.21922572178477689"/>
                  <c:y val="4.1946570292741375E-2"/>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dLbl>
              <c:idx val="1"/>
              <c:layout>
                <c:manualLayout>
                  <c:x val="0.19015260260609015"/>
                  <c:y val="-0.19650335038561295"/>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dLbl>
              <c:idx val="2"/>
              <c:layout>
                <c:manualLayout>
                  <c:x val="0.24545722713864307"/>
                  <c:y val="0.16324150552925598"/>
                </c:manualLayout>
              </c:layout>
              <c:spPr/>
              <c:txPr>
                <a:bodyPr/>
                <a:lstStyle/>
                <a:p>
                  <a:pPr>
                    <a:defRPr sz="1200" b="1">
                      <a:solidFill>
                        <a:schemeClr val="bg1"/>
                      </a:solidFill>
                    </a:defRPr>
                  </a:pPr>
                  <a:endParaRPr lang="en-US"/>
                </a:p>
              </c:txPr>
              <c:dLblPos val="bestFit"/>
              <c:showLegendKey val="0"/>
              <c:showVal val="0"/>
              <c:showCatName val="1"/>
              <c:showSerName val="0"/>
              <c:showPercent val="1"/>
              <c:showBubbleSize val="0"/>
            </c:dLbl>
            <c:txPr>
              <a:bodyPr/>
              <a:lstStyle/>
              <a:p>
                <a:pPr>
                  <a:defRPr sz="1200">
                    <a:solidFill>
                      <a:schemeClr val="bg1"/>
                    </a:solidFill>
                  </a:defRPr>
                </a:pPr>
                <a:endParaRPr lang="en-US"/>
              </a:p>
            </c:txPr>
            <c:showLegendKey val="0"/>
            <c:showVal val="0"/>
            <c:showCatName val="1"/>
            <c:showSerName val="0"/>
            <c:showPercent val="1"/>
            <c:showBubbleSize val="0"/>
            <c:showLeaderLines val="1"/>
          </c:dLbls>
          <c:cat>
            <c:strRef>
              <c:f>Sheet1!$A$2:$A$4</c:f>
              <c:strCache>
                <c:ptCount val="3"/>
                <c:pt idx="0">
                  <c:v>Own Benefits Only</c:v>
                </c:pt>
                <c:pt idx="1">
                  <c:v>Own and Husband's Benefits</c:v>
                </c:pt>
                <c:pt idx="2">
                  <c:v>Husband's Benefits Only</c:v>
                </c:pt>
              </c:strCache>
            </c:strRef>
          </c:cat>
          <c:val>
            <c:numRef>
              <c:f>Sheet1!$B$2:$B$4</c:f>
              <c:numCache>
                <c:formatCode>0%</c:formatCode>
                <c:ptCount val="3"/>
                <c:pt idx="0">
                  <c:v>0.46500000000000002</c:v>
                </c:pt>
                <c:pt idx="1">
                  <c:v>0.28699999999999998</c:v>
                </c:pt>
                <c:pt idx="2">
                  <c:v>0.249</c:v>
                </c:pt>
              </c:numCache>
            </c:numRef>
          </c:val>
        </c:ser>
        <c:dLbls>
          <c:showLegendKey val="0"/>
          <c:showVal val="0"/>
          <c:showCatName val="0"/>
          <c:showSerName val="0"/>
          <c:showPercent val="0"/>
          <c:showBubbleSize val="0"/>
          <c:showLeaderLines val="1"/>
        </c:dLbls>
        <c:firstSliceAng val="0"/>
      </c:pieChart>
      <c:spPr>
        <a:noFill/>
        <a:ln w="25395">
          <a:noFill/>
        </a:ln>
      </c:spPr>
    </c:plotArea>
    <c:plotVisOnly val="1"/>
    <c:dispBlanksAs val="gap"/>
    <c:showDLblsOverMax val="0"/>
  </c:chart>
  <c:txPr>
    <a:bodyPr/>
    <a:lstStyle/>
    <a:p>
      <a:pPr>
        <a:defRPr sz="1799"/>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4278843" cy="336073"/>
          </a:xfrm>
          <a:prstGeom prst="rect">
            <a:avLst/>
          </a:prstGeom>
        </p:spPr>
        <p:txBody>
          <a:bodyPr vert="horz" lIns="90536" tIns="45267" rIns="90536" bIns="45267" rtlCol="0"/>
          <a:lstStyle>
            <a:lvl1pPr algn="l">
              <a:defRPr sz="1200"/>
            </a:lvl1pPr>
          </a:lstStyle>
          <a:p>
            <a:endParaRPr/>
          </a:p>
        </p:txBody>
      </p:sp>
      <p:sp>
        <p:nvSpPr>
          <p:cNvPr id="4" name="Footer Placeholder 3"/>
          <p:cNvSpPr>
            <a:spLocks noGrp="1"/>
          </p:cNvSpPr>
          <p:nvPr>
            <p:ph type="ftr" sz="quarter" idx="2"/>
          </p:nvPr>
        </p:nvSpPr>
        <p:spPr>
          <a:xfrm>
            <a:off x="8" y="6387507"/>
            <a:ext cx="4278843" cy="336071"/>
          </a:xfrm>
          <a:prstGeom prst="rect">
            <a:avLst/>
          </a:prstGeom>
        </p:spPr>
        <p:txBody>
          <a:bodyPr vert="horz" lIns="90536" tIns="45267" rIns="90536" bIns="45267" rtlCol="0" anchor="b"/>
          <a:lstStyle>
            <a:lvl1pPr algn="l">
              <a:defRPr sz="1200"/>
            </a:lvl1pPr>
          </a:lstStyle>
          <a:p>
            <a:endParaRPr/>
          </a:p>
        </p:txBody>
      </p:sp>
      <p:sp>
        <p:nvSpPr>
          <p:cNvPr id="5" name="Slide Number Placeholder 4"/>
          <p:cNvSpPr>
            <a:spLocks noGrp="1"/>
          </p:cNvSpPr>
          <p:nvPr>
            <p:ph type="sldNum" sz="quarter" idx="3"/>
          </p:nvPr>
        </p:nvSpPr>
        <p:spPr>
          <a:xfrm>
            <a:off x="5593114" y="6387507"/>
            <a:ext cx="4278843" cy="336071"/>
          </a:xfrm>
          <a:prstGeom prst="rect">
            <a:avLst/>
          </a:prstGeom>
        </p:spPr>
        <p:txBody>
          <a:bodyPr vert="horz" lIns="90536" tIns="45267" rIns="90536" bIns="45267" rtlCol="0" anchor="b"/>
          <a:lstStyle>
            <a:lvl1pPr algn="r">
              <a:defRPr sz="1200"/>
            </a:lvl1pPr>
          </a:lstStyle>
          <a:p>
            <a:fld id="{6812BD1F-9895-46CC-84E0-7207F1474CBB}" type="slidenum">
              <a:rPr/>
              <a:t>‹#›</a:t>
            </a:fld>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4278843" cy="336073"/>
          </a:xfrm>
          <a:prstGeom prst="rect">
            <a:avLst/>
          </a:prstGeom>
        </p:spPr>
        <p:txBody>
          <a:bodyPr vert="horz" lIns="90536" tIns="45267" rIns="90536" bIns="45267" rtlCol="0"/>
          <a:lstStyle>
            <a:lvl1pPr algn="l">
              <a:defRPr sz="1200"/>
            </a:lvl1pPr>
          </a:lstStyle>
          <a:p>
            <a:endParaRPr/>
          </a:p>
        </p:txBody>
      </p:sp>
      <p:sp>
        <p:nvSpPr>
          <p:cNvPr id="3" name="Date Placeholder 2"/>
          <p:cNvSpPr>
            <a:spLocks noGrp="1"/>
          </p:cNvSpPr>
          <p:nvPr>
            <p:ph type="dt" idx="1"/>
          </p:nvPr>
        </p:nvSpPr>
        <p:spPr>
          <a:xfrm>
            <a:off x="5593114" y="3"/>
            <a:ext cx="4278843" cy="336073"/>
          </a:xfrm>
          <a:prstGeom prst="rect">
            <a:avLst/>
          </a:prstGeom>
        </p:spPr>
        <p:txBody>
          <a:bodyPr vert="horz" lIns="90536" tIns="45267" rIns="90536" bIns="45267" rtlCol="0"/>
          <a:lstStyle>
            <a:lvl1pPr algn="r">
              <a:defRPr sz="1200"/>
            </a:lvl1pPr>
          </a:lstStyle>
          <a:p>
            <a:fld id="{CA7B17E1-9691-4CF0-8878-002E44B3FE99}" type="datetimeFigureOut">
              <a:rPr lang="en-US"/>
              <a:t>8/6/2015</a:t>
            </a:fld>
            <a:endParaRPr/>
          </a:p>
        </p:txBody>
      </p:sp>
      <p:sp>
        <p:nvSpPr>
          <p:cNvPr id="4" name="Slide Image Placeholder 3"/>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0536" tIns="45267" rIns="90536" bIns="45267" rtlCol="0" anchor="ctr"/>
          <a:lstStyle/>
          <a:p>
            <a:endParaRPr/>
          </a:p>
        </p:txBody>
      </p:sp>
      <p:sp>
        <p:nvSpPr>
          <p:cNvPr id="5" name="Notes Placeholder 4"/>
          <p:cNvSpPr>
            <a:spLocks noGrp="1"/>
          </p:cNvSpPr>
          <p:nvPr>
            <p:ph type="body" sz="quarter" idx="3"/>
          </p:nvPr>
        </p:nvSpPr>
        <p:spPr>
          <a:xfrm>
            <a:off x="987427" y="3194295"/>
            <a:ext cx="7899399" cy="3025717"/>
          </a:xfrm>
          <a:prstGeom prst="rect">
            <a:avLst/>
          </a:prstGeom>
        </p:spPr>
        <p:txBody>
          <a:bodyPr vert="horz" lIns="90536" tIns="45267" rIns="90536" bIns="4526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8" y="6387507"/>
            <a:ext cx="4278843" cy="336071"/>
          </a:xfrm>
          <a:prstGeom prst="rect">
            <a:avLst/>
          </a:prstGeom>
        </p:spPr>
        <p:txBody>
          <a:bodyPr vert="horz" lIns="90536" tIns="45267" rIns="90536" bIns="45267" rtlCol="0" anchor="b"/>
          <a:lstStyle>
            <a:lvl1pPr algn="l">
              <a:defRPr sz="1200"/>
            </a:lvl1pPr>
          </a:lstStyle>
          <a:p>
            <a:endParaRPr/>
          </a:p>
        </p:txBody>
      </p:sp>
      <p:sp>
        <p:nvSpPr>
          <p:cNvPr id="7" name="Slide Number Placeholder 6"/>
          <p:cNvSpPr>
            <a:spLocks noGrp="1"/>
          </p:cNvSpPr>
          <p:nvPr>
            <p:ph type="sldNum" sz="quarter" idx="5"/>
          </p:nvPr>
        </p:nvSpPr>
        <p:spPr>
          <a:xfrm>
            <a:off x="5593114" y="6387507"/>
            <a:ext cx="4278843" cy="336071"/>
          </a:xfrm>
          <a:prstGeom prst="rect">
            <a:avLst/>
          </a:prstGeom>
        </p:spPr>
        <p:txBody>
          <a:bodyPr vert="horz" lIns="90536" tIns="45267" rIns="90536" bIns="45267" rtlCol="0" anchor="b"/>
          <a:lstStyle>
            <a:lvl1pPr algn="r">
              <a:defRPr sz="12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Hi, my name is [Insert Name] and I’m here today to talk to you about Social Security and to provide strategies to help your clients who are between ages 55 and 65, those clients most likely to collect Social Security as we know it today, maximize the benefits they can expect to receive from Social Security. Getting as much money  back from the government as possible is likely something that is important to all your clients, not just those who need the income.</a:t>
            </a:r>
          </a:p>
          <a:p>
            <a:r>
              <a:rPr lang="en-US" dirty="0" smtClean="0"/>
              <a:t>So today, to help you become more familiar and comfortable with the current rules as well as discuss collection strategies including collecting benefits at age 62 as well as waiting until full retirement age or even age 70. </a:t>
            </a:r>
          </a:p>
        </p:txBody>
      </p:sp>
      <p:sp>
        <p:nvSpPr>
          <p:cNvPr id="69636"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5A539631-101B-4E31-B44E-BA7691CCE815}" type="slidenum">
              <a:rPr lang="en-GB" b="0" i="0" smtClean="0"/>
              <a:pPr eaLnBrk="1" hangingPunct="1"/>
              <a:t>1</a:t>
            </a:fld>
            <a:endParaRPr lang="en-GB" b="0" i="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F93EC0A0-7CDD-47E3-9D46-CA5406EB87A8}" type="slidenum">
              <a:rPr lang="en-GB" b="0" i="0" smtClean="0"/>
              <a:pPr eaLnBrk="1" hangingPunct="1"/>
              <a:t>10</a:t>
            </a:fld>
            <a:endParaRPr lang="en-GB" b="0" i="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dirty="0" smtClean="0"/>
              <a:t>If someone starts collecting their benefits prior to FRA and they find themselves returning to work and having their benefits withheld, they can consider a Withdrawal of Application. This essentially allows a client a do-over. </a:t>
            </a:r>
            <a:r>
              <a:rPr lang="en-US" sz="1200" kern="1200" dirty="0" smtClean="0">
                <a:solidFill>
                  <a:schemeClr val="tx1"/>
                </a:solidFill>
                <a:effectLst/>
                <a:latin typeface="+mn-lt"/>
                <a:ea typeface="+mn-ea"/>
                <a:cs typeface="+mn-cs"/>
              </a:rPr>
              <a:t>The do-over provision is allowed only if the application is withdrawn within the first 12 months after starting benefits.  Then the worker can repay benefits, and essentially start over.  The unlimited “do-over” provision was prohibited by the SSA several years ago.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benefits are simply suspended, and once the worker re-applies, SSA recalculates the worker’s benefit based on the revised work history.  </a:t>
            </a:r>
          </a:p>
          <a:p>
            <a:pPr eaLnBrk="1" hangingPunct="1"/>
            <a:r>
              <a:rPr lang="en-US" dirty="0" smtClean="0"/>
              <a:t> They need to repay the SSA everything they had received to date, along with any family benefits paid on their work history, and then they can subsequently apply as if it were their first time applying.</a:t>
            </a:r>
          </a:p>
          <a:p>
            <a:pPr eaLnBrk="1" hangingPunct="1"/>
            <a:endParaRPr lang="en-US" dirty="0" smtClean="0"/>
          </a:p>
          <a:p>
            <a:pPr eaLnBrk="1" hangingPunct="1"/>
            <a:endParaRPr lang="en-US" dirty="0" smtClean="0"/>
          </a:p>
          <a:p>
            <a:pPr eaLnBrk="1" hangingPunct="1"/>
            <a:r>
              <a:rPr lang="en-US" smtClean="0"/>
              <a:t>The </a:t>
            </a:r>
            <a:r>
              <a:rPr lang="en-US" dirty="0" smtClean="0"/>
              <a:t>SSA has recently restricted the use of the Withdrawal to within 12 months of collecting benefits and will only allow one withdrawal per lifetime.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BAD948EE-A68D-469A-9E88-239DDD6D110B}" type="slidenum">
              <a:rPr lang="en-GB" b="0" i="0" smtClean="0"/>
              <a:pPr eaLnBrk="1" hangingPunct="1"/>
              <a:t>11</a:t>
            </a:fld>
            <a:endParaRPr lang="en-GB" b="0" i="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dirty="0" smtClean="0">
                <a:solidFill>
                  <a:srgbClr val="FF0000"/>
                </a:solidFill>
              </a:rPr>
              <a:t>So far we have discussed the drawback to collecting early or working when collecting benefits.  Let’s switch gears to show what happens if your clients wait to collect benefits. They will be awarded </a:t>
            </a:r>
            <a:r>
              <a:rPr lang="en-US" dirty="0" smtClean="0"/>
              <a:t>guaranteed increases to their benefits of 8% per year (assuming they were born in 1943 or later) per year deferred beyond full retirement age up until age 70. For someone with a FRA of age 66, this could be an increase of 32% by age 70.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Deciding what age to collect benefits as a single filer simply comes down to the question: How long do you think you will live? However by comparing payment cash flows you are able to determine a break even point that allows you to make a more informed decision.</a:t>
            </a:r>
          </a:p>
          <a:p>
            <a:endParaRPr lang="en-US" dirty="0" smtClean="0"/>
          </a:p>
          <a:p>
            <a:r>
              <a:rPr lang="en-US" dirty="0" smtClean="0"/>
              <a:t>Whether you start receiving lower benefits early or waiting and collecting a higher benefit amount later, at some point you will break even, which means you will receive the same amount of money no matter when you started collecting. </a:t>
            </a:r>
          </a:p>
          <a:p>
            <a:endParaRPr lang="en-US" dirty="0" smtClean="0"/>
          </a:p>
          <a:p>
            <a:r>
              <a:rPr lang="en-US" dirty="0" smtClean="0"/>
              <a:t>In the first example the break even analysis shows collecting at age 62 vs. collecting at full retirement age, in this example the break even point is the age of 78.  </a:t>
            </a:r>
          </a:p>
          <a:p>
            <a:endParaRPr lang="en-US" dirty="0" smtClean="0"/>
          </a:p>
          <a:p>
            <a:pPr>
              <a:defRPr/>
            </a:pPr>
            <a:r>
              <a:rPr lang="en-US" dirty="0" smtClean="0"/>
              <a:t>In the second example the breakeven when taking at FRA vs. 70 is 82 and 6 months. If you think you will live beyond 82 and 6 months, you might opt to receive larger checks later and begin collection at age 70.  </a:t>
            </a:r>
          </a:p>
          <a:p>
            <a:endParaRPr lang="en-US" dirty="0" smtClean="0"/>
          </a:p>
          <a:p>
            <a:r>
              <a:rPr lang="en-US" dirty="0" smtClean="0"/>
              <a:t>While it’s impossible to know exactly how long you will live, you can make a reasonable guess about your current health and family history and looking at your break even age can help you when making your collection decision.</a:t>
            </a:r>
          </a:p>
        </p:txBody>
      </p:sp>
      <p:sp>
        <p:nvSpPr>
          <p:cNvPr id="4" name="Slide Number Placeholder 3"/>
          <p:cNvSpPr>
            <a:spLocks noGrp="1"/>
          </p:cNvSpPr>
          <p:nvPr>
            <p:ph type="sldNum" sz="quarter" idx="10"/>
          </p:nvPr>
        </p:nvSpPr>
        <p:spPr/>
        <p:txBody>
          <a:bodyPr/>
          <a:lstStyle/>
          <a:p>
            <a:fld id="{DC7191D3-4E4B-42E3-96E0-819975A3A0A6}" type="slidenum">
              <a:rPr lang="en-US" smtClean="0"/>
              <a:t>12</a:t>
            </a:fld>
            <a:endParaRPr lang="en-US"/>
          </a:p>
        </p:txBody>
      </p:sp>
    </p:spTree>
    <p:extLst>
      <p:ext uri="{BB962C8B-B14F-4D97-AF65-F5344CB8AC3E}">
        <p14:creationId xmlns:p14="http://schemas.microsoft.com/office/powerpoint/2010/main" val="327949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7575" eaLnBrk="0" hangingPunct="0">
              <a:defRPr b="1" i="1">
                <a:solidFill>
                  <a:schemeClr val="tx1"/>
                </a:solidFill>
                <a:latin typeface="Arial" charset="0"/>
                <a:ea typeface="MS PGothic" pitchFamily="34" charset="-128"/>
              </a:defRPr>
            </a:lvl1pPr>
            <a:lvl2pPr marL="742950" indent="-285750" defTabSz="917575" eaLnBrk="0" hangingPunct="0">
              <a:defRPr b="1" i="1">
                <a:solidFill>
                  <a:schemeClr val="tx1"/>
                </a:solidFill>
                <a:latin typeface="Arial" charset="0"/>
                <a:ea typeface="MS PGothic" pitchFamily="34" charset="-128"/>
              </a:defRPr>
            </a:lvl2pPr>
            <a:lvl3pPr marL="1143000" indent="-228600" defTabSz="917575" eaLnBrk="0" hangingPunct="0">
              <a:defRPr b="1" i="1">
                <a:solidFill>
                  <a:schemeClr val="tx1"/>
                </a:solidFill>
                <a:latin typeface="Arial" charset="0"/>
                <a:ea typeface="MS PGothic" pitchFamily="34" charset="-128"/>
              </a:defRPr>
            </a:lvl3pPr>
            <a:lvl4pPr marL="1600200" indent="-228600" defTabSz="917575" eaLnBrk="0" hangingPunct="0">
              <a:defRPr b="1" i="1">
                <a:solidFill>
                  <a:schemeClr val="tx1"/>
                </a:solidFill>
                <a:latin typeface="Arial" charset="0"/>
                <a:ea typeface="MS PGothic" pitchFamily="34" charset="-128"/>
              </a:defRPr>
            </a:lvl4pPr>
            <a:lvl5pPr marL="2057400" indent="-228600" defTabSz="917575" eaLnBrk="0" hangingPunct="0">
              <a:defRPr b="1" i="1">
                <a:solidFill>
                  <a:schemeClr val="tx1"/>
                </a:solidFill>
                <a:latin typeface="Arial" charset="0"/>
                <a:ea typeface="MS PGothic" pitchFamily="34" charset="-128"/>
              </a:defRPr>
            </a:lvl5pPr>
            <a:lvl6pPr marL="25146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F42CA9BB-C5C9-4865-BA70-880AE87A9114}" type="slidenum">
              <a:rPr lang="en-US" b="0" i="0" smtClean="0">
                <a:solidFill>
                  <a:srgbClr val="000000"/>
                </a:solidFill>
              </a:rPr>
              <a:pPr eaLnBrk="1" hangingPunct="1"/>
              <a:t>13</a:t>
            </a:fld>
            <a:endParaRPr lang="en-US" b="0" i="0" smtClean="0">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3"/>
          </p:nvPr>
        </p:nvSpPr>
        <p:spPr>
          <a:noFill/>
        </p:spPr>
        <p:txBody>
          <a:bodyPr/>
          <a:lstStyle/>
          <a:p>
            <a:pPr eaLnBrk="1" hangingPunct="1"/>
            <a:r>
              <a:rPr lang="en-US" smtClean="0"/>
              <a:t>Now let’s dive into some of the rules.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3450" eaLnBrk="0" hangingPunct="0">
              <a:defRPr b="1" i="1">
                <a:solidFill>
                  <a:schemeClr val="tx1"/>
                </a:solidFill>
                <a:latin typeface="Arial" charset="0"/>
                <a:ea typeface="MS PGothic" pitchFamily="34" charset="-128"/>
              </a:defRPr>
            </a:lvl1pPr>
            <a:lvl2pPr marL="742950" indent="-285750" defTabSz="933450" eaLnBrk="0" hangingPunct="0">
              <a:defRPr b="1" i="1">
                <a:solidFill>
                  <a:schemeClr val="tx1"/>
                </a:solidFill>
                <a:latin typeface="Arial" charset="0"/>
                <a:ea typeface="MS PGothic" pitchFamily="34" charset="-128"/>
              </a:defRPr>
            </a:lvl2pPr>
            <a:lvl3pPr marL="1143000" indent="-228600" defTabSz="933450" eaLnBrk="0" hangingPunct="0">
              <a:defRPr b="1" i="1">
                <a:solidFill>
                  <a:schemeClr val="tx1"/>
                </a:solidFill>
                <a:latin typeface="Arial" charset="0"/>
                <a:ea typeface="MS PGothic" pitchFamily="34" charset="-128"/>
              </a:defRPr>
            </a:lvl3pPr>
            <a:lvl4pPr marL="1600200" indent="-228600" defTabSz="933450" eaLnBrk="0" hangingPunct="0">
              <a:defRPr b="1" i="1">
                <a:solidFill>
                  <a:schemeClr val="tx1"/>
                </a:solidFill>
                <a:latin typeface="Arial" charset="0"/>
                <a:ea typeface="MS PGothic" pitchFamily="34" charset="-128"/>
              </a:defRPr>
            </a:lvl4pPr>
            <a:lvl5pPr marL="2057400" indent="-228600" defTabSz="933450" eaLnBrk="0" hangingPunct="0">
              <a:defRPr b="1" i="1">
                <a:solidFill>
                  <a:schemeClr val="tx1"/>
                </a:solidFill>
                <a:latin typeface="Arial" charset="0"/>
                <a:ea typeface="MS PGothic" pitchFamily="34" charset="-128"/>
              </a:defRPr>
            </a:lvl5pPr>
            <a:lvl6pPr marL="25146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0359E0AC-59C6-4FCC-B36A-353C11E46350}" type="slidenum">
              <a:rPr lang="en-US" sz="1300" b="0" i="0" smtClean="0"/>
              <a:pPr eaLnBrk="1" hangingPunct="1"/>
              <a:t>14</a:t>
            </a:fld>
            <a:endParaRPr lang="en-US" sz="1300" b="0" i="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dirty="0" smtClean="0">
                <a:solidFill>
                  <a:srgbClr val="FF0000"/>
                </a:solidFill>
              </a:rPr>
              <a:t>Let’s take a look at John and Jane.  John worked and his Primary Insurance Amount is $2,200.  Jane did not pay work, therefore not paying into social security.</a:t>
            </a:r>
          </a:p>
          <a:p>
            <a:pPr eaLnBrk="1" hangingPunct="1"/>
            <a:endParaRPr lang="en-US" dirty="0" smtClean="0">
              <a:solidFill>
                <a:srgbClr val="FF0000"/>
              </a:solidFill>
            </a:endParaRPr>
          </a:p>
          <a:p>
            <a:pPr eaLnBrk="1" hangingPunct="1"/>
            <a:r>
              <a:rPr lang="en-US" dirty="0" smtClean="0">
                <a:solidFill>
                  <a:srgbClr val="FF0000"/>
                </a:solidFill>
              </a:rPr>
              <a:t>However Jane is eligible for a spousal benefit, 50% of John’s PIA, which is $1,100.</a:t>
            </a:r>
          </a:p>
          <a:p>
            <a:pPr eaLnBrk="1" hangingPunct="1"/>
            <a:endParaRPr lang="en-US" dirty="0" smtClean="0"/>
          </a:p>
          <a:p>
            <a:pPr eaLnBrk="1" hangingPunct="1"/>
            <a:r>
              <a:rPr lang="en-US" dirty="0" smtClean="0"/>
              <a:t>In order to be eligible for this benefit, John</a:t>
            </a:r>
            <a:r>
              <a:rPr lang="en-US" baseline="0" dirty="0" smtClean="0"/>
              <a:t> must first file for benefits. If he’s at least age 62 but less than FRA, once he files, he would be forced to collect (and his benefits would be appropriately reduced). If he waits until after FRA to file for benefits, he can opt to suspend his benefits (aka use a voluntary suspension of benefits) and then start collecting increased benefits at a later date. Either way, once John files for benefits, Jane becomes eligible for her spousal benefit.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3450" eaLnBrk="0" hangingPunct="0">
              <a:defRPr b="1" i="1">
                <a:solidFill>
                  <a:schemeClr val="tx1"/>
                </a:solidFill>
                <a:latin typeface="Arial" charset="0"/>
                <a:ea typeface="MS PGothic" pitchFamily="34" charset="-128"/>
              </a:defRPr>
            </a:lvl1pPr>
            <a:lvl2pPr marL="742950" indent="-285750" defTabSz="933450" eaLnBrk="0" hangingPunct="0">
              <a:defRPr b="1" i="1">
                <a:solidFill>
                  <a:schemeClr val="tx1"/>
                </a:solidFill>
                <a:latin typeface="Arial" charset="0"/>
                <a:ea typeface="MS PGothic" pitchFamily="34" charset="-128"/>
              </a:defRPr>
            </a:lvl2pPr>
            <a:lvl3pPr marL="1143000" indent="-228600" defTabSz="933450" eaLnBrk="0" hangingPunct="0">
              <a:defRPr b="1" i="1">
                <a:solidFill>
                  <a:schemeClr val="tx1"/>
                </a:solidFill>
                <a:latin typeface="Arial" charset="0"/>
                <a:ea typeface="MS PGothic" pitchFamily="34" charset="-128"/>
              </a:defRPr>
            </a:lvl3pPr>
            <a:lvl4pPr marL="1600200" indent="-228600" defTabSz="933450" eaLnBrk="0" hangingPunct="0">
              <a:defRPr b="1" i="1">
                <a:solidFill>
                  <a:schemeClr val="tx1"/>
                </a:solidFill>
                <a:latin typeface="Arial" charset="0"/>
                <a:ea typeface="MS PGothic" pitchFamily="34" charset="-128"/>
              </a:defRPr>
            </a:lvl4pPr>
            <a:lvl5pPr marL="2057400" indent="-228600" defTabSz="933450" eaLnBrk="0" hangingPunct="0">
              <a:defRPr b="1" i="1">
                <a:solidFill>
                  <a:schemeClr val="tx1"/>
                </a:solidFill>
                <a:latin typeface="Arial" charset="0"/>
                <a:ea typeface="MS PGothic" pitchFamily="34" charset="-128"/>
              </a:defRPr>
            </a:lvl5pPr>
            <a:lvl6pPr marL="25146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3E1BC6DF-4403-4719-BF35-88D33ECB160D}" type="slidenum">
              <a:rPr lang="en-US" sz="1300" b="0" i="0" smtClean="0"/>
              <a:pPr eaLnBrk="1" hangingPunct="1"/>
              <a:t>15</a:t>
            </a:fld>
            <a:endParaRPr lang="en-US" sz="1300" b="0" i="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ja-JP" smtClean="0"/>
              <a:t>Based on when Jane collects those benefits can impact the total she takes home. If she collects spousal benefits before FRA, her spousal benefits will be reduced. On the other hand, she is not rewarded for waiting beyond FRA. Spousal benefits do not receive delayed retirement credits, so there’s little incentive to wait to collect beyond full retirement age.</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3450" eaLnBrk="0" hangingPunct="0">
              <a:defRPr b="1" i="1">
                <a:solidFill>
                  <a:schemeClr val="tx1"/>
                </a:solidFill>
                <a:latin typeface="Arial" charset="0"/>
                <a:ea typeface="MS PGothic" pitchFamily="34" charset="-128"/>
              </a:defRPr>
            </a:lvl1pPr>
            <a:lvl2pPr marL="742950" indent="-285750" defTabSz="933450" eaLnBrk="0" hangingPunct="0">
              <a:defRPr b="1" i="1">
                <a:solidFill>
                  <a:schemeClr val="tx1"/>
                </a:solidFill>
                <a:latin typeface="Arial" charset="0"/>
                <a:ea typeface="MS PGothic" pitchFamily="34" charset="-128"/>
              </a:defRPr>
            </a:lvl2pPr>
            <a:lvl3pPr marL="1143000" indent="-228600" defTabSz="933450" eaLnBrk="0" hangingPunct="0">
              <a:defRPr b="1" i="1">
                <a:solidFill>
                  <a:schemeClr val="tx1"/>
                </a:solidFill>
                <a:latin typeface="Arial" charset="0"/>
                <a:ea typeface="MS PGothic" pitchFamily="34" charset="-128"/>
              </a:defRPr>
            </a:lvl3pPr>
            <a:lvl4pPr marL="1600200" indent="-228600" defTabSz="933450" eaLnBrk="0" hangingPunct="0">
              <a:defRPr b="1" i="1">
                <a:solidFill>
                  <a:schemeClr val="tx1"/>
                </a:solidFill>
                <a:latin typeface="Arial" charset="0"/>
                <a:ea typeface="MS PGothic" pitchFamily="34" charset="-128"/>
              </a:defRPr>
            </a:lvl4pPr>
            <a:lvl5pPr marL="2057400" indent="-228600" defTabSz="933450" eaLnBrk="0" hangingPunct="0">
              <a:defRPr b="1" i="1">
                <a:solidFill>
                  <a:schemeClr val="tx1"/>
                </a:solidFill>
                <a:latin typeface="Arial" charset="0"/>
                <a:ea typeface="MS PGothic" pitchFamily="34" charset="-128"/>
              </a:defRPr>
            </a:lvl5pPr>
            <a:lvl6pPr marL="25146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33450"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1F85621C-7CC9-4E03-AC1A-BE327563FEC8}" type="slidenum">
              <a:rPr lang="en-US" sz="1300" b="0" i="0" smtClean="0"/>
              <a:pPr eaLnBrk="1" hangingPunct="1"/>
              <a:t>16</a:t>
            </a:fld>
            <a:endParaRPr lang="en-US" sz="1300" b="0" i="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t>So how does this all work?</a:t>
            </a:r>
          </a:p>
          <a:p>
            <a:pPr eaLnBrk="1" hangingPunct="1"/>
            <a:endParaRPr lang="en-US" smtClean="0"/>
          </a:p>
          <a:p>
            <a:pPr eaLnBrk="1" hangingPunct="1"/>
            <a:r>
              <a:rPr lang="en-US" smtClean="0"/>
              <a:t>If Jane collected her own benefits at FRA, she would receive $600. If she collected at age 62, that would be reduced by 25% to $450. If she waited until age 70, the $600 would increase by 32% to $792.</a:t>
            </a:r>
          </a:p>
          <a:p>
            <a:pPr eaLnBrk="1" hangingPunct="1"/>
            <a:endParaRPr lang="en-US" smtClean="0"/>
          </a:p>
          <a:p>
            <a:pPr eaLnBrk="1" hangingPunct="1"/>
            <a:r>
              <a:rPr lang="en-US" smtClean="0"/>
              <a:t>Now if we add spousal benefits to the mix, it becomes a little more complicated. Jane’s spousal benefits at their core are worth $1,100. That means if she collects her spousal benefits at FRA along with her own, she’ll add an additional $500 of spousal benefits to her own $600 for a total of $1,100. If she takes spousal at age 62, her $500 will be reduced by 30% to $350 for a benefit total of $800. On the other hand, if he waits until age 70 for both benefits, her spousal benefit will only be enough to get her to $1,100 (her maximum spousal benefit). In this case, she would add $308 to her own $792.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r>
              <a:rPr lang="en-US" dirty="0" smtClean="0"/>
              <a:t>Now let’s talk about survivor benefits and why they’re an important part of the decision. Over half of all the woman collecting benefits today are collecting benefits all or in part based on their husband's work history. So the decisions John makes will likely impact Jane’s benefits even after he’s gone. </a:t>
            </a:r>
          </a:p>
          <a:p>
            <a:pPr eaLnBrk="1" hangingPunct="1"/>
            <a:r>
              <a:rPr lang="en-US" dirty="0" smtClean="0"/>
              <a:t>Unlike spousal benefits, survivor benefits are tied directly to John’s collection decision. That means if he collects at age 62, he leaves Jane with significantly lower survivor benefits than if he collects at age 70.</a:t>
            </a:r>
          </a:p>
        </p:txBody>
      </p:sp>
      <p:sp>
        <p:nvSpPr>
          <p:cNvPr id="84996"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0273D571-F0B5-4E34-92E0-F566C33DF1BA}" type="slidenum">
              <a:rPr lang="en-GB" b="0" i="0" smtClean="0"/>
              <a:pPr eaLnBrk="1" hangingPunct="1"/>
              <a:t>17</a:t>
            </a:fld>
            <a:endParaRPr lang="en-GB" b="0" i="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7575" eaLnBrk="0" hangingPunct="0">
              <a:defRPr b="1" i="1">
                <a:solidFill>
                  <a:schemeClr val="tx1"/>
                </a:solidFill>
                <a:latin typeface="Arial" charset="0"/>
                <a:ea typeface="MS PGothic" pitchFamily="34" charset="-128"/>
              </a:defRPr>
            </a:lvl1pPr>
            <a:lvl2pPr marL="742950" indent="-285750" defTabSz="917575" eaLnBrk="0" hangingPunct="0">
              <a:defRPr b="1" i="1">
                <a:solidFill>
                  <a:schemeClr val="tx1"/>
                </a:solidFill>
                <a:latin typeface="Arial" charset="0"/>
                <a:ea typeface="MS PGothic" pitchFamily="34" charset="-128"/>
              </a:defRPr>
            </a:lvl2pPr>
            <a:lvl3pPr marL="1143000" indent="-228600" defTabSz="917575" eaLnBrk="0" hangingPunct="0">
              <a:defRPr b="1" i="1">
                <a:solidFill>
                  <a:schemeClr val="tx1"/>
                </a:solidFill>
                <a:latin typeface="Arial" charset="0"/>
                <a:ea typeface="MS PGothic" pitchFamily="34" charset="-128"/>
              </a:defRPr>
            </a:lvl3pPr>
            <a:lvl4pPr marL="1600200" indent="-228600" defTabSz="917575" eaLnBrk="0" hangingPunct="0">
              <a:defRPr b="1" i="1">
                <a:solidFill>
                  <a:schemeClr val="tx1"/>
                </a:solidFill>
                <a:latin typeface="Arial" charset="0"/>
                <a:ea typeface="MS PGothic" pitchFamily="34" charset="-128"/>
              </a:defRPr>
            </a:lvl4pPr>
            <a:lvl5pPr marL="2057400" indent="-228600" defTabSz="917575" eaLnBrk="0" hangingPunct="0">
              <a:defRPr b="1" i="1">
                <a:solidFill>
                  <a:schemeClr val="tx1"/>
                </a:solidFill>
                <a:latin typeface="Arial" charset="0"/>
                <a:ea typeface="MS PGothic" pitchFamily="34" charset="-128"/>
              </a:defRPr>
            </a:lvl5pPr>
            <a:lvl6pPr marL="25146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817B5676-BCC0-4935-868D-068FCB8B0A25}" type="slidenum">
              <a:rPr lang="en-US" b="0" i="0" smtClean="0">
                <a:solidFill>
                  <a:srgbClr val="000000"/>
                </a:solidFill>
              </a:rPr>
              <a:pPr eaLnBrk="1" hangingPunct="1"/>
              <a:t>18</a:t>
            </a:fld>
            <a:endParaRPr lang="en-US" b="0" i="0" smtClean="0">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3"/>
          </p:nvPr>
        </p:nvSpPr>
        <p:spPr>
          <a:noFill/>
        </p:spPr>
        <p:txBody>
          <a:bodyPr/>
          <a:lstStyle/>
          <a:p>
            <a:pPr eaLnBrk="1" hangingPunct="1"/>
            <a:r>
              <a:rPr lang="en-US" smtClean="0"/>
              <a:t>Let’s discuss how to use these rules to create the best collection strategy for your clients.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dirty="0" smtClean="0"/>
              <a:t>If both collected at 62, John would receive his own monthly benefits of $1,650 ($2,200 reduced by 25%). Jane would receive her own monthly benefits of $450 until John passed away at age 75. She would receive an additional $350 as spousal benefits also until he passed away. When John passes away, Jane would be eligible to receive $1,815 as survivor benefits in lieu of her other benefits. </a:t>
            </a:r>
            <a:r>
              <a:rPr lang="en-US" smtClean="0"/>
              <a:t>At the end of the day, they receive $564,160 back from Social Security.</a:t>
            </a:r>
          </a:p>
        </p:txBody>
      </p:sp>
      <p:sp>
        <p:nvSpPr>
          <p:cNvPr id="87044"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3B67B70B-63EC-41E8-9D7D-F3A8436C6257}" type="slidenum">
              <a:rPr lang="en-GB" b="0" i="0" smtClean="0"/>
              <a:pPr eaLnBrk="1" hangingPunct="1"/>
              <a:t>19</a:t>
            </a:fld>
            <a:endParaRPr lang="en-GB" b="0" i="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B33BE969-98EE-4C8B-8F3F-7875F739F10B}" type="slidenum">
              <a:rPr lang="en-GB" b="0" i="0" smtClean="0"/>
              <a:pPr eaLnBrk="1" hangingPunct="1"/>
              <a:t>2</a:t>
            </a:fld>
            <a:endParaRPr lang="en-GB" b="0" i="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dirty="0" smtClean="0">
                <a:solidFill>
                  <a:srgbClr val="FF0000"/>
                </a:solidFill>
              </a:rPr>
              <a:t>Many of you I’m sure are aware of the medical advances and healthier lifestyles have increased longevity.  A couple who reaches 65 has a 50% chance to living into their early 90’s and 25% into their late 90’s.  So we can assume from these statistics 1 person from a couple will live into their 90s.  However people are not taking longevity into account when taking their benefits.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smtClean="0"/>
              <a:t>Had they both deferred until FRA, John would receive his own monthly benefits of $2,200. Jane would receive her own monthly benefits of $600. She would receive an additional $500 as spousal benefits. When John passes away, Jane would be eligible to receive $2,200 as survivor benefits.</a:t>
            </a:r>
          </a:p>
          <a:p>
            <a:r>
              <a:rPr lang="en-US" smtClean="0"/>
              <a:t>Even though they received benefits for a shorter period of time, because they received higher amounts, they actually received $580,800 back.</a:t>
            </a:r>
          </a:p>
        </p:txBody>
      </p:sp>
      <p:sp>
        <p:nvSpPr>
          <p:cNvPr id="88068"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95C60E29-FDFF-42AE-8872-CE178E2E35A8}" type="slidenum">
              <a:rPr lang="en-GB" b="0" i="0" smtClean="0"/>
              <a:pPr eaLnBrk="1" hangingPunct="1"/>
              <a:t>20</a:t>
            </a:fld>
            <a:endParaRPr lang="en-GB" b="0" i="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smtClean="0"/>
              <a:t>Had they deferred until age 70, they would have only received $532,224. This is a risk a lot of clients are not willing to take. When clients don’t have the longevity, deferring to age 70 may not always be in your best interest. That is why we would suggest considering strategies that provide the greatest amount of benefits and flexibility regardless of the duration of retirement.</a:t>
            </a:r>
          </a:p>
        </p:txBody>
      </p:sp>
      <p:sp>
        <p:nvSpPr>
          <p:cNvPr id="89092"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E8D89DCE-FD9E-4FEC-8E1B-5CC3BF6E64C0}" type="slidenum">
              <a:rPr lang="en-GB" b="0" i="0" smtClean="0"/>
              <a:pPr eaLnBrk="1" hangingPunct="1"/>
              <a:t>21</a:t>
            </a:fld>
            <a:endParaRPr lang="en-GB" b="0" i="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smtClean="0"/>
              <a:t>What if the lower earner, in this case Jane, started collecting at 62, but John deferred. Since John has not filed, the only benefits she would receive would be her own. Than when she reaches FRA, John would file and suspend to allow Jane to collect spousal benefits. So Jane begins collecting a reduced benefits of $450 at 62, and then at age 66 she begins receiving an additional $500 as a spousal benefits. Because she is FRA when she begins the spousal benefits, that portion is not reduced. John collects his own benefits of $2,904 at age 70. At the end of the day they collect $588,624 from SS. </a:t>
            </a:r>
          </a:p>
        </p:txBody>
      </p:sp>
      <p:sp>
        <p:nvSpPr>
          <p:cNvPr id="90116"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8E3E6CFA-13FC-4AAE-9CDB-92546F6EABEB}" type="slidenum">
              <a:rPr lang="en-GB" b="0" i="0" smtClean="0"/>
              <a:pPr eaLnBrk="1" hangingPunct="1"/>
              <a:t>22</a:t>
            </a:fld>
            <a:endParaRPr lang="en-GB" b="0" i="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smtClean="0"/>
              <a:t>Now we add longevity to the equation. John lives to 85 and Jane to 92. The step-up approach still provides the greatest amount of benefits. Will this always be the case? No. It all depends on the numbers. The higher the lower earner’s numbers are, when longevity is present, the more advantageous it becomes to have both defer to 70.</a:t>
            </a:r>
          </a:p>
        </p:txBody>
      </p:sp>
      <p:sp>
        <p:nvSpPr>
          <p:cNvPr id="91140"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81A872AB-AA69-4D56-8F3A-36CD1866F5CD}" type="slidenum">
              <a:rPr lang="en-GB" b="0" i="0" smtClean="0"/>
              <a:pPr eaLnBrk="1" hangingPunct="1"/>
              <a:t>23</a:t>
            </a:fld>
            <a:endParaRPr lang="en-GB" b="0" i="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smtClean="0"/>
              <a:t>Here is an option to consider when working with a couple where the spousal benefits are lower than their own. John is still planning to defer to age 70 to maximize his benefits and Jane’s potential survivor benefits. He files and suspends at his FRA. This gives Jane a choice. She can collect her own benefits of $1,400 or her spousal benefits of $1,100. If he elects to collect her spousal benefits, her own benefits will continue to grow until age 70 when she can switch to her increased benefit of $1,848. You can see collecting those spousal benefits boosted their overall benefits by a little over $50,000.</a:t>
            </a:r>
          </a:p>
          <a:p>
            <a:r>
              <a:rPr lang="en-US" smtClean="0"/>
              <a:t>This strategy does not work if Jane collects benefits prior to FRA, because the SSA will automatically compare the individual benefits and the spousal benefits and pay the higher. It is only when you file at FRA that you have an option to choose which benefits you want. </a:t>
            </a:r>
          </a:p>
        </p:txBody>
      </p:sp>
      <p:sp>
        <p:nvSpPr>
          <p:cNvPr id="92164"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A365EE42-D6B1-4896-8B61-84448541EE37}" type="slidenum">
              <a:rPr lang="en-GB" b="0" i="0" smtClean="0"/>
              <a:pPr eaLnBrk="1" hangingPunct="1"/>
              <a:t>24</a:t>
            </a:fld>
            <a:endParaRPr lang="en-GB" b="0" i="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smtClean="0"/>
              <a:t>Another time to potentially switch between benefits is when you have a client who is a widow and entitled to survivor benefits and has a good size benefits of her own as well. Wendy might compare her own benefits to her survivor and just collect the highest, but the best way to maximize her benefits would be to start collecting one and then switch to the other. She could file for survivor benefits at 60 and received reduced benefits and then allow her own to grow all the way up to age 70 and switch her own benefits of $2,904. Using this strategy could boost her lifetime income by around $200,000!</a:t>
            </a:r>
          </a:p>
        </p:txBody>
      </p:sp>
      <p:sp>
        <p:nvSpPr>
          <p:cNvPr id="93188"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7823F3F7-6B97-4225-9B30-C48C6C5F46D0}" type="slidenum">
              <a:rPr lang="en-GB" b="0" i="0" smtClean="0"/>
              <a:pPr eaLnBrk="1" hangingPunct="1"/>
              <a:t>25</a:t>
            </a:fld>
            <a:endParaRPr lang="en-GB" b="0" i="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4C93D8F3-F363-40FE-8BC2-78814C84CC66}" type="slidenum">
              <a:rPr lang="en-GB" b="0" i="0" smtClean="0"/>
              <a:pPr eaLnBrk="1" hangingPunct="1"/>
              <a:t>26</a:t>
            </a:fld>
            <a:endParaRPr lang="en-GB" b="0" i="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fontAlgn="t" hangingPunct="1"/>
            <a:r>
              <a:rPr lang="en-US" smtClean="0"/>
              <a:t>In addition to you and your retirement age spouse, your unmarried child can collect benefits when you file for benefits. A younger spouse, who has not yet attained retirement age, could collect benefits at this point if he or she is caring for your child under age 16.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66AF9812-5145-40A4-BBA0-F49658B736F9}" type="slidenum">
              <a:rPr lang="en-GB" b="0" i="0" smtClean="0"/>
              <a:pPr eaLnBrk="1" hangingPunct="1"/>
              <a:t>27</a:t>
            </a:fld>
            <a:endParaRPr lang="en-GB" b="0" i="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fontAlgn="t" hangingPunct="1"/>
            <a:r>
              <a:rPr lang="en-US" smtClean="0"/>
              <a:t>If you have been married for at least 10 years. Are currently unmarried and both you and your ex-spouse are at least age 62, you may be eligible for spousal benefits under the same rules as we discussed earlier. If your ex-spouse has passed away and you are unmarried (or your current marriage started after age 60) and at least age 60, you may be eligible for survivor benefits.</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8BB627D5-5ED6-4795-A4D3-590EA412890C}" type="slidenum">
              <a:rPr lang="en-GB" b="0" i="0" smtClean="0"/>
              <a:pPr eaLnBrk="1" hangingPunct="1"/>
              <a:t>28</a:t>
            </a:fld>
            <a:endParaRPr lang="en-GB" b="0" i="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t>You may have to pay taxes on your Social Security retirement benefits. If your provisional income (1/2 SS benefits + MAGI) is below $25,000 if you’re single or $32,000 if you’re married, your benefits are tax-free. If it’s above these amounts but below $34,000 if you’re single or $44,000 if you’re married, your benefits could be taxable anywhere between 0% and 50%. If it’s above $34,000 if you’re single or $44,000 if you’re married, your benefits could be taxable anywhere between 7% and 85%. </a:t>
            </a:r>
          </a:p>
          <a:p>
            <a:pPr eaLnBrk="1" hangingPunct="1"/>
            <a:r>
              <a:rPr lang="en-US" smtClean="0"/>
              <a:t>If any of your benefits are taxable, you add that amount onto your taxable income for the year and are taxed at your appropriate marginal income tax rate.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376BA1A8-B6F8-433E-8AA7-9F29FCCDEB4A}" type="slidenum">
              <a:rPr lang="en-GB" b="0" i="0" smtClean="0"/>
              <a:pPr eaLnBrk="1" hangingPunct="1"/>
              <a:t>29</a:t>
            </a:fld>
            <a:endParaRPr lang="en-GB" b="0" i="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smtClean="0"/>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CE5C6E09-DCAE-482E-BCD5-BF5F7E2597A1}" type="slidenum">
              <a:rPr lang="en-GB" b="0" i="0" smtClean="0"/>
              <a:pPr eaLnBrk="1" hangingPunct="1"/>
              <a:t>3</a:t>
            </a:fld>
            <a:endParaRPr lang="en-GB" b="0" i="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dirty="0" smtClean="0"/>
              <a:t>In fact 73% of people collecting Social Security benefits today are collecting reduced amounts because they collected early, often as early as age 62. Why, in the face of longevity, do many people collect benefits when they hit age 62? Probably because they can. Even though so many of our client's are concerned with longevity, they are willing to except reduced benefits for life to avoid not getting their fair share of benefits because they may die early. </a:t>
            </a:r>
          </a:p>
          <a:p>
            <a:pPr eaLnBrk="1" hangingPunct="1"/>
            <a:r>
              <a:rPr lang="en-US" dirty="0" smtClean="0"/>
              <a:t>But longevity is a reality. In 2012 there were over</a:t>
            </a:r>
            <a:r>
              <a:rPr lang="en-US" baseline="0" dirty="0" smtClean="0"/>
              <a:t> </a:t>
            </a:r>
            <a:r>
              <a:rPr lang="en-US" dirty="0" smtClean="0"/>
              <a:t>1.9 million people over the age of 90 collecting Social Security benefits. There were about 55,000 people over the age of 100 collecting benefits. </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Source:</a:t>
            </a:r>
            <a:r>
              <a:rPr lang="en-US" baseline="0" dirty="0" smtClean="0"/>
              <a:t> </a:t>
            </a:r>
            <a:r>
              <a:rPr lang="en-US" dirty="0" smtClean="0"/>
              <a:t>Table 5.A10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7B65CCD7-17F8-4AA9-8B8A-322548751E6A}" type="slidenum">
              <a:rPr lang="en-GB" b="0" i="0" smtClean="0"/>
              <a:pPr eaLnBrk="1" hangingPunct="1"/>
              <a:t>30</a:t>
            </a:fld>
            <a:endParaRPr lang="en-GB" b="0" i="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AEB68230-F0ED-4AD6-9B45-8FE4CBEF6F0A}" type="slidenum">
              <a:rPr lang="en-GB" b="0" i="0" smtClean="0"/>
              <a:pPr eaLnBrk="1" hangingPunct="1"/>
              <a:t>32</a:t>
            </a:fld>
            <a:endParaRPr lang="en-GB" b="0" i="0" smtClean="0"/>
          </a:p>
        </p:txBody>
      </p:sp>
      <p:sp>
        <p:nvSpPr>
          <p:cNvPr id="100355" name="Rectangle 7"/>
          <p:cNvSpPr txBox="1">
            <a:spLocks noGrp="1" noChangeArrowheads="1"/>
          </p:cNvSpPr>
          <p:nvPr/>
        </p:nvSpPr>
        <p:spPr bwMode="auto">
          <a:xfrm>
            <a:off x="5595559" y="6388648"/>
            <a:ext cx="4278692" cy="33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41" tIns="47421" rIns="94841" bIns="47421" anchor="b"/>
          <a:lstStyle>
            <a:lvl1pPr defTabSz="928688" eaLnBrk="0" hangingPunct="0">
              <a:defRPr b="1" i="1">
                <a:solidFill>
                  <a:schemeClr val="tx1"/>
                </a:solidFill>
                <a:latin typeface="Arial" charset="0"/>
                <a:ea typeface="MS PGothic" pitchFamily="34" charset="-128"/>
              </a:defRPr>
            </a:lvl1pPr>
            <a:lvl2pPr marL="742950" indent="-285750" defTabSz="928688" eaLnBrk="0" hangingPunct="0">
              <a:defRPr b="1" i="1">
                <a:solidFill>
                  <a:schemeClr val="tx1"/>
                </a:solidFill>
                <a:latin typeface="Arial" charset="0"/>
                <a:ea typeface="MS PGothic" pitchFamily="34" charset="-128"/>
              </a:defRPr>
            </a:lvl2pPr>
            <a:lvl3pPr marL="1143000" indent="-228600" defTabSz="928688" eaLnBrk="0" hangingPunct="0">
              <a:defRPr b="1" i="1">
                <a:solidFill>
                  <a:schemeClr val="tx1"/>
                </a:solidFill>
                <a:latin typeface="Arial" charset="0"/>
                <a:ea typeface="MS PGothic" pitchFamily="34" charset="-128"/>
              </a:defRPr>
            </a:lvl3pPr>
            <a:lvl4pPr marL="1600200" indent="-228600" defTabSz="928688" eaLnBrk="0" hangingPunct="0">
              <a:defRPr b="1" i="1">
                <a:solidFill>
                  <a:schemeClr val="tx1"/>
                </a:solidFill>
                <a:latin typeface="Arial" charset="0"/>
                <a:ea typeface="MS PGothic" pitchFamily="34" charset="-128"/>
              </a:defRPr>
            </a:lvl4pPr>
            <a:lvl5pPr marL="2057400" indent="-228600" defTabSz="928688" eaLnBrk="0" hangingPunct="0">
              <a:defRPr b="1" i="1">
                <a:solidFill>
                  <a:schemeClr val="tx1"/>
                </a:solidFill>
                <a:latin typeface="Arial" charset="0"/>
                <a:ea typeface="MS PGothic" pitchFamily="34" charset="-128"/>
              </a:defRPr>
            </a:lvl5pPr>
            <a:lvl6pPr marL="2514600" indent="-228600" algn="ctr" defTabSz="928688"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28688"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28688"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28688" eaLnBrk="0" fontAlgn="base" hangingPunct="0">
              <a:spcBef>
                <a:spcPct val="20000"/>
              </a:spcBef>
              <a:spcAft>
                <a:spcPct val="0"/>
              </a:spcAft>
              <a:defRPr b="1" i="1">
                <a:solidFill>
                  <a:schemeClr val="tx1"/>
                </a:solidFill>
                <a:latin typeface="Arial" charset="0"/>
                <a:ea typeface="MS PGothic" pitchFamily="34" charset="-128"/>
              </a:defRPr>
            </a:lvl9pPr>
          </a:lstStyle>
          <a:p>
            <a:pPr algn="r" eaLnBrk="1" hangingPunct="1">
              <a:spcBef>
                <a:spcPct val="0"/>
              </a:spcBef>
            </a:pPr>
            <a:fld id="{81B6FDE6-746B-4408-A131-03948A3271CE}" type="slidenum">
              <a:rPr lang="en-US" sz="1200" b="0" i="0">
                <a:latin typeface="Trebuchet MS" pitchFamily="34" charset="0"/>
              </a:rPr>
              <a:pPr algn="r" eaLnBrk="1" hangingPunct="1">
                <a:spcBef>
                  <a:spcPct val="0"/>
                </a:spcBef>
              </a:pPr>
              <a:t>32</a:t>
            </a:fld>
            <a:endParaRPr lang="en-US" sz="1200" b="0" i="0">
              <a:latin typeface="Trebuchet MS" pitchFamily="34" charset="0"/>
            </a:endParaRPr>
          </a:p>
        </p:txBody>
      </p:sp>
      <p:sp>
        <p:nvSpPr>
          <p:cNvPr id="100356" name="Rectangle 2"/>
          <p:cNvSpPr>
            <a:spLocks noGrp="1" noRot="1" noChangeAspect="1" noChangeArrowheads="1" noTextEdit="1"/>
          </p:cNvSpPr>
          <p:nvPr>
            <p:ph type="sldImg"/>
          </p:nvPr>
        </p:nvSpPr>
        <p:spPr>
          <a:xfrm>
            <a:off x="3259138" y="504825"/>
            <a:ext cx="3360737" cy="2520950"/>
          </a:xfrm>
          <a:ln/>
        </p:spPr>
      </p:sp>
      <p:sp>
        <p:nvSpPr>
          <p:cNvPr id="100357" name="Rectangle 3"/>
          <p:cNvSpPr>
            <a:spLocks noGrp="1" noChangeArrowheads="1"/>
          </p:cNvSpPr>
          <p:nvPr>
            <p:ph type="body" idx="1"/>
          </p:nvPr>
        </p:nvSpPr>
        <p:spPr>
          <a:xfrm>
            <a:off x="1316866" y="3193752"/>
            <a:ext cx="7240521" cy="3026321"/>
          </a:xfrm>
          <a:noFill/>
        </p:spPr>
        <p:txBody>
          <a:bodyPr lIns="94841" tIns="47421" rIns="94841" bIns="47421"/>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42C40B93-12CF-43B7-9905-C458CC52A626}" type="slidenum">
              <a:rPr lang="en-GB" b="0" i="0" smtClean="0"/>
              <a:pPr eaLnBrk="1" hangingPunct="1"/>
              <a:t>33</a:t>
            </a:fld>
            <a:endParaRPr lang="en-GB" b="0" i="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Some employees, usually civil service employees, do not pay into the Social Security Retirement System, but rather a civil retirement system. Since their years of employment would not be recognized by SS as a result of this, they would be entitled to receive spousal and survivor benefits. Social Security will offset those benefits however as a result of your Civil pension. They would reduce any spousal or survivor benefits by 2/3 of your civil pension. So you would receive your full civil pension and any additional spousal benefits if they exceeded 2/3 of your pension. For instance, in the above scenario, the wife would receive $1,500 from her pension, and an additional $100 as a spousal benefits. If her husband passed away, she would continue to receive her pension and a survivor benefits reduced by $1,000.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dirty="0" smtClean="0"/>
              <a:t>WEP is phased out for individuals who have substantial earnings covered by Social Security between 20–30 years</a:t>
            </a:r>
          </a:p>
          <a:p>
            <a:endParaRPr lang="en-US" dirty="0" smtClean="0"/>
          </a:p>
        </p:txBody>
      </p:sp>
      <p:sp>
        <p:nvSpPr>
          <p:cNvPr id="102404"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149B4986-EC99-4F22-92C3-CE98AF324B66}" type="slidenum">
              <a:rPr lang="en-GB" b="0" i="0" smtClean="0"/>
              <a:pPr eaLnBrk="1" hangingPunct="1"/>
              <a:t>34</a:t>
            </a:fld>
            <a:endParaRPr lang="en-GB" b="0" i="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smtClean="0"/>
          </a:p>
        </p:txBody>
      </p:sp>
      <p:sp>
        <p:nvSpPr>
          <p:cNvPr id="103428"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586AB122-F46E-4C7C-A126-5AD075009B43}" type="slidenum">
              <a:rPr lang="en-GB" b="0" i="0" smtClean="0"/>
              <a:pPr eaLnBrk="1" hangingPunct="1"/>
              <a:t>35</a:t>
            </a:fld>
            <a:endParaRPr lang="en-GB" b="0" i="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smtClean="0"/>
          </a:p>
        </p:txBody>
      </p:sp>
      <p:sp>
        <p:nvSpPr>
          <p:cNvPr id="104452" name="Slide Number Placeholder 3"/>
          <p:cNvSpPr>
            <a:spLocks noGrp="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A7C3CC37-8BCC-44F0-BDB8-FEB2A7643F76}" type="slidenum">
              <a:rPr lang="en-GB" b="0" i="0" smtClean="0"/>
              <a:pPr eaLnBrk="1" hangingPunct="1"/>
              <a:t>36</a:t>
            </a:fld>
            <a:endParaRPr lang="en-GB" b="0" i="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report from Blackrock's Social Security Calculator- that uses both a husbands and a wife's benefit information (walkthrough sample output).  You can access this tool through our tool center.</a:t>
            </a:r>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38</a:t>
            </a:fld>
            <a:endParaRPr lang="en-US"/>
          </a:p>
        </p:txBody>
      </p:sp>
    </p:spTree>
    <p:extLst>
      <p:ext uri="{BB962C8B-B14F-4D97-AF65-F5344CB8AC3E}">
        <p14:creationId xmlns:p14="http://schemas.microsoft.com/office/powerpoint/2010/main" val="1014591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619311AF-36F9-48B2-AAA7-C5FECC363EC5}" type="slidenum">
              <a:rPr lang="en-GB" b="0" i="0" smtClean="0"/>
              <a:pPr eaLnBrk="1" hangingPunct="1"/>
              <a:t>43</a:t>
            </a:fld>
            <a:endParaRPr lang="en-GB" b="0" i="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7575" eaLnBrk="0" hangingPunct="0">
              <a:defRPr b="1" i="1">
                <a:solidFill>
                  <a:schemeClr val="tx1"/>
                </a:solidFill>
                <a:latin typeface="Arial" charset="0"/>
                <a:ea typeface="MS PGothic" pitchFamily="34" charset="-128"/>
              </a:defRPr>
            </a:lvl1pPr>
            <a:lvl2pPr marL="742950" indent="-285750" defTabSz="917575" eaLnBrk="0" hangingPunct="0">
              <a:defRPr b="1" i="1">
                <a:solidFill>
                  <a:schemeClr val="tx1"/>
                </a:solidFill>
                <a:latin typeface="Arial" charset="0"/>
                <a:ea typeface="MS PGothic" pitchFamily="34" charset="-128"/>
              </a:defRPr>
            </a:lvl2pPr>
            <a:lvl3pPr marL="1143000" indent="-228600" defTabSz="917575" eaLnBrk="0" hangingPunct="0">
              <a:defRPr b="1" i="1">
                <a:solidFill>
                  <a:schemeClr val="tx1"/>
                </a:solidFill>
                <a:latin typeface="Arial" charset="0"/>
                <a:ea typeface="MS PGothic" pitchFamily="34" charset="-128"/>
              </a:defRPr>
            </a:lvl3pPr>
            <a:lvl4pPr marL="1600200" indent="-228600" defTabSz="917575" eaLnBrk="0" hangingPunct="0">
              <a:defRPr b="1" i="1">
                <a:solidFill>
                  <a:schemeClr val="tx1"/>
                </a:solidFill>
                <a:latin typeface="Arial" charset="0"/>
                <a:ea typeface="MS PGothic" pitchFamily="34" charset="-128"/>
              </a:defRPr>
            </a:lvl4pPr>
            <a:lvl5pPr marL="2057400" indent="-228600" defTabSz="917575" eaLnBrk="0" hangingPunct="0">
              <a:defRPr b="1" i="1">
                <a:solidFill>
                  <a:schemeClr val="tx1"/>
                </a:solidFill>
                <a:latin typeface="Arial" charset="0"/>
                <a:ea typeface="MS PGothic" pitchFamily="34" charset="-128"/>
              </a:defRPr>
            </a:lvl5pPr>
            <a:lvl6pPr marL="25146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917575"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7CB8D7C9-0245-48AF-B475-620BD965542B}" type="slidenum">
              <a:rPr lang="en-US" b="0" i="0" smtClean="0">
                <a:solidFill>
                  <a:srgbClr val="000000"/>
                </a:solidFill>
              </a:rPr>
              <a:pPr eaLnBrk="1" hangingPunct="1"/>
              <a:t>4</a:t>
            </a:fld>
            <a:endParaRPr lang="en-US" b="0" i="0" smtClean="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3"/>
          </p:nvPr>
        </p:nvSpPr>
        <p:spPr>
          <a:noFill/>
        </p:spPr>
        <p:txBody>
          <a:bodyPr/>
          <a:lstStyle/>
          <a:p>
            <a:pPr eaLnBrk="1" hangingPunct="1"/>
            <a:r>
              <a:rPr lang="en-US" dirty="0" smtClean="0"/>
              <a:t>Now let’s dive into some of the rules.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D1427763-EC4F-45D1-9D45-B65BE841C418}" type="slidenum">
              <a:rPr lang="en-GB" b="0" i="0" smtClean="0"/>
              <a:pPr eaLnBrk="1" hangingPunct="1"/>
              <a:t>5</a:t>
            </a:fld>
            <a:endParaRPr lang="en-GB" b="0" i="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z="1100" dirty="0" smtClean="0"/>
              <a:t>Most workers pay into the program with each paycheck and will qualify for Social Security benefits at retirement. Workers pays FICA tax up to the Social Security wage base ($118,500 in 2015) toward Social Security. This amount is matched by the worker’s employer. To be fully insured, a worker needs 40 credits. A maximum of 4 credits can be earned per year. For 2015, one credit is earned for every $1,220</a:t>
            </a:r>
            <a:r>
              <a:rPr lang="en-US" sz="1100" baseline="0" dirty="0" smtClean="0"/>
              <a:t> </a:t>
            </a:r>
            <a:r>
              <a:rPr lang="en-US" sz="1100" dirty="0" smtClean="0"/>
              <a:t>of wages. </a:t>
            </a:r>
          </a:p>
          <a:p>
            <a:pPr eaLnBrk="1" hangingPunct="1"/>
            <a:r>
              <a:rPr lang="en-US" sz="1100" dirty="0" smtClean="0"/>
              <a:t>Currently, any of your clients who are paying FICA taxes and are at least age 60 should be receiving a Social Security benefits statement in the mail about three months before their birthday. This statement includes their earnings record on page 3. You should encourage them to check this carefully because their benefits will be based off this record, mistakes and all. If they spot any mistakes, have them call the Social Security administration to correct them.</a:t>
            </a:r>
          </a:p>
          <a:p>
            <a:pPr eaLnBrk="1" hangingPunct="1"/>
            <a:r>
              <a:rPr lang="en-US" sz="1100" dirty="0" smtClean="0"/>
              <a:t>Benefits are based on the best 35 years of work history and the benefits reflected on your statement reflect the assumption that the client will continue to earn his or her current salary (from the last two years) until they begin to collect benefits.</a:t>
            </a:r>
          </a:p>
          <a:p>
            <a:pPr eaLnBrk="1" hangingPunct="1"/>
            <a:r>
              <a:rPr lang="en-US" sz="1100" dirty="0" smtClean="0"/>
              <a:t>You should also review the information on page 2 with your clients. This is where they will find three key numbers: their monthly benefits if they elect to collect at their full retirement age, their monthly benefits if they collect at age 70 and their monthly benefits if they collect at age 62.</a:t>
            </a:r>
          </a:p>
          <a:p>
            <a:pPr eaLnBrk="1" hangingPunct="1"/>
            <a:r>
              <a:rPr lang="en-US" sz="1100" dirty="0" smtClean="0"/>
              <a:t>The Social Security Administration has a calculator on their website which will allow you and your clients to modify the expected retirement date and wage assumptions to create a more accurate estimate of expected benefits.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D15CEC56-A7DA-4372-9D11-00AA3C3A96CE}" type="slidenum">
              <a:rPr lang="en-GB" b="0" i="0" smtClean="0"/>
              <a:pPr eaLnBrk="1" hangingPunct="1"/>
              <a:t>6</a:t>
            </a:fld>
            <a:endParaRPr lang="en-GB" b="0" i="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Your clients have the option to start collecting their benefits anytime between age 62 and age 70. However, if they collect before full retirement age, they will collect reduced benefits. If they wait until full retirement age, they will be eligible for their full benefits (also known as their primary insurance amount). If they wait until after full retirement, they will be eligible for an increased benefit.</a:t>
            </a:r>
          </a:p>
          <a:p>
            <a:pPr eaLnBrk="1" hangingPunct="1"/>
            <a:endParaRPr lang="en-US" smtClean="0"/>
          </a:p>
          <a:p>
            <a:pPr eaLnBrk="1" hangingPunct="1"/>
            <a:r>
              <a:rPr lang="en-US" smtClean="0"/>
              <a:t>Full retirement age is not the same for everyone. For those born 1937 or earlier, it is 65. For those approaching retirement right now, it is right around age 66 which we will use as full retirement age for the remainder of the seminar.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7CB3F20F-893E-49BE-BE75-F085FFFF2C65}" type="slidenum">
              <a:rPr lang="en-GB" b="0" i="0" smtClean="0"/>
              <a:pPr eaLnBrk="1" hangingPunct="1"/>
              <a:t>7</a:t>
            </a:fld>
            <a:endParaRPr lang="en-GB" b="0" i="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As we saw before, the majority of clients take benefits before full retirement age. If your client elects to take benefits early, their benefits will be permanently reduced. The payment is not adjusted when they reach FRA. Generally, your client's will look to you to do one of two things. If they collect early, they will look to you to, over the long run, make them better off despite their reduction. Or if they defer, they will need your help to bridge the income gap between age 62 and when they start collecting. What else should your clients consider before they go ahead and agree to a permanently reduced benefits?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Percentage of monthly reduction and total reductions are approx due to rounding. Actual reductions are 5/9 of 1% per month or .555 for the first 3 years and 5/12 of 1% (.416) for subsequent months.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52478905-F5B0-4B44-9E67-4F892132063F}" type="slidenum">
              <a:rPr lang="en-GB" b="0" i="0" smtClean="0"/>
              <a:pPr eaLnBrk="1" hangingPunct="1"/>
              <a:t>8</a:t>
            </a:fld>
            <a:endParaRPr lang="en-GB" b="0" i="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mtClean="0"/>
              <a:t>Among other things, your client needs to consider their current health, their family history of longevity, and, if they are married, the age difference between them and their spouse. </a:t>
            </a:r>
          </a:p>
          <a:p>
            <a:pPr eaLnBrk="1" hangingPunct="1"/>
            <a:r>
              <a:rPr lang="en-US" smtClean="0"/>
              <a:t>One extremely important consideration that could directly influence a client not to collect early, is whether or not they are actually retiring. Are they grabbing the benefit because they can? Or are they grabbing the benefit because they’re actually retiring and need the income?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42B7890E-7CBF-4D6D-AD38-E90C11DA4B66}" type="slidenum">
              <a:rPr lang="en-GB" b="0" i="0" smtClean="0"/>
              <a:pPr eaLnBrk="1" hangingPunct="1"/>
              <a:t>9</a:t>
            </a:fld>
            <a:endParaRPr lang="en-GB" b="0" i="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smtClean="0"/>
              <a:t>Social Security benefits are intended to be supplemental retirement income. So the SSA really wants you to be retired when you collect them. Therefore, they will penalize clients for collecting early if they are not actually retired. If you collect benefits early, you will be subject to an annual earnings test which looks exclusively at salary. Prior to full retirement age, if you earn more than the threshold amount ($15,720 in 2015), you lose $1 of benefits for every $2 earned over the threshold. Now keep in mind, this is on top of already reduced benefits.</a:t>
            </a:r>
          </a:p>
          <a:p>
            <a:pPr eaLnBrk="1" hangingPunct="1"/>
            <a:r>
              <a:rPr lang="en-US" dirty="0" smtClean="0"/>
              <a:t>For the year in which you reach full retirement age, a different rule applies. The threshold is $41,880 in 2015. And the rule is that you lose $1 in benefits for every $3 in earnings over the threshold. Once full retirement age is reached (in August and beyond), there is no threshold so you can earn any amount after that with no reduction in benefits.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This applies to all retirement benefits – individual, spousal, child and survivor – collected before FRA.</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9143995" cy="6857996"/>
          </a:xfrm>
          <a:prstGeom prst="rect">
            <a:avLst/>
          </a:prstGeom>
        </p:spPr>
      </p:pic>
      <p:sp>
        <p:nvSpPr>
          <p:cNvPr id="13" name="Title 1"/>
          <p:cNvSpPr>
            <a:spLocks noGrp="1"/>
          </p:cNvSpPr>
          <p:nvPr>
            <p:ph type="ctrTitle" hasCustomPrompt="1"/>
          </p:nvPr>
        </p:nvSpPr>
        <p:spPr>
          <a:xfrm>
            <a:off x="2518173" y="2429210"/>
            <a:ext cx="6290866" cy="917583"/>
          </a:xfrm>
        </p:spPr>
        <p:txBody>
          <a:bodyPr lIns="0" tIns="0" rIns="0" bIns="0" anchor="t" anchorCtr="0">
            <a:noAutofit/>
          </a:bodyPr>
          <a:lstStyle>
            <a:lvl1pPr>
              <a:defRPr sz="2600" b="1" baseline="0">
                <a:solidFill>
                  <a:schemeClr val="accent2"/>
                </a:solidFill>
                <a:latin typeface="+mj-lt"/>
                <a:ea typeface="Tahoma" pitchFamily="34" charset="0"/>
                <a:cs typeface="Tahoma" pitchFamily="34" charset="0"/>
              </a:defRPr>
            </a:lvl1pPr>
          </a:lstStyle>
          <a:p>
            <a:r>
              <a:rPr lang="en-GB" dirty="0" smtClean="0"/>
              <a:t>Presentation title here (26pt Bold)</a:t>
            </a:r>
            <a:endParaRPr dirty="0"/>
          </a:p>
        </p:txBody>
      </p:sp>
      <p:sp>
        <p:nvSpPr>
          <p:cNvPr id="15" name="Text Placeholder 4"/>
          <p:cNvSpPr>
            <a:spLocks noGrp="1"/>
          </p:cNvSpPr>
          <p:nvPr>
            <p:ph type="body" sz="quarter" idx="11" hasCustomPrompt="1"/>
          </p:nvPr>
        </p:nvSpPr>
        <p:spPr>
          <a:xfrm>
            <a:off x="2518173" y="3383364"/>
            <a:ext cx="6290866" cy="425450"/>
          </a:xfrm>
          <a:prstGeom prst="rect">
            <a:avLst/>
          </a:prstGeom>
        </p:spPr>
        <p:txBody>
          <a:bodyPr lIns="0" tIns="0" rIns="0" bIns="0" anchor="t" anchorCtr="0">
            <a:noAutofit/>
          </a:bodyPr>
          <a:lstStyle>
            <a:lvl1pPr>
              <a:defRPr sz="1600" b="1">
                <a:solidFill>
                  <a:schemeClr val="tx2"/>
                </a:solidFill>
                <a:latin typeface="+mj-lt"/>
              </a:defRPr>
            </a:lvl1pPr>
          </a:lstStyle>
          <a:p>
            <a:pPr lvl="0"/>
            <a:r>
              <a:rPr dirty="0"/>
              <a:t>Presenter Name / </a:t>
            </a:r>
            <a:r>
              <a:rPr dirty="0" smtClean="0"/>
              <a:t>Title</a:t>
            </a:r>
            <a:r>
              <a:rPr lang="en-GB" dirty="0" smtClean="0"/>
              <a:t> here (16pt Bold)</a:t>
            </a:r>
            <a:endParaRPr dirty="0"/>
          </a:p>
        </p:txBody>
      </p:sp>
      <p:sp>
        <p:nvSpPr>
          <p:cNvPr id="10" name="Footer Placeholder 3"/>
          <p:cNvSpPr>
            <a:spLocks noGrp="1"/>
          </p:cNvSpPr>
          <p:nvPr>
            <p:ph type="ftr" sz="quarter" idx="10"/>
          </p:nvPr>
        </p:nvSpPr>
        <p:spPr>
          <a:xfrm>
            <a:off x="356616" y="6320036"/>
            <a:ext cx="3874606" cy="224954"/>
          </a:xfrm>
          <a:prstGeom prst="rect">
            <a:avLst/>
          </a:prstGeom>
        </p:spPr>
        <p:txBody>
          <a:bodyPr lIns="0" rIns="0" anchor="b" anchorCtr="0"/>
          <a:lstStyle>
            <a:lvl1pPr algn="l">
              <a:defRPr>
                <a:solidFill>
                  <a:schemeClr val="bg1"/>
                </a:solidFill>
              </a:defRPr>
            </a:lvl1pPr>
          </a:lstStyle>
          <a:p>
            <a:r>
              <a:rPr lang="en-US" smtClean="0"/>
              <a:t>For professional clients / qualified investors only</a:t>
            </a:r>
            <a:endParaRPr lang="en-US"/>
          </a:p>
        </p:txBody>
      </p:sp>
      <p:pic>
        <p:nvPicPr>
          <p:cNvPr id="12" name="Picture 11" descr="N:\DATA\Global Sales and Marketing\MIG Presentations\Images\Corporate Logos\BlackRock® Logo (2011) DO NOT USE\BR_emf\BlackRock®_Printed_1000Pix.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 y="850392"/>
            <a:ext cx="1692000" cy="2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035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06035" y="1090285"/>
            <a:ext cx="8503003" cy="4938360"/>
          </a:xfrm>
        </p:spPr>
        <p:txBody>
          <a:bodyPr/>
          <a:lstStyle>
            <a:lvl1pPr marL="361950" indent="-361950">
              <a:buFont typeface="+mj-lt"/>
              <a:buAutoNum type="arabicPeriod"/>
              <a:defRPr baseline="0"/>
            </a:lvl1pPr>
          </a:lstStyle>
          <a:p>
            <a:pPr lvl="0"/>
            <a:r>
              <a:rPr dirty="0"/>
              <a:t>Click to </a:t>
            </a:r>
            <a:r>
              <a:rPr lang="en-GB" dirty="0" smtClean="0"/>
              <a:t>add text (14pt Bold) – each line has automatic numbering on this Table of Contents layout.</a:t>
            </a:r>
            <a:endParaRPr dirty="0"/>
          </a:p>
          <a:p>
            <a:pPr lvl="1"/>
            <a:r>
              <a:rPr dirty="0"/>
              <a:t>Second 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2"/>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liance ">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5136"/>
            <a:ext cx="8493478" cy="4846727"/>
          </a:xfrm>
        </p:spPr>
        <p:txBody>
          <a:bodyPr>
            <a:noAutofit/>
          </a:bodyPr>
          <a:lstStyle>
            <a:lvl1pPr>
              <a:defRPr sz="800" b="0" baseline="0"/>
            </a:lvl1pPr>
            <a:lvl2pPr>
              <a:defRPr sz="800"/>
            </a:lvl2pPr>
            <a:lvl3pPr>
              <a:defRPr sz="800"/>
            </a:lvl3pPr>
            <a:lvl4pPr>
              <a:defRPr sz="800"/>
            </a:lvl4pPr>
            <a:lvl5pPr>
              <a:defRPr sz="800"/>
            </a:lvl5pPr>
          </a:lstStyle>
          <a:p>
            <a:pPr lvl="0"/>
            <a:r>
              <a:rPr lang="en-GB" dirty="0" smtClean="0"/>
              <a:t>Click to add text – (8pt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2"/>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sp>
        <p:nvSpPr>
          <p:cNvPr id="13" name="Title 1"/>
          <p:cNvSpPr>
            <a:spLocks noGrp="1"/>
          </p:cNvSpPr>
          <p:nvPr>
            <p:ph type="ctrTitle" hasCustomPrompt="1"/>
          </p:nvPr>
        </p:nvSpPr>
        <p:spPr>
          <a:xfrm>
            <a:off x="2518173" y="2429210"/>
            <a:ext cx="6290866" cy="917583"/>
          </a:xfrm>
        </p:spPr>
        <p:txBody>
          <a:bodyPr lIns="0" tIns="0" rIns="0" bIns="0" anchor="t" anchorCtr="0">
            <a:noAutofit/>
          </a:bodyPr>
          <a:lstStyle>
            <a:lvl1pPr>
              <a:defRPr sz="2600" b="1" baseline="0">
                <a:solidFill>
                  <a:srgbClr val="00467F"/>
                </a:solidFill>
                <a:latin typeface="+mj-lt"/>
                <a:ea typeface="Tahoma" pitchFamily="34" charset="0"/>
                <a:cs typeface="Tahoma" pitchFamily="34" charset="0"/>
              </a:defRPr>
            </a:lvl1pPr>
          </a:lstStyle>
          <a:p>
            <a:r>
              <a:rPr lang="en-GB" dirty="0" smtClean="0"/>
              <a:t>Presentation title here (26pt Bold)</a:t>
            </a:r>
            <a:endParaRPr dirty="0"/>
          </a:p>
        </p:txBody>
      </p:sp>
      <p:sp>
        <p:nvSpPr>
          <p:cNvPr id="15" name="Text Placeholder 4"/>
          <p:cNvSpPr>
            <a:spLocks noGrp="1"/>
          </p:cNvSpPr>
          <p:nvPr>
            <p:ph type="body" sz="quarter" idx="11" hasCustomPrompt="1"/>
          </p:nvPr>
        </p:nvSpPr>
        <p:spPr>
          <a:xfrm>
            <a:off x="2518173" y="3383364"/>
            <a:ext cx="6290866" cy="425450"/>
          </a:xfrm>
          <a:prstGeom prst="rect">
            <a:avLst/>
          </a:prstGeom>
        </p:spPr>
        <p:txBody>
          <a:bodyPr lIns="0" tIns="0" rIns="0" bIns="0" anchor="t" anchorCtr="0">
            <a:noAutofit/>
          </a:bodyPr>
          <a:lstStyle>
            <a:lvl1pPr>
              <a:defRPr sz="1600" b="1">
                <a:solidFill>
                  <a:schemeClr val="tx2"/>
                </a:solidFill>
                <a:latin typeface="+mj-lt"/>
              </a:defRPr>
            </a:lvl1pPr>
          </a:lstStyle>
          <a:p>
            <a:pPr lvl="0"/>
            <a:r>
              <a:rPr dirty="0"/>
              <a:t>Presenter Name / </a:t>
            </a:r>
            <a:r>
              <a:rPr dirty="0" smtClean="0"/>
              <a:t>Title</a:t>
            </a:r>
            <a:r>
              <a:rPr lang="en-GB" dirty="0" smtClean="0"/>
              <a:t> here (16pt Bold)</a:t>
            </a:r>
            <a:endParaRPr dirty="0"/>
          </a:p>
        </p:txBody>
      </p:sp>
      <p:sp>
        <p:nvSpPr>
          <p:cNvPr id="10" name="Footer Placeholder 3"/>
          <p:cNvSpPr>
            <a:spLocks noGrp="1"/>
          </p:cNvSpPr>
          <p:nvPr>
            <p:ph type="ftr" sz="quarter" idx="10"/>
          </p:nvPr>
        </p:nvSpPr>
        <p:spPr>
          <a:xfrm>
            <a:off x="2325234" y="6598471"/>
            <a:ext cx="4493066" cy="224954"/>
          </a:xfrm>
          <a:prstGeom prst="rect">
            <a:avLst/>
          </a:prstGeom>
        </p:spPr>
        <p:txBody>
          <a:bodyPr lIns="0" rIns="0"/>
          <a:lstStyle>
            <a:lvl1pPr algn="ctr">
              <a:defRPr>
                <a:solidFill>
                  <a:schemeClr val="tx2"/>
                </a:solidFill>
              </a:defRPr>
            </a:lvl1pPr>
          </a:lstStyle>
          <a:p>
            <a:pPr>
              <a:defRPr/>
            </a:pPr>
            <a:r>
              <a:rPr lang="en-US" dirty="0" smtClean="0">
                <a:ea typeface="MS PGothic" pitchFamily="34" charset="-128"/>
              </a:rPr>
              <a:t>FOR FINANCIAL PROFESSIONAL USE ONLY. Not to be shown or distributed to clients.</a:t>
            </a:r>
          </a:p>
        </p:txBody>
      </p:sp>
      <p:pic>
        <p:nvPicPr>
          <p:cNvPr id="12" name="Picture 11" descr="N:\DATA\Global Sales and Marketing\MIG Presentations\Images\Corporate Logos\BlackRock® Logo (2011) DO NOT USE\BR_emf\BlackRock®_Printed_1000Pix.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155" y="349250"/>
            <a:ext cx="1692000" cy="2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24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sp>
        <p:nvSpPr>
          <p:cNvPr id="13" name="Title 1"/>
          <p:cNvSpPr>
            <a:spLocks noGrp="1"/>
          </p:cNvSpPr>
          <p:nvPr>
            <p:ph type="ctrTitle" hasCustomPrompt="1"/>
          </p:nvPr>
        </p:nvSpPr>
        <p:spPr>
          <a:xfrm>
            <a:off x="2518173" y="2429210"/>
            <a:ext cx="6290866" cy="917583"/>
          </a:xfrm>
        </p:spPr>
        <p:txBody>
          <a:bodyPr lIns="0" tIns="0" rIns="0" bIns="0" anchor="t" anchorCtr="0">
            <a:noAutofit/>
          </a:bodyPr>
          <a:lstStyle>
            <a:lvl1pPr>
              <a:defRPr sz="2600" b="1" baseline="0">
                <a:solidFill>
                  <a:srgbClr val="00467F"/>
                </a:solidFill>
                <a:latin typeface="+mj-lt"/>
                <a:ea typeface="Tahoma" pitchFamily="34" charset="0"/>
                <a:cs typeface="Tahoma" pitchFamily="34" charset="0"/>
              </a:defRPr>
            </a:lvl1pPr>
          </a:lstStyle>
          <a:p>
            <a:r>
              <a:rPr lang="en-GB" dirty="0" smtClean="0"/>
              <a:t>Presentation title here (26pt Bold)</a:t>
            </a:r>
            <a:endParaRPr dirty="0"/>
          </a:p>
        </p:txBody>
      </p:sp>
      <p:sp>
        <p:nvSpPr>
          <p:cNvPr id="15" name="Text Placeholder 4"/>
          <p:cNvSpPr>
            <a:spLocks noGrp="1"/>
          </p:cNvSpPr>
          <p:nvPr>
            <p:ph type="body" sz="quarter" idx="11" hasCustomPrompt="1"/>
          </p:nvPr>
        </p:nvSpPr>
        <p:spPr>
          <a:xfrm>
            <a:off x="2518173" y="3383364"/>
            <a:ext cx="6290866" cy="425450"/>
          </a:xfrm>
          <a:prstGeom prst="rect">
            <a:avLst/>
          </a:prstGeom>
        </p:spPr>
        <p:txBody>
          <a:bodyPr lIns="0" tIns="0" rIns="0" bIns="0" anchor="t" anchorCtr="0">
            <a:noAutofit/>
          </a:bodyPr>
          <a:lstStyle>
            <a:lvl1pPr>
              <a:defRPr sz="1600" b="1">
                <a:solidFill>
                  <a:schemeClr val="tx2"/>
                </a:solidFill>
                <a:latin typeface="+mj-lt"/>
              </a:defRPr>
            </a:lvl1pPr>
          </a:lstStyle>
          <a:p>
            <a:pPr lvl="0"/>
            <a:r>
              <a:rPr dirty="0"/>
              <a:t>Presenter Name / </a:t>
            </a:r>
            <a:r>
              <a:rPr dirty="0" smtClean="0"/>
              <a:t>Title</a:t>
            </a:r>
            <a:r>
              <a:rPr lang="en-GB" dirty="0" smtClean="0"/>
              <a:t> here (16pt Bold)</a:t>
            </a:r>
            <a:endParaRPr dirty="0"/>
          </a:p>
        </p:txBody>
      </p:sp>
      <p:sp>
        <p:nvSpPr>
          <p:cNvPr id="10" name="Footer Placeholder 3"/>
          <p:cNvSpPr>
            <a:spLocks noGrp="1"/>
          </p:cNvSpPr>
          <p:nvPr>
            <p:ph type="ftr" sz="quarter" idx="10"/>
          </p:nvPr>
        </p:nvSpPr>
        <p:spPr>
          <a:xfrm>
            <a:off x="2325234" y="6598471"/>
            <a:ext cx="4493066" cy="224954"/>
          </a:xfrm>
          <a:prstGeom prst="rect">
            <a:avLst/>
          </a:prstGeom>
        </p:spPr>
        <p:txBody>
          <a:bodyPr lIns="0" rIns="0"/>
          <a:lstStyle>
            <a:lvl1pPr algn="ctr">
              <a:defRPr>
                <a:solidFill>
                  <a:schemeClr val="tx2"/>
                </a:solidFill>
              </a:defRPr>
            </a:lvl1pPr>
          </a:lstStyle>
          <a:p>
            <a:pPr>
              <a:defRPr/>
            </a:pPr>
            <a:r>
              <a:rPr lang="en-US" dirty="0" smtClean="0">
                <a:solidFill>
                  <a:srgbClr val="4F4E50"/>
                </a:solidFill>
                <a:ea typeface="MS PGothic" pitchFamily="34" charset="-128"/>
              </a:rPr>
              <a:t>FOR FINANCIAL PROFESSIONAL USE ONLY. Not to be shown or distributed to clients.</a:t>
            </a:r>
          </a:p>
        </p:txBody>
      </p:sp>
      <p:pic>
        <p:nvPicPr>
          <p:cNvPr id="12" name="Picture 11" descr="N:\DATA\Global Sales and Marketing\MIG Presentations\Images\Corporate Logos\BlackRock® Logo (2011) DO NOT USE\BR_emf\BlackRock®_Printed_1000Pix.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155" y="349250"/>
            <a:ext cx="1692000" cy="2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23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Shares 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2518173" y="2429210"/>
            <a:ext cx="6290866" cy="917583"/>
          </a:xfrm>
        </p:spPr>
        <p:txBody>
          <a:bodyPr lIns="0" tIns="0" rIns="0" bIns="0" anchor="t" anchorCtr="0">
            <a:noAutofit/>
          </a:bodyPr>
          <a:lstStyle>
            <a:lvl1pPr>
              <a:defRPr sz="2600" b="1">
                <a:solidFill>
                  <a:srgbClr val="00467F"/>
                </a:solidFill>
                <a:latin typeface="+mj-lt"/>
                <a:ea typeface="Tahoma" pitchFamily="34" charset="0"/>
                <a:cs typeface="Tahoma" pitchFamily="34" charset="0"/>
              </a:defRPr>
            </a:lvl1pPr>
          </a:lstStyle>
          <a:p>
            <a:r>
              <a:rPr lang="en-GB" dirty="0" smtClean="0"/>
              <a:t>Presentation title here (26pt Bold)</a:t>
            </a:r>
            <a:endParaRPr dirty="0"/>
          </a:p>
        </p:txBody>
      </p:sp>
      <p:sp>
        <p:nvSpPr>
          <p:cNvPr id="15" name="Text Placeholder 4"/>
          <p:cNvSpPr>
            <a:spLocks noGrp="1"/>
          </p:cNvSpPr>
          <p:nvPr>
            <p:ph type="body" sz="quarter" idx="11" hasCustomPrompt="1"/>
          </p:nvPr>
        </p:nvSpPr>
        <p:spPr>
          <a:xfrm>
            <a:off x="2518173" y="3383364"/>
            <a:ext cx="6290866" cy="425450"/>
          </a:xfrm>
          <a:prstGeom prst="rect">
            <a:avLst/>
          </a:prstGeom>
        </p:spPr>
        <p:txBody>
          <a:bodyPr lIns="0" tIns="0" rIns="0" bIns="0" anchor="t" anchorCtr="0">
            <a:noAutofit/>
          </a:bodyPr>
          <a:lstStyle>
            <a:lvl1pPr>
              <a:defRPr sz="1600" b="1">
                <a:solidFill>
                  <a:schemeClr val="tx2"/>
                </a:solidFill>
                <a:latin typeface="+mj-lt"/>
              </a:defRPr>
            </a:lvl1pPr>
          </a:lstStyle>
          <a:p>
            <a:pPr lvl="0"/>
            <a:r>
              <a:rPr lang="en-GB" dirty="0" smtClean="0"/>
              <a:t>Presenter Name / Title here (16pt Bold)</a:t>
            </a:r>
            <a:endParaRPr lang="en-GB" dirty="0"/>
          </a:p>
        </p:txBody>
      </p:sp>
      <p:pic>
        <p:nvPicPr>
          <p:cNvPr id="9" name="Picture 8" descr="N:\DATA\Global Sales and Marketing\MIG Presentations\Images\Corporate Logos\BlackRock® Logo (2011) DO NOT USE\BR_emf\BlackRock®_Printed_1000Pix.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403" y="6591772"/>
            <a:ext cx="1061069" cy="155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iShares black"/>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0750" y="247726"/>
            <a:ext cx="1476000" cy="482977"/>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a:spLocks noGrp="1"/>
          </p:cNvSpPr>
          <p:nvPr>
            <p:ph type="ftr" sz="quarter" idx="10"/>
          </p:nvPr>
        </p:nvSpPr>
        <p:spPr>
          <a:xfrm>
            <a:off x="2526194" y="6588423"/>
            <a:ext cx="4493066" cy="224954"/>
          </a:xfrm>
          <a:prstGeom prst="rect">
            <a:avLst/>
          </a:prstGeom>
        </p:spPr>
        <p:txBody>
          <a:bodyPr lIns="0" rIns="0"/>
          <a:lstStyle>
            <a:lvl1pPr algn="ctr">
              <a:defRPr>
                <a:solidFill>
                  <a:schemeClr val="tx2"/>
                </a:solidFill>
              </a:defRPr>
            </a:lvl1pPr>
          </a:lstStyle>
          <a:p>
            <a:r>
              <a:rPr lang="en-US" smtClean="0">
                <a:solidFill>
                  <a:srgbClr val="4F4E50"/>
                </a:solidFill>
              </a:rPr>
              <a:t>FOR FINANCIAL PROFESSIONAL USE ONLY. Not to be shown or distributed to clients.</a:t>
            </a:r>
            <a:endParaRPr lang="en-US">
              <a:solidFill>
                <a:srgbClr val="4F4E50"/>
              </a:solidFill>
            </a:endParaRPr>
          </a:p>
        </p:txBody>
      </p:sp>
    </p:spTree>
    <p:extLst>
      <p:ext uri="{BB962C8B-B14F-4D97-AF65-F5344CB8AC3E}">
        <p14:creationId xmlns:p14="http://schemas.microsoft.com/office/powerpoint/2010/main" val="32262269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 Front Cover for Folder">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4129044" y="3073819"/>
            <a:ext cx="4157443" cy="631406"/>
          </a:xfrm>
        </p:spPr>
        <p:txBody>
          <a:bodyPr lIns="0" tIns="0" rIns="0" bIns="0" anchor="t" anchorCtr="0">
            <a:noAutofit/>
          </a:bodyPr>
          <a:lstStyle>
            <a:lvl1pPr>
              <a:defRPr sz="2000" b="1" baseline="0">
                <a:solidFill>
                  <a:srgbClr val="00467F"/>
                </a:solidFill>
                <a:latin typeface="+mj-lt"/>
                <a:ea typeface="Tahoma" pitchFamily="34" charset="0"/>
                <a:cs typeface="Tahoma" pitchFamily="34" charset="0"/>
              </a:defRPr>
            </a:lvl1pPr>
          </a:lstStyle>
          <a:p>
            <a:r>
              <a:rPr lang="en-GB" dirty="0" smtClean="0"/>
              <a:t>Presentation title here (20pt Bold)</a:t>
            </a:r>
            <a:br>
              <a:rPr lang="en-GB" dirty="0" smtClean="0"/>
            </a:br>
            <a:r>
              <a:rPr lang="en-GB" dirty="0" smtClean="0"/>
              <a:t>- use this cover for window folder</a:t>
            </a:r>
            <a:endParaRPr dirty="0"/>
          </a:p>
        </p:txBody>
      </p:sp>
      <p:sp>
        <p:nvSpPr>
          <p:cNvPr id="15" name="Text Placeholder 4"/>
          <p:cNvSpPr>
            <a:spLocks noGrp="1"/>
          </p:cNvSpPr>
          <p:nvPr>
            <p:ph type="body" sz="quarter" idx="11" hasCustomPrompt="1"/>
          </p:nvPr>
        </p:nvSpPr>
        <p:spPr>
          <a:xfrm>
            <a:off x="4129045" y="3794160"/>
            <a:ext cx="4163240" cy="425450"/>
          </a:xfrm>
          <a:prstGeom prst="rect">
            <a:avLst/>
          </a:prstGeom>
        </p:spPr>
        <p:txBody>
          <a:bodyPr lIns="0" tIns="0" rIns="0" bIns="0" anchor="t" anchorCtr="0">
            <a:noAutofit/>
          </a:bodyPr>
          <a:lstStyle>
            <a:lvl1pPr>
              <a:defRPr sz="1400" b="1" baseline="0">
                <a:solidFill>
                  <a:schemeClr val="tx2"/>
                </a:solidFill>
                <a:latin typeface="+mj-lt"/>
              </a:defRPr>
            </a:lvl1pPr>
          </a:lstStyle>
          <a:p>
            <a:pPr lvl="0"/>
            <a:r>
              <a:rPr dirty="0"/>
              <a:t>Presenter Name / </a:t>
            </a:r>
            <a:r>
              <a:rPr dirty="0" smtClean="0"/>
              <a:t>Title</a:t>
            </a:r>
            <a:r>
              <a:rPr lang="en-GB" dirty="0" smtClean="0"/>
              <a:t> (14pt)</a:t>
            </a:r>
            <a:endParaRPr dirty="0"/>
          </a:p>
        </p:txBody>
      </p:sp>
      <p:sp>
        <p:nvSpPr>
          <p:cNvPr id="3" name="Text Placeholder 2"/>
          <p:cNvSpPr>
            <a:spLocks noGrp="1"/>
          </p:cNvSpPr>
          <p:nvPr>
            <p:ph type="body" sz="quarter" idx="12" hasCustomPrompt="1"/>
          </p:nvPr>
        </p:nvSpPr>
        <p:spPr>
          <a:xfrm>
            <a:off x="4129045" y="4236275"/>
            <a:ext cx="4172338" cy="321149"/>
          </a:xfrm>
          <a:prstGeom prst="rect">
            <a:avLst/>
          </a:prstGeom>
        </p:spPr>
        <p:txBody>
          <a:bodyPr lIns="0" tIns="0" rIns="0" bIns="0" anchor="t" anchorCtr="0"/>
          <a:lstStyle>
            <a:lvl1pPr>
              <a:defRPr sz="1200" b="0"/>
            </a:lvl1pPr>
          </a:lstStyle>
          <a:p>
            <a:pPr lvl="0"/>
            <a:r>
              <a:rPr dirty="0" smtClean="0"/>
              <a:t>Date</a:t>
            </a:r>
            <a:r>
              <a:rPr lang="en-GB" dirty="0" smtClean="0"/>
              <a:t> (12pt)</a:t>
            </a:r>
            <a:endParaRPr dirty="0"/>
          </a:p>
        </p:txBody>
      </p:sp>
      <p:pic>
        <p:nvPicPr>
          <p:cNvPr id="8" name="Picture 7" descr="N:\DATA\Global Sales and Marketing\MIG Presentations\Images\Corporate Logos\BlackRock® Logo (2011) DO NOT USE\BR_emf\BlackRock®_Printed_1000Pix.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155" y="358775"/>
            <a:ext cx="1692000" cy="247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4" hasCustomPrompt="1"/>
          </p:nvPr>
        </p:nvSpPr>
        <p:spPr>
          <a:xfrm>
            <a:off x="4145823" y="5124450"/>
            <a:ext cx="2208203" cy="762000"/>
          </a:xfrm>
        </p:spPr>
        <p:txBody>
          <a:bodyPr/>
          <a:lstStyle>
            <a:lvl1pPr>
              <a:defRPr sz="1200" b="0" baseline="0"/>
            </a:lvl1pPr>
          </a:lstStyle>
          <a:p>
            <a:pPr lvl="0"/>
            <a:r>
              <a:rPr dirty="0"/>
              <a:t>Prepared </a:t>
            </a:r>
            <a:r>
              <a:rPr dirty="0" smtClean="0"/>
              <a:t>For:</a:t>
            </a:r>
            <a:r>
              <a:rPr lang="en-GB" dirty="0" smtClean="0"/>
              <a:t> </a:t>
            </a:r>
            <a:r>
              <a:rPr dirty="0" smtClean="0"/>
              <a:t>Client </a:t>
            </a:r>
            <a:r>
              <a:rPr dirty="0"/>
              <a:t>/ Company </a:t>
            </a:r>
            <a:r>
              <a:rPr dirty="0" smtClean="0"/>
              <a:t>Name</a:t>
            </a:r>
            <a:r>
              <a:rPr lang="en-GB" dirty="0" smtClean="0"/>
              <a:t> (12pt)</a:t>
            </a:r>
            <a:endParaRPr dirty="0"/>
          </a:p>
        </p:txBody>
      </p:sp>
      <p:sp>
        <p:nvSpPr>
          <p:cNvPr id="24" name="Text Placeholder 3"/>
          <p:cNvSpPr>
            <a:spLocks noGrp="1"/>
          </p:cNvSpPr>
          <p:nvPr>
            <p:ph type="body" sz="quarter" idx="15" hasCustomPrompt="1"/>
          </p:nvPr>
        </p:nvSpPr>
        <p:spPr>
          <a:xfrm>
            <a:off x="6617341" y="5124450"/>
            <a:ext cx="2208203" cy="762000"/>
          </a:xfrm>
        </p:spPr>
        <p:txBody>
          <a:bodyPr/>
          <a:lstStyle>
            <a:lvl1pPr>
              <a:defRPr sz="1200" b="0" baseline="0"/>
            </a:lvl1pPr>
          </a:lstStyle>
          <a:p>
            <a:pPr lvl="0"/>
            <a:r>
              <a:rPr dirty="0"/>
              <a:t>Prepared </a:t>
            </a:r>
            <a:r>
              <a:rPr dirty="0" smtClean="0"/>
              <a:t>By:</a:t>
            </a:r>
            <a:r>
              <a:rPr lang="en-GB" dirty="0" smtClean="0"/>
              <a:t> </a:t>
            </a:r>
            <a:r>
              <a:rPr dirty="0" smtClean="0"/>
              <a:t>First </a:t>
            </a:r>
            <a:r>
              <a:rPr dirty="0"/>
              <a:t>/ Last </a:t>
            </a:r>
            <a:r>
              <a:rPr dirty="0" smtClean="0"/>
              <a:t>Name</a:t>
            </a:r>
            <a:r>
              <a:rPr lang="en-GB" dirty="0" smtClean="0"/>
              <a:t> (12pt)</a:t>
            </a:r>
            <a:endParaRPr dirty="0"/>
          </a:p>
        </p:txBody>
      </p:sp>
      <p:sp>
        <p:nvSpPr>
          <p:cNvPr id="25" name="Footer Placeholder 3"/>
          <p:cNvSpPr>
            <a:spLocks noGrp="1"/>
          </p:cNvSpPr>
          <p:nvPr>
            <p:ph type="ftr" sz="quarter" idx="10"/>
          </p:nvPr>
        </p:nvSpPr>
        <p:spPr>
          <a:xfrm>
            <a:off x="3986432" y="6588423"/>
            <a:ext cx="4493066" cy="224954"/>
          </a:xfrm>
          <a:prstGeom prst="rect">
            <a:avLst/>
          </a:prstGeom>
        </p:spPr>
        <p:txBody>
          <a:bodyPr lIns="0" rIns="0"/>
          <a:lstStyle>
            <a:lvl1pPr algn="l">
              <a:defRPr>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Tree>
    <p:extLst>
      <p:ext uri="{BB962C8B-B14F-4D97-AF65-F5344CB8AC3E}">
        <p14:creationId xmlns:p14="http://schemas.microsoft.com/office/powerpoint/2010/main" val="3838663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Shares Front Cover for Folder">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4129044" y="3073819"/>
            <a:ext cx="4157443" cy="631406"/>
          </a:xfrm>
        </p:spPr>
        <p:txBody>
          <a:bodyPr lIns="0" tIns="0" rIns="0" bIns="0" anchor="t" anchorCtr="0">
            <a:noAutofit/>
          </a:bodyPr>
          <a:lstStyle>
            <a:lvl1pPr>
              <a:defRPr sz="2000" b="1" baseline="0">
                <a:solidFill>
                  <a:srgbClr val="00467F"/>
                </a:solidFill>
                <a:latin typeface="+mj-lt"/>
                <a:ea typeface="Tahoma" pitchFamily="34" charset="0"/>
                <a:cs typeface="Tahoma" pitchFamily="34" charset="0"/>
              </a:defRPr>
            </a:lvl1pPr>
          </a:lstStyle>
          <a:p>
            <a:r>
              <a:rPr lang="en-GB" dirty="0" smtClean="0"/>
              <a:t>Presentation title here (20pt Bold)</a:t>
            </a:r>
            <a:br>
              <a:rPr lang="en-GB" dirty="0" smtClean="0"/>
            </a:br>
            <a:r>
              <a:rPr lang="en-GB" dirty="0" smtClean="0"/>
              <a:t>- use this cover for window folder</a:t>
            </a:r>
            <a:endParaRPr dirty="0"/>
          </a:p>
        </p:txBody>
      </p:sp>
      <p:sp>
        <p:nvSpPr>
          <p:cNvPr id="15" name="Text Placeholder 4"/>
          <p:cNvSpPr>
            <a:spLocks noGrp="1"/>
          </p:cNvSpPr>
          <p:nvPr>
            <p:ph type="body" sz="quarter" idx="11" hasCustomPrompt="1"/>
          </p:nvPr>
        </p:nvSpPr>
        <p:spPr>
          <a:xfrm>
            <a:off x="4129045" y="3794160"/>
            <a:ext cx="4163240" cy="425450"/>
          </a:xfrm>
          <a:prstGeom prst="rect">
            <a:avLst/>
          </a:prstGeom>
        </p:spPr>
        <p:txBody>
          <a:bodyPr lIns="0" tIns="0" rIns="0" bIns="0" anchor="t" anchorCtr="0">
            <a:noAutofit/>
          </a:bodyPr>
          <a:lstStyle>
            <a:lvl1pPr>
              <a:defRPr sz="1400" b="1" baseline="0">
                <a:solidFill>
                  <a:schemeClr val="tx2"/>
                </a:solidFill>
                <a:latin typeface="+mj-lt"/>
              </a:defRPr>
            </a:lvl1pPr>
          </a:lstStyle>
          <a:p>
            <a:pPr lvl="0"/>
            <a:r>
              <a:rPr dirty="0"/>
              <a:t>Presenter Name / </a:t>
            </a:r>
            <a:r>
              <a:rPr dirty="0" smtClean="0"/>
              <a:t>Title</a:t>
            </a:r>
            <a:r>
              <a:rPr lang="en-GB" dirty="0" smtClean="0"/>
              <a:t> (14pt)</a:t>
            </a:r>
            <a:endParaRPr dirty="0"/>
          </a:p>
        </p:txBody>
      </p:sp>
      <p:sp>
        <p:nvSpPr>
          <p:cNvPr id="3" name="Text Placeholder 2"/>
          <p:cNvSpPr>
            <a:spLocks noGrp="1"/>
          </p:cNvSpPr>
          <p:nvPr>
            <p:ph type="body" sz="quarter" idx="12" hasCustomPrompt="1"/>
          </p:nvPr>
        </p:nvSpPr>
        <p:spPr>
          <a:xfrm>
            <a:off x="4129045" y="4236275"/>
            <a:ext cx="4172338" cy="321149"/>
          </a:xfrm>
          <a:prstGeom prst="rect">
            <a:avLst/>
          </a:prstGeom>
        </p:spPr>
        <p:txBody>
          <a:bodyPr lIns="0" tIns="0" rIns="0" bIns="0" anchor="t" anchorCtr="0"/>
          <a:lstStyle>
            <a:lvl1pPr>
              <a:defRPr sz="1200" b="0"/>
            </a:lvl1pPr>
          </a:lstStyle>
          <a:p>
            <a:pPr lvl="0"/>
            <a:r>
              <a:rPr dirty="0" smtClean="0"/>
              <a:t>Date</a:t>
            </a:r>
            <a:r>
              <a:rPr lang="en-GB" dirty="0" smtClean="0"/>
              <a:t> (12pt)</a:t>
            </a:r>
            <a:endParaRPr dirty="0"/>
          </a:p>
        </p:txBody>
      </p:sp>
      <p:sp>
        <p:nvSpPr>
          <p:cNvPr id="4" name="Text Placeholder 3"/>
          <p:cNvSpPr>
            <a:spLocks noGrp="1"/>
          </p:cNvSpPr>
          <p:nvPr>
            <p:ph type="body" sz="quarter" idx="14" hasCustomPrompt="1"/>
          </p:nvPr>
        </p:nvSpPr>
        <p:spPr>
          <a:xfrm>
            <a:off x="4145823" y="5124450"/>
            <a:ext cx="2194742" cy="762000"/>
          </a:xfrm>
        </p:spPr>
        <p:txBody>
          <a:bodyPr/>
          <a:lstStyle>
            <a:lvl1pPr>
              <a:defRPr sz="1200" b="0" baseline="0"/>
            </a:lvl1pPr>
          </a:lstStyle>
          <a:p>
            <a:pPr lvl="0"/>
            <a:r>
              <a:rPr dirty="0"/>
              <a:t>Prepared </a:t>
            </a:r>
            <a:r>
              <a:rPr dirty="0" smtClean="0"/>
              <a:t>For:</a:t>
            </a:r>
            <a:r>
              <a:rPr lang="en-GB" dirty="0" smtClean="0"/>
              <a:t> </a:t>
            </a:r>
            <a:r>
              <a:rPr dirty="0" smtClean="0"/>
              <a:t>Client </a:t>
            </a:r>
            <a:r>
              <a:rPr dirty="0"/>
              <a:t>/ Company </a:t>
            </a:r>
            <a:r>
              <a:rPr dirty="0" smtClean="0"/>
              <a:t>Name</a:t>
            </a:r>
            <a:r>
              <a:rPr lang="en-GB" dirty="0" smtClean="0"/>
              <a:t> (12pt)</a:t>
            </a:r>
            <a:endParaRPr dirty="0"/>
          </a:p>
        </p:txBody>
      </p:sp>
      <p:sp>
        <p:nvSpPr>
          <p:cNvPr id="24" name="Text Placeholder 3"/>
          <p:cNvSpPr>
            <a:spLocks noGrp="1"/>
          </p:cNvSpPr>
          <p:nvPr>
            <p:ph type="body" sz="quarter" idx="15" hasCustomPrompt="1"/>
          </p:nvPr>
        </p:nvSpPr>
        <p:spPr>
          <a:xfrm>
            <a:off x="6617341" y="5124450"/>
            <a:ext cx="2194742" cy="762000"/>
          </a:xfrm>
        </p:spPr>
        <p:txBody>
          <a:bodyPr/>
          <a:lstStyle>
            <a:lvl1pPr>
              <a:defRPr sz="1200" b="0" baseline="0"/>
            </a:lvl1pPr>
          </a:lstStyle>
          <a:p>
            <a:pPr lvl="0"/>
            <a:r>
              <a:rPr dirty="0"/>
              <a:t>Prepared </a:t>
            </a:r>
            <a:r>
              <a:rPr dirty="0" smtClean="0"/>
              <a:t>By:</a:t>
            </a:r>
            <a:r>
              <a:rPr lang="en-GB" dirty="0" smtClean="0"/>
              <a:t> </a:t>
            </a:r>
            <a:r>
              <a:rPr dirty="0" smtClean="0"/>
              <a:t>First </a:t>
            </a:r>
            <a:r>
              <a:rPr dirty="0"/>
              <a:t>/ Last </a:t>
            </a:r>
            <a:r>
              <a:rPr dirty="0" smtClean="0"/>
              <a:t>Name</a:t>
            </a:r>
            <a:r>
              <a:rPr lang="en-GB" dirty="0" smtClean="0"/>
              <a:t> (12pt)</a:t>
            </a:r>
            <a:endParaRPr dirty="0"/>
          </a:p>
        </p:txBody>
      </p:sp>
      <p:sp>
        <p:nvSpPr>
          <p:cNvPr id="25" name="Footer Placeholder 3"/>
          <p:cNvSpPr>
            <a:spLocks noGrp="1"/>
          </p:cNvSpPr>
          <p:nvPr>
            <p:ph type="ftr" sz="quarter" idx="10"/>
          </p:nvPr>
        </p:nvSpPr>
        <p:spPr>
          <a:xfrm>
            <a:off x="3986432" y="6588423"/>
            <a:ext cx="4493066" cy="224954"/>
          </a:xfrm>
          <a:prstGeom prst="rect">
            <a:avLst/>
          </a:prstGeom>
        </p:spPr>
        <p:txBody>
          <a:bodyPr lIns="0" rIns="0"/>
          <a:lstStyle>
            <a:lvl1pPr algn="l">
              <a:defRPr>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pic>
        <p:nvPicPr>
          <p:cNvPr id="10" name="Picture 9" descr="N:\DATA\Global Sales and Marketing\MIG Presentations\Images\Corporate Logos\BlackRock® Logo (2011) DO NOT USE\BR_emf\BlackRock®_Printed_1000Pix.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9403" y="6591772"/>
            <a:ext cx="1061069" cy="155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iShares black"/>
          <p:cNvPicPr preferRelativeResize="0">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0750" y="247726"/>
            <a:ext cx="1476000" cy="48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691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15" name="Content Placeholder 14"/>
          <p:cNvSpPr>
            <a:spLocks noGrp="1"/>
          </p:cNvSpPr>
          <p:nvPr>
            <p:ph sz="quarter" idx="11" hasCustomPrompt="1"/>
          </p:nvPr>
        </p:nvSpPr>
        <p:spPr>
          <a:xfrm>
            <a:off x="308580" y="1091103"/>
            <a:ext cx="8500458" cy="4937542"/>
          </a:xfrm>
        </p:spPr>
        <p:txBody>
          <a:bodyPr/>
          <a:lstStyle>
            <a:lvl1pPr>
              <a:defRPr baseline="0"/>
            </a:lvl1pPr>
            <a:lvl3pPr marL="542925" indent="-190500">
              <a:defRPr/>
            </a:lvl3pPr>
          </a:lstStyle>
          <a:p>
            <a:pPr lvl="0"/>
            <a:r>
              <a:rPr lang="en-GB" dirty="0" smtClean="0"/>
              <a:t>Click to add text – (14pt Bold ). To apply bullets go to the increase / decrease list level button on the home tab.</a:t>
            </a:r>
            <a:endParaRPr dirty="0" smtClean="0"/>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3"/>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738361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085851"/>
            <a:ext cx="4071938" cy="493553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085851"/>
            <a:ext cx="4071938" cy="493553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0"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14"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8"/>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317817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314236" y="6193779"/>
            <a:ext cx="8494802"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4" name="Content Placeholder 3"/>
          <p:cNvSpPr>
            <a:spLocks noGrp="1"/>
          </p:cNvSpPr>
          <p:nvPr>
            <p:ph sz="quarter" idx="13" hasCustomPrompt="1"/>
          </p:nvPr>
        </p:nvSpPr>
        <p:spPr>
          <a:xfrm>
            <a:off x="733426" y="1895475"/>
            <a:ext cx="7662862" cy="4125913"/>
          </a:xfrm>
        </p:spPr>
        <p:txBody>
          <a:bodyPr/>
          <a:lstStyle>
            <a:lvl1pPr>
              <a:defRPr/>
            </a:lvl1pPr>
          </a:lstStyle>
          <a:p>
            <a:pPr lvl="0"/>
            <a:r>
              <a:rPr lang="en-GB" dirty="0" smtClean="0"/>
              <a:t>Click on the icon to insert content</a:t>
            </a:r>
            <a:endParaRPr dirty="0"/>
          </a:p>
        </p:txBody>
      </p:sp>
      <p:sp>
        <p:nvSpPr>
          <p:cNvPr id="11" name="Text Placeholder 6"/>
          <p:cNvSpPr>
            <a:spLocks noGrp="1"/>
          </p:cNvSpPr>
          <p:nvPr>
            <p:ph type="body" sz="quarter" idx="14" hasCustomPrompt="1"/>
          </p:nvPr>
        </p:nvSpPr>
        <p:spPr>
          <a:xfrm>
            <a:off x="327025" y="1125538"/>
            <a:ext cx="8482013" cy="324000"/>
          </a:xfrm>
          <a:solidFill>
            <a:schemeClr val="bg1">
              <a:lumMod val="85000"/>
            </a:schemeClr>
          </a:solidFill>
        </p:spPr>
        <p:txBody>
          <a:bodyPr lIns="90000" tIns="36000" rIns="90000" bIns="36000" anchor="ctr" anchorCtr="0"/>
          <a:lstStyle>
            <a:lvl1pPr>
              <a:defRPr baseline="0"/>
            </a:lvl1pPr>
          </a:lstStyle>
          <a:p>
            <a:pPr lvl="0"/>
            <a:r>
              <a:rPr lang="en-GB" dirty="0" smtClean="0"/>
              <a:t>Enter your c</a:t>
            </a:r>
            <a:r>
              <a:rPr dirty="0" smtClean="0"/>
              <a:t>hart </a:t>
            </a:r>
            <a:r>
              <a:rPr dirty="0"/>
              <a:t>/ </a:t>
            </a:r>
            <a:r>
              <a:rPr lang="en-GB" dirty="0" smtClean="0"/>
              <a:t>t</a:t>
            </a:r>
            <a:r>
              <a:rPr dirty="0" smtClean="0"/>
              <a:t>able </a:t>
            </a:r>
            <a:r>
              <a:rPr lang="en-GB" dirty="0" smtClean="0"/>
              <a:t>title here (14pt Bold)</a:t>
            </a:r>
            <a:endParaRPr dirty="0"/>
          </a:p>
        </p:txBody>
      </p:sp>
      <p:sp>
        <p:nvSpPr>
          <p:cNvPr id="7"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10"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5"/>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32531686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15" name="Content Placeholder 14"/>
          <p:cNvSpPr>
            <a:spLocks noGrp="1"/>
          </p:cNvSpPr>
          <p:nvPr>
            <p:ph sz="quarter" idx="11" hasCustomPrompt="1"/>
          </p:nvPr>
        </p:nvSpPr>
        <p:spPr>
          <a:xfrm>
            <a:off x="308580" y="1091103"/>
            <a:ext cx="8500458" cy="4937542"/>
          </a:xfrm>
        </p:spPr>
        <p:txBody>
          <a:bodyPr/>
          <a:lstStyle>
            <a:lvl1pPr>
              <a:defRPr baseline="0"/>
            </a:lvl1pPr>
            <a:lvl3pPr marL="542925" indent="-190500">
              <a:defRPr/>
            </a:lvl3pPr>
          </a:lstStyle>
          <a:p>
            <a:pPr lvl="0"/>
            <a:r>
              <a:rPr lang="en-GB" dirty="0" smtClean="0"/>
              <a:t>Click to add text – (14pt Bold ). To apply bullets go to the increase / decrease list level button on the home tab.</a:t>
            </a:r>
            <a:endParaRPr dirty="0" smtClean="0"/>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3"/>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085851"/>
            <a:ext cx="4071938" cy="492456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570039"/>
            <a:ext cx="4067175" cy="4451350"/>
          </a:xfrm>
        </p:spPr>
        <p:txBody>
          <a:bodyPr/>
          <a:lstStyle>
            <a:lvl1pPr>
              <a:defRPr sz="1200"/>
            </a:lvl1pPr>
          </a:lstStyle>
          <a:p>
            <a:pPr lvl="0"/>
            <a:r>
              <a:rPr lang="en-GB" dirty="0" smtClean="0"/>
              <a:t>Click on the icon to insert content</a:t>
            </a:r>
            <a:endParaRPr lang="en-GB" dirty="0"/>
          </a:p>
        </p:txBody>
      </p:sp>
      <p:sp>
        <p:nvSpPr>
          <p:cNvPr id="14" name="Text Placeholder 2"/>
          <p:cNvSpPr>
            <a:spLocks noGrp="1"/>
          </p:cNvSpPr>
          <p:nvPr>
            <p:ph type="body" sz="quarter" idx="33" hasCustomPrompt="1"/>
          </p:nvPr>
        </p:nvSpPr>
        <p:spPr>
          <a:xfrm>
            <a:off x="4746625" y="1111337"/>
            <a:ext cx="4062413" cy="324000"/>
          </a:xfrm>
          <a:solidFill>
            <a:schemeClr val="bg1">
              <a:lumMod val="85000"/>
            </a:schemeClr>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10"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1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17" name="Text Placeholder 2"/>
          <p:cNvSpPr>
            <a:spLocks noGrp="1"/>
          </p:cNvSpPr>
          <p:nvPr>
            <p:ph type="body" sz="quarter" idx="17" hasCustomPrompt="1"/>
          </p:nvPr>
        </p:nvSpPr>
        <p:spPr>
          <a:xfrm>
            <a:off x="4748213" y="6193779"/>
            <a:ext cx="4068000" cy="123111"/>
          </a:xfrm>
        </p:spPr>
        <p:txBody>
          <a:bodyPr anchor="b" anchorCtr="0">
            <a:spAutoFit/>
          </a:bodyPr>
          <a:lstStyle>
            <a:lvl1pPr>
              <a:defRPr sz="800" b="0"/>
            </a:lvl1pPr>
          </a:lstStyle>
          <a:p>
            <a:pPr lvl="0"/>
            <a:r>
              <a:rPr dirty="0"/>
              <a:t>Insert source </a:t>
            </a:r>
            <a:r>
              <a:rPr lang="en-GB" dirty="0" smtClean="0"/>
              <a:t>or footnote </a:t>
            </a:r>
            <a:r>
              <a:rPr dirty="0" smtClean="0"/>
              <a:t>text </a:t>
            </a:r>
            <a:r>
              <a:rPr dirty="0"/>
              <a:t>here</a:t>
            </a:r>
          </a:p>
        </p:txBody>
      </p:sp>
      <p:sp>
        <p:nvSpPr>
          <p:cNvPr id="2" name="Slide Number Placeholder 1"/>
          <p:cNvSpPr>
            <a:spLocks noGrp="1"/>
          </p:cNvSpPr>
          <p:nvPr>
            <p:ph type="sldNum" sz="quarter" idx="34"/>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793041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Text Placeholder 2"/>
          <p:cNvSpPr>
            <a:spLocks noGrp="1"/>
          </p:cNvSpPr>
          <p:nvPr>
            <p:ph type="body" sz="quarter" idx="16" hasCustomPrompt="1"/>
          </p:nvPr>
        </p:nvSpPr>
        <p:spPr>
          <a:xfrm>
            <a:off x="314236"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2" name="Text Placeholder 2"/>
          <p:cNvSpPr>
            <a:spLocks noGrp="1"/>
          </p:cNvSpPr>
          <p:nvPr>
            <p:ph type="body" sz="quarter" idx="23" hasCustomPrompt="1"/>
          </p:nvPr>
        </p:nvSpPr>
        <p:spPr>
          <a:xfrm>
            <a:off x="320675" y="1111337"/>
            <a:ext cx="4060800" cy="324000"/>
          </a:xfrm>
          <a:solidFill>
            <a:schemeClr val="bg1">
              <a:lumMod val="85000"/>
            </a:schemeClr>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5" name="Content Placeholder 4"/>
          <p:cNvSpPr>
            <a:spLocks noGrp="1"/>
          </p:cNvSpPr>
          <p:nvPr>
            <p:ph sz="quarter" idx="24" hasCustomPrompt="1"/>
          </p:nvPr>
        </p:nvSpPr>
        <p:spPr>
          <a:xfrm>
            <a:off x="320675" y="1570037"/>
            <a:ext cx="4071938" cy="1796400"/>
          </a:xfrm>
        </p:spPr>
        <p:txBody>
          <a:bodyPr/>
          <a:lstStyle>
            <a:lvl1pPr>
              <a:defRPr sz="1200" b="0" baseline="0"/>
            </a:lvl1pPr>
          </a:lstStyle>
          <a:p>
            <a:pPr lvl="0"/>
            <a:r>
              <a:rPr lang="en-GB" dirty="0" smtClean="0"/>
              <a:t>Click on the icon to insert content</a:t>
            </a:r>
            <a:endParaRPr lang="en-GB" dirty="0"/>
          </a:p>
        </p:txBody>
      </p:sp>
      <p:sp>
        <p:nvSpPr>
          <p:cNvPr id="18" name="Text Placeholder 2"/>
          <p:cNvSpPr>
            <a:spLocks noGrp="1"/>
          </p:cNvSpPr>
          <p:nvPr>
            <p:ph type="body" sz="quarter" idx="32" hasCustomPrompt="1"/>
          </p:nvPr>
        </p:nvSpPr>
        <p:spPr>
          <a:xfrm>
            <a:off x="4745841"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9" name="Text Placeholder 2"/>
          <p:cNvSpPr>
            <a:spLocks noGrp="1"/>
          </p:cNvSpPr>
          <p:nvPr>
            <p:ph type="body" sz="quarter" idx="33" hasCustomPrompt="1"/>
          </p:nvPr>
        </p:nvSpPr>
        <p:spPr>
          <a:xfrm>
            <a:off x="4746625" y="1111337"/>
            <a:ext cx="4060800" cy="324000"/>
          </a:xfrm>
          <a:solidFill>
            <a:schemeClr val="bg1">
              <a:lumMod val="85000"/>
            </a:schemeClr>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20" name="Content Placeholder 4"/>
          <p:cNvSpPr>
            <a:spLocks noGrp="1"/>
          </p:cNvSpPr>
          <p:nvPr>
            <p:ph sz="quarter" idx="34" hasCustomPrompt="1"/>
          </p:nvPr>
        </p:nvSpPr>
        <p:spPr>
          <a:xfrm>
            <a:off x="4737100" y="1570037"/>
            <a:ext cx="4071938" cy="1796400"/>
          </a:xfrm>
        </p:spPr>
        <p:txBody>
          <a:bodyPr/>
          <a:lstStyle>
            <a:lvl1pPr>
              <a:defRPr sz="1200" b="0" baseline="0"/>
            </a:lvl1pPr>
          </a:lstStyle>
          <a:p>
            <a:pPr lvl="0"/>
            <a:r>
              <a:rPr lang="en-GB" dirty="0" smtClean="0"/>
              <a:t>Click on the icon to insert content</a:t>
            </a:r>
            <a:endParaRPr lang="en-GB" dirty="0"/>
          </a:p>
        </p:txBody>
      </p:sp>
      <p:sp>
        <p:nvSpPr>
          <p:cNvPr id="32" name="Text Placeholder 2"/>
          <p:cNvSpPr>
            <a:spLocks noGrp="1"/>
          </p:cNvSpPr>
          <p:nvPr>
            <p:ph type="body" sz="quarter" idx="36" hasCustomPrompt="1"/>
          </p:nvPr>
        </p:nvSpPr>
        <p:spPr>
          <a:xfrm>
            <a:off x="320675" y="3766323"/>
            <a:ext cx="4060800" cy="324000"/>
          </a:xfrm>
          <a:solidFill>
            <a:schemeClr val="bg1">
              <a:lumMod val="85000"/>
            </a:schemeClr>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39" name="Content Placeholder 4"/>
          <p:cNvSpPr>
            <a:spLocks noGrp="1"/>
          </p:cNvSpPr>
          <p:nvPr>
            <p:ph sz="quarter" idx="37" hasCustomPrompt="1"/>
          </p:nvPr>
        </p:nvSpPr>
        <p:spPr>
          <a:xfrm>
            <a:off x="320675" y="4225023"/>
            <a:ext cx="4071938" cy="1796365"/>
          </a:xfrm>
        </p:spPr>
        <p:txBody>
          <a:bodyPr/>
          <a:lstStyle>
            <a:lvl1pPr>
              <a:defRPr sz="1200" b="0" baseline="0"/>
            </a:lvl1pPr>
          </a:lstStyle>
          <a:p>
            <a:pPr lvl="0"/>
            <a:r>
              <a:rPr lang="en-GB" dirty="0" smtClean="0"/>
              <a:t>Click on the icon to insert content</a:t>
            </a:r>
            <a:endParaRPr lang="en-GB" dirty="0"/>
          </a:p>
        </p:txBody>
      </p:sp>
      <p:sp>
        <p:nvSpPr>
          <p:cNvPr id="41" name="Text Placeholder 2"/>
          <p:cNvSpPr>
            <a:spLocks noGrp="1"/>
          </p:cNvSpPr>
          <p:nvPr>
            <p:ph type="body" sz="quarter" idx="39" hasCustomPrompt="1"/>
          </p:nvPr>
        </p:nvSpPr>
        <p:spPr>
          <a:xfrm>
            <a:off x="4746625" y="3766323"/>
            <a:ext cx="4060800" cy="324000"/>
          </a:xfrm>
          <a:solidFill>
            <a:schemeClr val="bg1">
              <a:lumMod val="85000"/>
            </a:schemeClr>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42" name="Content Placeholder 4"/>
          <p:cNvSpPr>
            <a:spLocks noGrp="1"/>
          </p:cNvSpPr>
          <p:nvPr>
            <p:ph sz="quarter" idx="40" hasCustomPrompt="1"/>
          </p:nvPr>
        </p:nvSpPr>
        <p:spPr>
          <a:xfrm>
            <a:off x="4737100" y="4225023"/>
            <a:ext cx="4071938" cy="1796365"/>
          </a:xfrm>
        </p:spPr>
        <p:txBody>
          <a:bodyPr/>
          <a:lstStyle>
            <a:lvl1pPr>
              <a:defRPr sz="1200" b="0" baseline="0"/>
            </a:lvl1pPr>
          </a:lstStyle>
          <a:p>
            <a:pPr lvl="0"/>
            <a:r>
              <a:rPr lang="en-GB" dirty="0" smtClean="0"/>
              <a:t>Click on the icon to insert content</a:t>
            </a:r>
            <a:endParaRPr lang="en-GB" dirty="0"/>
          </a:p>
        </p:txBody>
      </p:sp>
      <p:sp>
        <p:nvSpPr>
          <p:cNvPr id="16"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1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1" name="Text Placeholder 2"/>
          <p:cNvSpPr>
            <a:spLocks noGrp="1"/>
          </p:cNvSpPr>
          <p:nvPr>
            <p:ph type="body" sz="quarter" idx="12" hasCustomPrompt="1"/>
          </p:nvPr>
        </p:nvSpPr>
        <p:spPr>
          <a:xfrm>
            <a:off x="314236" y="6193779"/>
            <a:ext cx="4068000" cy="123111"/>
          </a:xfrm>
        </p:spPr>
        <p:txBody>
          <a:bodyPr anchor="b" anchorCtr="0">
            <a:spAutoFit/>
          </a:bodyPr>
          <a:lstStyle>
            <a:lvl1pPr>
              <a:defRPr sz="800" b="0"/>
            </a:lvl1pPr>
          </a:lstStyle>
          <a:p>
            <a:pPr lvl="0"/>
            <a:r>
              <a:rPr dirty="0"/>
              <a:t>Insert source </a:t>
            </a:r>
            <a:r>
              <a:rPr lang="en-GB" dirty="0" smtClean="0"/>
              <a:t>or footnote </a:t>
            </a:r>
            <a:r>
              <a:rPr dirty="0" smtClean="0"/>
              <a:t>text </a:t>
            </a:r>
            <a:r>
              <a:rPr dirty="0"/>
              <a:t>here</a:t>
            </a:r>
          </a:p>
        </p:txBody>
      </p:sp>
      <p:sp>
        <p:nvSpPr>
          <p:cNvPr id="23" name="Text Placeholder 2"/>
          <p:cNvSpPr>
            <a:spLocks noGrp="1"/>
          </p:cNvSpPr>
          <p:nvPr>
            <p:ph type="body" sz="quarter" idx="17" hasCustomPrompt="1"/>
          </p:nvPr>
        </p:nvSpPr>
        <p:spPr>
          <a:xfrm>
            <a:off x="4748213" y="6193779"/>
            <a:ext cx="4068000" cy="123111"/>
          </a:xfrm>
        </p:spPr>
        <p:txBody>
          <a:bodyPr anchor="b" anchorCtr="0">
            <a:spAutoFit/>
          </a:bodyPr>
          <a:lstStyle>
            <a:lvl1pPr>
              <a:defRPr sz="800" b="0"/>
            </a:lvl1pPr>
          </a:lstStyle>
          <a:p>
            <a:pPr lvl="0"/>
            <a:r>
              <a:rPr dirty="0"/>
              <a:t>Insert source </a:t>
            </a:r>
            <a:r>
              <a:rPr lang="en-GB" dirty="0" smtClean="0"/>
              <a:t>or footnote </a:t>
            </a:r>
            <a:r>
              <a:rPr dirty="0" smtClean="0"/>
              <a:t>text </a:t>
            </a:r>
            <a:r>
              <a:rPr dirty="0"/>
              <a:t>here</a:t>
            </a:r>
          </a:p>
        </p:txBody>
      </p:sp>
      <p:sp>
        <p:nvSpPr>
          <p:cNvPr id="2" name="Slide Number Placeholder 1"/>
          <p:cNvSpPr>
            <a:spLocks noGrp="1"/>
          </p:cNvSpPr>
          <p:nvPr>
            <p:ph type="sldNum" sz="quarter" idx="41"/>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1984212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3"/>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4216946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67" y="2983196"/>
            <a:ext cx="6970822" cy="556929"/>
          </a:xfrm>
          <a:ln>
            <a:noFill/>
          </a:ln>
        </p:spPr>
        <p:txBody>
          <a:bodyPr lIns="0" tIns="0" rIns="0" bIns="0" anchor="b" anchorCtr="0"/>
          <a:lstStyle>
            <a:lvl1pPr algn="l" defTabSz="914400" rtl="0" eaLnBrk="1" latinLnBrk="0" hangingPunct="1">
              <a:spcBef>
                <a:spcPct val="0"/>
              </a:spcBef>
              <a:buNone/>
              <a:defRPr sz="2400" b="0" kern="1200" baseline="0">
                <a:solidFill>
                  <a:srgbClr val="00467F"/>
                </a:solidFill>
                <a:latin typeface="+mj-lt"/>
                <a:ea typeface="Tahoma" pitchFamily="34" charset="0"/>
                <a:cs typeface="Tahoma" pitchFamily="34" charset="0"/>
              </a:defRPr>
            </a:lvl1pPr>
          </a:lstStyle>
          <a:p>
            <a:r>
              <a:rPr lang="en-GB" dirty="0" smtClean="0"/>
              <a:t>Divider title here – sentence case (24pt)</a:t>
            </a:r>
            <a:endParaRPr dirty="0"/>
          </a:p>
        </p:txBody>
      </p:sp>
      <p:sp>
        <p:nvSpPr>
          <p:cNvPr id="3" name="Text Placeholder 2"/>
          <p:cNvSpPr>
            <a:spLocks noGrp="1"/>
          </p:cNvSpPr>
          <p:nvPr>
            <p:ph type="body" idx="1" hasCustomPrompt="1"/>
          </p:nvPr>
        </p:nvSpPr>
        <p:spPr>
          <a:xfrm>
            <a:off x="302641" y="3712081"/>
            <a:ext cx="6983983" cy="444500"/>
          </a:xfrm>
          <a:prstGeom prst="rect">
            <a:avLst/>
          </a:prstGeom>
        </p:spPr>
        <p:txBody>
          <a:bodyPr lIns="0" tIns="0" rIns="0" bIns="0" anchor="t" anchorCtr="0"/>
          <a:lstStyle>
            <a:lvl1pPr marL="0" indent="0">
              <a:buNone/>
              <a:defRPr kumimoji="0" sz="1600" b="0" i="0" u="none" strike="noStrike" kern="1200" cap="none" spc="0" normalizeH="0" baseline="0">
                <a:ln>
                  <a:noFill/>
                </a:ln>
                <a:solidFill>
                  <a:srgbClr val="00467F"/>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lang="en-GB" dirty="0" smtClean="0"/>
              <a:t>Subtitle here if required (16pt)</a:t>
            </a:r>
            <a:endParaRPr dirty="0"/>
          </a:p>
        </p:txBody>
      </p:sp>
      <p:cxnSp>
        <p:nvCxnSpPr>
          <p:cNvPr id="6" name="Straight Connector 5"/>
          <p:cNvCxnSpPr/>
          <p:nvPr/>
        </p:nvCxnSpPr>
        <p:spPr>
          <a:xfrm>
            <a:off x="317499" y="3581400"/>
            <a:ext cx="6553200" cy="0"/>
          </a:xfrm>
          <a:prstGeom prst="line">
            <a:avLst/>
          </a:prstGeom>
          <a:ln>
            <a:solidFill>
              <a:srgbClr val="0046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8071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descr="N:\DATA\Global Sales and Marketing\MIG Presentations\Images\Corporate Logos\BlackRock® Logo (2011) DO NOT USE\BR_emf\BlackRock®_Printed_1000Pix.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p:nvSpPr>
        <p:spPr>
          <a:xfrm>
            <a:off x="8345456" y="6525927"/>
            <a:ext cx="558134" cy="365125"/>
          </a:xfrm>
          <a:prstGeom prst="rect">
            <a:avLst/>
          </a:prstGeom>
        </p:spPr>
        <p:txBody>
          <a:bodyPr vert="horz" lIns="91440" tIns="45720" rIns="91440" bIns="45720" rtlCol="0" anchor="ctr"/>
          <a:lstStyle>
            <a:defPPr>
              <a:defRPr/>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ABCE7-4F90-4141-BD08-6BF914717718}" type="slidenum">
              <a:rPr>
                <a:solidFill>
                  <a:srgbClr val="4F4E50"/>
                </a:solidFill>
              </a:rPr>
              <a:pPr/>
              <a:t>‹#›</a:t>
            </a:fld>
            <a:endParaRPr>
              <a:solidFill>
                <a:srgbClr val="4F4E50"/>
              </a:solidFill>
            </a:endParaRPr>
          </a:p>
        </p:txBody>
      </p:sp>
      <p:sp>
        <p:nvSpPr>
          <p:cNvPr id="10"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cxnSp>
        <p:nvCxnSpPr>
          <p:cNvPr id="7" name="Straight Connector 6"/>
          <p:cNvCxnSpPr/>
          <p:nvPr userDrawn="1"/>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2532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06035" y="1090285"/>
            <a:ext cx="8503003" cy="4938360"/>
          </a:xfrm>
        </p:spPr>
        <p:txBody>
          <a:bodyPr/>
          <a:lstStyle>
            <a:lvl1pPr marL="361950" indent="-361950">
              <a:buFont typeface="+mj-lt"/>
              <a:buAutoNum type="arabicPeriod"/>
              <a:defRPr baseline="0"/>
            </a:lvl1pPr>
          </a:lstStyle>
          <a:p>
            <a:pPr lvl="0"/>
            <a:r>
              <a:rPr dirty="0"/>
              <a:t>Click to </a:t>
            </a:r>
            <a:r>
              <a:rPr lang="en-GB" dirty="0" smtClean="0"/>
              <a:t>add text (14pt Bold) – each line has automatic numbering on this Table of Contents layout.</a:t>
            </a:r>
            <a:endParaRPr dirty="0"/>
          </a:p>
          <a:p>
            <a:pPr lvl="1"/>
            <a:r>
              <a:rPr dirty="0"/>
              <a:t>Second 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2"/>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1934841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liance ">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5136"/>
            <a:ext cx="8493478" cy="4846727"/>
          </a:xfrm>
        </p:spPr>
        <p:txBody>
          <a:bodyPr>
            <a:noAutofit/>
          </a:bodyPr>
          <a:lstStyle>
            <a:lvl1pPr>
              <a:defRPr sz="800" b="0" baseline="0"/>
            </a:lvl1pPr>
            <a:lvl2pPr>
              <a:defRPr sz="800"/>
            </a:lvl2pPr>
            <a:lvl3pPr>
              <a:defRPr sz="800"/>
            </a:lvl3pPr>
            <a:lvl4pPr>
              <a:defRPr sz="800"/>
            </a:lvl4pPr>
            <a:lvl5pPr>
              <a:defRPr sz="800"/>
            </a:lvl5pPr>
          </a:lstStyle>
          <a:p>
            <a:pPr lvl="0"/>
            <a:r>
              <a:rPr lang="en-GB" dirty="0" smtClean="0"/>
              <a:t>Click to add text – (8pt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lang="en-US" smtClean="0">
                <a:solidFill>
                  <a:srgbClr val="4F4E50"/>
                </a:solidFill>
              </a:rPr>
              <a:t>FOR FINANCIAL PROFESSIONAL USE ONLY. Not to be shown or distributed to clients.</a:t>
            </a:r>
            <a:endParaRPr>
              <a:solidFill>
                <a:srgbClr val="4F4E50"/>
              </a:solidFill>
            </a:endParaRPr>
          </a:p>
        </p:txBody>
      </p:sp>
      <p:sp>
        <p:nvSpPr>
          <p:cNvPr id="2" name="Slide Number Placeholder 1"/>
          <p:cNvSpPr>
            <a:spLocks noGrp="1"/>
          </p:cNvSpPr>
          <p:nvPr>
            <p:ph type="sldNum" sz="quarter" idx="12"/>
          </p:nvPr>
        </p:nvSpPr>
        <p:spPr/>
        <p:txBody>
          <a:body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17019910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Picture 2" descr="N:\DATA\Global Sales and Marketing\MIG Presentations\Images\Corporate Logos\BlackRock® Logo (2011) DO NOT USE\BR_emf\BlackRock®_Printed_1000Pix.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318" y="3009900"/>
            <a:ext cx="5723952" cy="83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17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085851"/>
            <a:ext cx="4071938" cy="493553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085851"/>
            <a:ext cx="4071938" cy="493553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0"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14"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8"/>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733426" y="1895475"/>
            <a:ext cx="7662862" cy="4125913"/>
          </a:xfrm>
        </p:spPr>
        <p:txBody>
          <a:bodyPr/>
          <a:lstStyle>
            <a:lvl1pPr>
              <a:defRPr/>
            </a:lvl1pPr>
          </a:lstStyle>
          <a:p>
            <a:pPr lvl="0"/>
            <a:r>
              <a:rPr lang="en-GB" dirty="0" smtClean="0"/>
              <a:t>Click on the icon to insert content</a:t>
            </a:r>
            <a:endParaRPr dirty="0"/>
          </a:p>
        </p:txBody>
      </p:sp>
      <p:sp>
        <p:nvSpPr>
          <p:cNvPr id="11" name="Text Placeholder 6"/>
          <p:cNvSpPr>
            <a:spLocks noGrp="1"/>
          </p:cNvSpPr>
          <p:nvPr>
            <p:ph type="body" sz="quarter" idx="14" hasCustomPrompt="1"/>
          </p:nvPr>
        </p:nvSpPr>
        <p:spPr>
          <a:xfrm>
            <a:off x="327025" y="1125538"/>
            <a:ext cx="8482013" cy="324000"/>
          </a:xfrm>
          <a:solidFill>
            <a:srgbClr val="CFD4D8"/>
          </a:solidFill>
        </p:spPr>
        <p:txBody>
          <a:bodyPr lIns="90000" tIns="36000" rIns="90000" bIns="36000" anchor="ctr" anchorCtr="0"/>
          <a:lstStyle>
            <a:lvl1pPr>
              <a:defRPr baseline="0"/>
            </a:lvl1pPr>
          </a:lstStyle>
          <a:p>
            <a:pPr lvl="0"/>
            <a:r>
              <a:rPr lang="en-GB" dirty="0" smtClean="0"/>
              <a:t>Enter your c</a:t>
            </a:r>
            <a:r>
              <a:rPr dirty="0" smtClean="0"/>
              <a:t>hart </a:t>
            </a:r>
            <a:r>
              <a:rPr dirty="0"/>
              <a:t>/ </a:t>
            </a:r>
            <a:r>
              <a:rPr lang="en-GB" dirty="0" smtClean="0"/>
              <a:t>t</a:t>
            </a:r>
            <a:r>
              <a:rPr dirty="0" smtClean="0"/>
              <a:t>able </a:t>
            </a:r>
            <a:r>
              <a:rPr lang="en-GB" dirty="0" smtClean="0"/>
              <a:t>title here (14pt Bold)</a:t>
            </a:r>
            <a:endParaRPr dirty="0"/>
          </a:p>
        </p:txBody>
      </p:sp>
      <p:sp>
        <p:nvSpPr>
          <p:cNvPr id="7"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10"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5"/>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085851"/>
            <a:ext cx="4071938" cy="4924568"/>
          </a:xfrm>
        </p:spPr>
        <p:txBody>
          <a:bodyPr/>
          <a:lstStyle/>
          <a:p>
            <a:pPr lvl="0"/>
            <a:r>
              <a:rPr lang="en-GB" dirty="0" smtClean="0"/>
              <a:t>Click to add text – (14pt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570039"/>
            <a:ext cx="4067175" cy="4451350"/>
          </a:xfrm>
        </p:spPr>
        <p:txBody>
          <a:bodyPr/>
          <a:lstStyle>
            <a:lvl1pPr>
              <a:defRPr sz="1200"/>
            </a:lvl1pPr>
          </a:lstStyle>
          <a:p>
            <a:pPr lvl="0"/>
            <a:r>
              <a:rPr lang="en-GB" dirty="0" smtClean="0"/>
              <a:t>Click on the icon to insert content</a:t>
            </a:r>
            <a:endParaRPr lang="en-GB" dirty="0"/>
          </a:p>
        </p:txBody>
      </p:sp>
      <p:sp>
        <p:nvSpPr>
          <p:cNvPr id="14" name="Text Placeholder 2"/>
          <p:cNvSpPr>
            <a:spLocks noGrp="1"/>
          </p:cNvSpPr>
          <p:nvPr>
            <p:ph type="body" sz="quarter" idx="33" hasCustomPrompt="1"/>
          </p:nvPr>
        </p:nvSpPr>
        <p:spPr>
          <a:xfrm>
            <a:off x="4746625" y="1111337"/>
            <a:ext cx="4062413" cy="324000"/>
          </a:xfrm>
          <a:solidFill>
            <a:srgbClr val="CFD4D8"/>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10"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1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34"/>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Text Placeholder 2"/>
          <p:cNvSpPr>
            <a:spLocks noGrp="1"/>
          </p:cNvSpPr>
          <p:nvPr>
            <p:ph type="body" sz="quarter" idx="16" hasCustomPrompt="1"/>
          </p:nvPr>
        </p:nvSpPr>
        <p:spPr>
          <a:xfrm>
            <a:off x="314236"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2" name="Text Placeholder 2"/>
          <p:cNvSpPr>
            <a:spLocks noGrp="1"/>
          </p:cNvSpPr>
          <p:nvPr>
            <p:ph type="body" sz="quarter" idx="23" hasCustomPrompt="1"/>
          </p:nvPr>
        </p:nvSpPr>
        <p:spPr>
          <a:xfrm>
            <a:off x="320675" y="1111337"/>
            <a:ext cx="4060800" cy="324000"/>
          </a:xfrm>
          <a:solidFill>
            <a:srgbClr val="CFD4D8"/>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5" name="Content Placeholder 4"/>
          <p:cNvSpPr>
            <a:spLocks noGrp="1"/>
          </p:cNvSpPr>
          <p:nvPr>
            <p:ph sz="quarter" idx="24" hasCustomPrompt="1"/>
          </p:nvPr>
        </p:nvSpPr>
        <p:spPr>
          <a:xfrm>
            <a:off x="320675" y="1570037"/>
            <a:ext cx="4071938" cy="1796400"/>
          </a:xfrm>
        </p:spPr>
        <p:txBody>
          <a:bodyPr/>
          <a:lstStyle>
            <a:lvl1pPr>
              <a:defRPr sz="1200" b="0" baseline="0"/>
            </a:lvl1pPr>
          </a:lstStyle>
          <a:p>
            <a:pPr lvl="0"/>
            <a:r>
              <a:rPr lang="en-GB" dirty="0" smtClean="0"/>
              <a:t>Click on the icon to insert content</a:t>
            </a:r>
            <a:endParaRPr lang="en-GB" dirty="0"/>
          </a:p>
        </p:txBody>
      </p:sp>
      <p:sp>
        <p:nvSpPr>
          <p:cNvPr id="18" name="Text Placeholder 2"/>
          <p:cNvSpPr>
            <a:spLocks noGrp="1"/>
          </p:cNvSpPr>
          <p:nvPr>
            <p:ph type="body" sz="quarter" idx="32" hasCustomPrompt="1"/>
          </p:nvPr>
        </p:nvSpPr>
        <p:spPr>
          <a:xfrm>
            <a:off x="4745841"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9" name="Text Placeholder 2"/>
          <p:cNvSpPr>
            <a:spLocks noGrp="1"/>
          </p:cNvSpPr>
          <p:nvPr>
            <p:ph type="body" sz="quarter" idx="33" hasCustomPrompt="1"/>
          </p:nvPr>
        </p:nvSpPr>
        <p:spPr>
          <a:xfrm>
            <a:off x="4746625" y="1111337"/>
            <a:ext cx="4060800" cy="324000"/>
          </a:xfrm>
          <a:solidFill>
            <a:srgbClr val="CFD4D8"/>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20" name="Content Placeholder 4"/>
          <p:cNvSpPr>
            <a:spLocks noGrp="1"/>
          </p:cNvSpPr>
          <p:nvPr>
            <p:ph sz="quarter" idx="34" hasCustomPrompt="1"/>
          </p:nvPr>
        </p:nvSpPr>
        <p:spPr>
          <a:xfrm>
            <a:off x="4737100" y="1570037"/>
            <a:ext cx="4071938" cy="1796400"/>
          </a:xfrm>
        </p:spPr>
        <p:txBody>
          <a:bodyPr/>
          <a:lstStyle>
            <a:lvl1pPr>
              <a:defRPr sz="1200" b="0" baseline="0"/>
            </a:lvl1pPr>
          </a:lstStyle>
          <a:p>
            <a:pPr lvl="0"/>
            <a:r>
              <a:rPr lang="en-GB" dirty="0" smtClean="0"/>
              <a:t>Click on the icon to insert content</a:t>
            </a:r>
            <a:endParaRPr lang="en-GB" dirty="0"/>
          </a:p>
        </p:txBody>
      </p:sp>
      <p:sp>
        <p:nvSpPr>
          <p:cNvPr id="32" name="Text Placeholder 2"/>
          <p:cNvSpPr>
            <a:spLocks noGrp="1"/>
          </p:cNvSpPr>
          <p:nvPr>
            <p:ph type="body" sz="quarter" idx="36" hasCustomPrompt="1"/>
          </p:nvPr>
        </p:nvSpPr>
        <p:spPr>
          <a:xfrm>
            <a:off x="320675" y="3766323"/>
            <a:ext cx="4060800" cy="324000"/>
          </a:xfrm>
          <a:solidFill>
            <a:srgbClr val="CFD4D8"/>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39" name="Content Placeholder 4"/>
          <p:cNvSpPr>
            <a:spLocks noGrp="1"/>
          </p:cNvSpPr>
          <p:nvPr>
            <p:ph sz="quarter" idx="37" hasCustomPrompt="1"/>
          </p:nvPr>
        </p:nvSpPr>
        <p:spPr>
          <a:xfrm>
            <a:off x="320675" y="4225023"/>
            <a:ext cx="4071938" cy="1796365"/>
          </a:xfrm>
        </p:spPr>
        <p:txBody>
          <a:bodyPr/>
          <a:lstStyle>
            <a:lvl1pPr>
              <a:defRPr sz="1200" b="0" baseline="0"/>
            </a:lvl1pPr>
          </a:lstStyle>
          <a:p>
            <a:pPr lvl="0"/>
            <a:r>
              <a:rPr lang="en-GB" dirty="0" smtClean="0"/>
              <a:t>Click on the icon to insert content</a:t>
            </a:r>
            <a:endParaRPr lang="en-GB" dirty="0"/>
          </a:p>
        </p:txBody>
      </p:sp>
      <p:sp>
        <p:nvSpPr>
          <p:cNvPr id="41" name="Text Placeholder 2"/>
          <p:cNvSpPr>
            <a:spLocks noGrp="1"/>
          </p:cNvSpPr>
          <p:nvPr>
            <p:ph type="body" sz="quarter" idx="39" hasCustomPrompt="1"/>
          </p:nvPr>
        </p:nvSpPr>
        <p:spPr>
          <a:xfrm>
            <a:off x="4746625" y="3766323"/>
            <a:ext cx="4060800" cy="324000"/>
          </a:xfrm>
          <a:solidFill>
            <a:srgbClr val="CFD4D8"/>
          </a:solidFill>
        </p:spPr>
        <p:txBody>
          <a:bodyPr lIns="90000" tIns="36000" rIns="90000" bIns="36000" anchor="ctr" anchorCtr="0"/>
          <a:lstStyle>
            <a:lvl1pPr>
              <a:defRPr sz="1200" baseline="0"/>
            </a:lvl1pPr>
          </a:lstStyle>
          <a:p>
            <a:pPr lvl="0"/>
            <a:r>
              <a:rPr lang="en-GB" dirty="0" smtClean="0"/>
              <a:t>Enter your chart / table title here (12pt Bold)</a:t>
            </a:r>
            <a:endParaRPr lang="en-GB" dirty="0"/>
          </a:p>
        </p:txBody>
      </p:sp>
      <p:sp>
        <p:nvSpPr>
          <p:cNvPr id="42" name="Content Placeholder 4"/>
          <p:cNvSpPr>
            <a:spLocks noGrp="1"/>
          </p:cNvSpPr>
          <p:nvPr>
            <p:ph sz="quarter" idx="40" hasCustomPrompt="1"/>
          </p:nvPr>
        </p:nvSpPr>
        <p:spPr>
          <a:xfrm>
            <a:off x="4737100" y="4225023"/>
            <a:ext cx="4071938" cy="1796365"/>
          </a:xfrm>
        </p:spPr>
        <p:txBody>
          <a:bodyPr/>
          <a:lstStyle>
            <a:lvl1pPr>
              <a:defRPr sz="1200" b="0" baseline="0"/>
            </a:lvl1pPr>
          </a:lstStyle>
          <a:p>
            <a:pPr lvl="0"/>
            <a:r>
              <a:rPr lang="en-GB" dirty="0" smtClean="0"/>
              <a:t>Click on the icon to insert content</a:t>
            </a:r>
            <a:endParaRPr lang="en-GB" dirty="0"/>
          </a:p>
        </p:txBody>
      </p:sp>
      <p:sp>
        <p:nvSpPr>
          <p:cNvPr id="16"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1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1" name="Text Placeholder 2"/>
          <p:cNvSpPr>
            <a:spLocks noGrp="1"/>
          </p:cNvSpPr>
          <p:nvPr>
            <p:ph type="body" sz="quarter" idx="12" hasCustomPrompt="1"/>
          </p:nvPr>
        </p:nvSpPr>
        <p:spPr>
          <a:xfrm>
            <a:off x="314236" y="6193779"/>
            <a:ext cx="4068000" cy="123111"/>
          </a:xfrm>
        </p:spPr>
        <p:txBody>
          <a:bodyPr anchor="b" anchorCtr="0">
            <a:spAutoFit/>
          </a:bodyPr>
          <a:lstStyle>
            <a:lvl1pPr>
              <a:defRPr sz="800" b="0"/>
            </a:lvl1pPr>
          </a:lstStyle>
          <a:p>
            <a:pPr lvl="0"/>
            <a:r>
              <a:rPr dirty="0"/>
              <a:t>Insert source </a:t>
            </a:r>
            <a:r>
              <a:rPr lang="en-GB" dirty="0" smtClean="0"/>
              <a:t>or footnote </a:t>
            </a:r>
            <a:r>
              <a:rPr dirty="0" smtClean="0"/>
              <a:t>text </a:t>
            </a:r>
            <a:r>
              <a:rPr dirty="0"/>
              <a:t>here</a:t>
            </a:r>
          </a:p>
        </p:txBody>
      </p:sp>
      <p:sp>
        <p:nvSpPr>
          <p:cNvPr id="23" name="Text Placeholder 2"/>
          <p:cNvSpPr>
            <a:spLocks noGrp="1"/>
          </p:cNvSpPr>
          <p:nvPr>
            <p:ph type="body" sz="quarter" idx="17" hasCustomPrompt="1"/>
          </p:nvPr>
        </p:nvSpPr>
        <p:spPr>
          <a:xfrm>
            <a:off x="4748213" y="6193779"/>
            <a:ext cx="4068000" cy="123111"/>
          </a:xfrm>
        </p:spPr>
        <p:txBody>
          <a:bodyPr anchor="b" anchorCtr="0">
            <a:spAutoFit/>
          </a:bodyPr>
          <a:lstStyle>
            <a:lvl1pPr>
              <a:defRPr sz="800" b="0"/>
            </a:lvl1pPr>
          </a:lstStyle>
          <a:p>
            <a:pPr lvl="0"/>
            <a:r>
              <a:rPr dirty="0"/>
              <a:t>Insert source </a:t>
            </a:r>
            <a:r>
              <a:rPr lang="en-GB" dirty="0" smtClean="0"/>
              <a:t>or footnote </a:t>
            </a:r>
            <a:r>
              <a:rPr dirty="0" smtClean="0"/>
              <a:t>text </a:t>
            </a:r>
            <a:r>
              <a:rPr dirty="0"/>
              <a:t>here</a:t>
            </a:r>
          </a:p>
        </p:txBody>
      </p:sp>
      <p:sp>
        <p:nvSpPr>
          <p:cNvPr id="2" name="Slide Number Placeholder 1"/>
          <p:cNvSpPr>
            <a:spLocks noGrp="1"/>
          </p:cNvSpPr>
          <p:nvPr>
            <p:ph type="sldNum" sz="quarter" idx="41"/>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sp>
        <p:nvSpPr>
          <p:cNvPr id="2" name="Slide Number Placeholder 1"/>
          <p:cNvSpPr>
            <a:spLocks noGrp="1"/>
          </p:cNvSpPr>
          <p:nvPr>
            <p:ph type="sldNum" sz="quarter" idx="13"/>
          </p:nvPr>
        </p:nvSpPr>
        <p:spPr/>
        <p:txBody>
          <a:bodyPr/>
          <a:lstStyle/>
          <a:p>
            <a:fld id="{C0531ADF-2191-45C5-9D71-08764BF86A6F}" type="slidenum">
              <a:rPr lang="en-GB" smtClean="0"/>
              <a:pPr/>
              <a:t>‹#›</a:t>
            </a:fld>
            <a:endParaRPr lang="en-GB"/>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67" y="2983196"/>
            <a:ext cx="6970822" cy="556929"/>
          </a:xfrm>
          <a:ln>
            <a:noFill/>
          </a:ln>
        </p:spPr>
        <p:txBody>
          <a:bodyPr lIns="0" tIns="0" rIns="0" bIns="0" anchor="b" anchorCtr="0"/>
          <a:lstStyle>
            <a:lvl1pPr algn="l" defTabSz="914400" rtl="0" eaLnBrk="1" latinLnBrk="0" hangingPunct="1">
              <a:spcBef>
                <a:spcPct val="0"/>
              </a:spcBef>
              <a:buNone/>
              <a:defRPr sz="2400" b="0" kern="1200" baseline="0">
                <a:solidFill>
                  <a:schemeClr val="accent2"/>
                </a:solidFill>
                <a:latin typeface="+mj-lt"/>
                <a:ea typeface="Tahoma" pitchFamily="34" charset="0"/>
                <a:cs typeface="Tahoma" pitchFamily="34" charset="0"/>
              </a:defRPr>
            </a:lvl1pPr>
          </a:lstStyle>
          <a:p>
            <a:r>
              <a:rPr lang="en-GB" dirty="0" smtClean="0"/>
              <a:t>Divider title here – sentence case (24pt)</a:t>
            </a:r>
            <a:endParaRPr dirty="0"/>
          </a:p>
        </p:txBody>
      </p:sp>
      <p:sp>
        <p:nvSpPr>
          <p:cNvPr id="3" name="Text Placeholder 2"/>
          <p:cNvSpPr>
            <a:spLocks noGrp="1"/>
          </p:cNvSpPr>
          <p:nvPr>
            <p:ph type="body" idx="1" hasCustomPrompt="1"/>
          </p:nvPr>
        </p:nvSpPr>
        <p:spPr>
          <a:xfrm>
            <a:off x="302641" y="3712081"/>
            <a:ext cx="6983983" cy="444500"/>
          </a:xfrm>
          <a:prstGeom prst="rect">
            <a:avLst/>
          </a:prstGeom>
        </p:spPr>
        <p:txBody>
          <a:bodyPr lIns="0" tIns="0" rIns="0" bIns="0" anchor="t" anchorCtr="0"/>
          <a:lstStyle>
            <a:lvl1pPr marL="0" indent="0">
              <a:buNone/>
              <a:defRPr kumimoji="0" sz="1600" b="0" i="0" u="none" strike="noStrike" kern="1200" cap="none" spc="0" normalizeH="0" baseline="0">
                <a:ln>
                  <a:noFill/>
                </a:ln>
                <a:solidFill>
                  <a:schemeClr val="accent2"/>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lang="en-GB" dirty="0" smtClean="0"/>
              <a:t>Subtitle here if required (16pt)</a:t>
            </a:r>
            <a:endParaRPr dirty="0"/>
          </a:p>
        </p:txBody>
      </p:sp>
      <p:cxnSp>
        <p:nvCxnSpPr>
          <p:cNvPr id="6" name="Straight Connector 5"/>
          <p:cNvCxnSpPr/>
          <p:nvPr/>
        </p:nvCxnSpPr>
        <p:spPr>
          <a:xfrm>
            <a:off x="317499" y="3581400"/>
            <a:ext cx="6553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3195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descr="N:\DATA\Global Sales and Marketing\MIG Presentations\Images\Corporate Logos\BlackRock® Logo (2011) DO NOT USE\BR_emf\BlackRock®_Printed_1000Pix.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p:nvSpPr>
        <p:spPr>
          <a:xfrm>
            <a:off x="8345456" y="6525927"/>
            <a:ext cx="558134" cy="365125"/>
          </a:xfrm>
          <a:prstGeom prst="rect">
            <a:avLst/>
          </a:prstGeom>
        </p:spPr>
        <p:txBody>
          <a:bodyPr vert="horz" lIns="91440" tIns="45720" rIns="91440" bIns="45720" rtlCol="0" anchor="ctr"/>
          <a:lstStyle>
            <a:defPPr>
              <a:defRPr/>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ABCE7-4F90-4141-BD08-6BF914717718}" type="slidenum">
              <a:rPr/>
              <a:pPr/>
              <a:t>‹#›</a:t>
            </a:fld>
            <a:endParaRPr/>
          </a:p>
        </p:txBody>
      </p:sp>
      <p:sp>
        <p:nvSpPr>
          <p:cNvPr id="10"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cxnSp>
        <p:nvCxnSpPr>
          <p:cNvPr id="7" name="Straight Connector 6"/>
          <p:cNvCxnSpPr/>
          <p:nvPr userDrawn="1"/>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350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0" y="-4706"/>
            <a:ext cx="9146423" cy="875539"/>
          </a:xfrm>
          <a:prstGeom prst="rect">
            <a:avLst/>
          </a:prstGeom>
          <a:solidFill>
            <a:srgbClr val="CFD4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15162" y="149369"/>
            <a:ext cx="8493876" cy="603179"/>
          </a:xfrm>
          <a:prstGeom prst="rect">
            <a:avLst/>
          </a:prstGeom>
        </p:spPr>
        <p:txBody>
          <a:bodyPr vert="horz" lIns="0" tIns="0" rIns="0" bIns="0" rtlCol="0" anchor="ctr" anchorCtr="0">
            <a:noAutofit/>
          </a:bodyPr>
          <a:lstStyle/>
          <a:p>
            <a:r>
              <a:rPr lang="en-US" smtClean="0"/>
              <a:t>Click to edit Master title style</a:t>
            </a:r>
            <a:endParaRPr dirty="0"/>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r>
              <a:rPr/>
              <a:t>For professional clients / qualified investors only</a:t>
            </a:r>
          </a:p>
        </p:txBody>
      </p:sp>
      <p:pic>
        <p:nvPicPr>
          <p:cNvPr id="25" name="Picture 2" descr="N:\DATA\Global Sales and Marketing\MIG Presentations\Images\Corporate Logos\BlackRock® Logo (2011) DO NOT USE\BR_emf\BlackRock®_Printed_1000Pix.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312445" y="1087211"/>
            <a:ext cx="8496593" cy="492157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14" name="Slide Number Placeholder 2"/>
          <p:cNvSpPr>
            <a:spLocks noGrp="1"/>
          </p:cNvSpPr>
          <p:nvPr>
            <p:ph type="sldNum" sz="quarter" idx="4"/>
          </p:nvPr>
        </p:nvSpPr>
        <p:spPr>
          <a:xfrm>
            <a:off x="8456102" y="6591242"/>
            <a:ext cx="364921" cy="222745"/>
          </a:xfrm>
          <a:prstGeom prst="rect">
            <a:avLst/>
          </a:prstGeom>
        </p:spPr>
        <p:txBody>
          <a:bodyPr vert="horz" lIns="0" tIns="0" rIns="0" bIns="0" rtlCol="0" anchor="ctr"/>
          <a:lstStyle>
            <a:lvl1pPr algn="r">
              <a:defRPr sz="800">
                <a:solidFill>
                  <a:schemeClr val="tx2"/>
                </a:solidFill>
              </a:defRPr>
            </a:lvl1pPr>
          </a:lstStyle>
          <a:p>
            <a:fld id="{C0531ADF-2191-45C5-9D71-08764BF86A6F}" type="slidenum">
              <a:rPr lang="en-GB" smtClean="0"/>
              <a:pPr/>
              <a:t>‹#›</a:t>
            </a:fld>
            <a:endParaRPr lang="en-GB"/>
          </a:p>
        </p:txBody>
      </p:sp>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63" r:id="rId1"/>
    <p:sldLayoutId id="2147484020" r:id="rId2"/>
    <p:sldLayoutId id="2147484024" r:id="rId3"/>
    <p:sldLayoutId id="2147484061" r:id="rId4"/>
    <p:sldLayoutId id="2147484062" r:id="rId5"/>
    <p:sldLayoutId id="2147484025" r:id="rId6"/>
    <p:sldLayoutId id="2147484021" r:id="rId7"/>
    <p:sldLayoutId id="2147484022" r:id="rId8"/>
    <p:sldLayoutId id="2147484026" r:id="rId9"/>
    <p:sldLayoutId id="2147484027" r:id="rId10"/>
    <p:sldLayoutId id="2147484028" r:id="rId11"/>
    <p:sldLayoutId id="2147484064" r:id="rId12"/>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2"/>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0" y="-4709"/>
            <a:ext cx="9155155" cy="875542"/>
            <a:chOff x="0" y="-4709"/>
            <a:chExt cx="9155155" cy="875542"/>
          </a:xfrm>
        </p:grpSpPr>
        <p:sp>
          <p:nvSpPr>
            <p:cNvPr id="11" name="Rectangle 10"/>
            <p:cNvSpPr/>
            <p:nvPr/>
          </p:nvSpPr>
          <p:spPr bwMode="auto">
            <a:xfrm>
              <a:off x="0" y="-4706"/>
              <a:ext cx="9146423" cy="875539"/>
            </a:xfrm>
            <a:prstGeom prst="rect">
              <a:avLst/>
            </a:prstGeom>
            <a:solidFill>
              <a:srgbClr val="EAEEF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pic>
          <p:nvPicPr>
            <p:cNvPr id="12" name="Picture 11"/>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rot="16200000" flipV="1">
              <a:off x="7806084" y="-481024"/>
              <a:ext cx="872755" cy="1825386"/>
            </a:xfrm>
            <a:prstGeom prst="rect">
              <a:avLst/>
            </a:prstGeom>
          </p:spPr>
        </p:pic>
      </p:grpSp>
      <p:sp>
        <p:nvSpPr>
          <p:cNvPr id="2" name="Title Placeholder 1"/>
          <p:cNvSpPr>
            <a:spLocks noGrp="1"/>
          </p:cNvSpPr>
          <p:nvPr>
            <p:ph type="title"/>
          </p:nvPr>
        </p:nvSpPr>
        <p:spPr>
          <a:xfrm>
            <a:off x="315162" y="149369"/>
            <a:ext cx="7464495" cy="603179"/>
          </a:xfrm>
          <a:prstGeom prst="rect">
            <a:avLst/>
          </a:prstGeom>
        </p:spPr>
        <p:txBody>
          <a:bodyPr vert="horz" lIns="0" tIns="0" rIns="0" bIns="0" rtlCol="0" anchor="ctr" anchorCtr="0">
            <a:noAutofit/>
          </a:bodyPr>
          <a:lstStyle/>
          <a:p>
            <a:r>
              <a:rPr lang="en-US" smtClean="0"/>
              <a:t>Click to edit Master title style</a:t>
            </a:r>
            <a:endParaRPr/>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2"/>
                </a:solidFill>
              </a:defRPr>
            </a:lvl1pPr>
          </a:lstStyle>
          <a:p>
            <a:pPr>
              <a:defRPr/>
            </a:pPr>
            <a:r>
              <a:rPr lang="en-US" dirty="0" smtClean="0">
                <a:solidFill>
                  <a:srgbClr val="4F4E50"/>
                </a:solidFill>
                <a:ea typeface="MS PGothic" pitchFamily="34" charset="-128"/>
              </a:rPr>
              <a:t>FOR FINANCIAL PROFESSIONAL USE ONLY. Not to be shown or distributed to clients.</a:t>
            </a:r>
          </a:p>
        </p:txBody>
      </p:sp>
      <p:pic>
        <p:nvPicPr>
          <p:cNvPr id="25" name="Picture 2" descr="N:\DATA\Global Sales and Marketing\MIG Presentations\Images\Corporate Logos\BlackRock® Logo (2011) DO NOT USE\BR_emf\BlackRock®_Printed_1000Pix.e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312445" y="1087211"/>
            <a:ext cx="8496593" cy="492157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14" name="Slide Number Placeholder 2"/>
          <p:cNvSpPr>
            <a:spLocks noGrp="1"/>
          </p:cNvSpPr>
          <p:nvPr>
            <p:ph type="sldNum" sz="quarter" idx="4"/>
          </p:nvPr>
        </p:nvSpPr>
        <p:spPr>
          <a:xfrm>
            <a:off x="8456102" y="6591242"/>
            <a:ext cx="364921" cy="222745"/>
          </a:xfrm>
          <a:prstGeom prst="rect">
            <a:avLst/>
          </a:prstGeom>
        </p:spPr>
        <p:txBody>
          <a:bodyPr vert="horz" lIns="0" tIns="0" rIns="0" bIns="0" rtlCol="0" anchor="ctr"/>
          <a:lstStyle>
            <a:lvl1pPr algn="r">
              <a:defRPr sz="800">
                <a:solidFill>
                  <a:schemeClr val="tx2"/>
                </a:solidFill>
              </a:defRPr>
            </a:lvl1pPr>
          </a:lstStyle>
          <a:p>
            <a:fld id="{C0531ADF-2191-45C5-9D71-08764BF86A6F}" type="slidenum">
              <a:rPr lang="en-GB" smtClean="0">
                <a:solidFill>
                  <a:srgbClr val="4F4E50"/>
                </a:solidFill>
              </a:rPr>
              <a:pPr/>
              <a:t>‹#›</a:t>
            </a:fld>
            <a:endParaRPr lang="en-GB">
              <a:solidFill>
                <a:srgbClr val="4F4E50"/>
              </a:solidFill>
            </a:endParaRPr>
          </a:p>
        </p:txBody>
      </p:sp>
    </p:spTree>
    <p:extLst>
      <p:ext uri="{BB962C8B-B14F-4D97-AF65-F5344CB8AC3E}">
        <p14:creationId xmlns:p14="http://schemas.microsoft.com/office/powerpoint/2010/main" val="48445503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Lst>
  <p:timing>
    <p:tnLst>
      <p:par>
        <p:cTn id="1" dur="indefinite" restart="never" nodeType="tmRoot"/>
      </p:par>
    </p:tnLst>
  </p:timing>
  <p:hf hdr="0" dt="0"/>
  <p:txStyles>
    <p:titleStyle>
      <a:lvl1pPr algn="l" defTabSz="914400" rtl="0" eaLnBrk="1" latinLnBrk="0" hangingPunct="1">
        <a:spcBef>
          <a:spcPct val="0"/>
        </a:spcBef>
        <a:buNone/>
        <a:defRPr sz="1800" b="1" kern="1200">
          <a:solidFill>
            <a:srgbClr val="00467F"/>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r>
              <a:rPr lang="en-US" dirty="0" smtClean="0"/>
              <a:t>Helping to Secure Your </a:t>
            </a:r>
            <a:br>
              <a:rPr lang="en-US" dirty="0" smtClean="0"/>
            </a:br>
            <a:r>
              <a:rPr lang="en-US" dirty="0" smtClean="0"/>
              <a:t>Clients’ Retirement</a:t>
            </a:r>
          </a:p>
        </p:txBody>
      </p:sp>
      <p:sp>
        <p:nvSpPr>
          <p:cNvPr id="26627" name="Rectangle 3"/>
          <p:cNvSpPr>
            <a:spLocks noGrp="1" noChangeArrowheads="1"/>
          </p:cNvSpPr>
          <p:nvPr>
            <p:ph type="body" sz="quarter" idx="11"/>
          </p:nvPr>
        </p:nvSpPr>
        <p:spPr/>
        <p:txBody>
          <a:bodyPr/>
          <a:lstStyle/>
          <a:p>
            <a:r>
              <a:rPr lang="en-US" smtClean="0"/>
              <a:t>Transforming Social Security Into a Winning Retirement Strategy </a:t>
            </a:r>
            <a:endParaRPr lang="en-US" dirty="0" smtClean="0"/>
          </a:p>
        </p:txBody>
      </p:sp>
      <p:sp>
        <p:nvSpPr>
          <p:cNvPr id="2" name="Footer Placeholder 1"/>
          <p:cNvSpPr>
            <a:spLocks noGrp="1"/>
          </p:cNvSpPr>
          <p:nvPr>
            <p:ph type="ftr" sz="quarter" idx="10"/>
          </p:nvPr>
        </p:nvSpPr>
        <p:spPr>
          <a:xfrm>
            <a:off x="356615" y="6320036"/>
            <a:ext cx="4035997" cy="214114"/>
          </a:xfrm>
        </p:spPr>
        <p:txBody>
          <a:bodyPr/>
          <a:lstStyle/>
          <a:p>
            <a:r>
              <a:rPr lang="en-US" dirty="0" smtClean="0"/>
              <a:t>FOR FINANCIAL PROFESSIONAL USE ONLY. Not to be shown or distributed to clients.</a:t>
            </a:r>
          </a:p>
        </p:txBody>
      </p:sp>
      <p:sp>
        <p:nvSpPr>
          <p:cNvPr id="26628" name="Rectangle 4"/>
          <p:cNvSpPr>
            <a:spLocks noChangeArrowheads="1"/>
          </p:cNvSpPr>
          <p:nvPr/>
        </p:nvSpPr>
        <p:spPr bwMode="gray">
          <a:xfrm>
            <a:off x="3656013" y="4638675"/>
            <a:ext cx="45021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0" tIns="0" rIns="0" bIns="246175" anchor="b"/>
          <a:lstStyle/>
          <a:p>
            <a:pPr algn="l" defTabSz="820738"/>
            <a:endParaRPr lang="en-US" sz="1400" i="0">
              <a:solidFill>
                <a:schemeClr val="tx2"/>
              </a:solidFill>
            </a:endParaRPr>
          </a:p>
        </p:txBody>
      </p:sp>
      <p:sp>
        <p:nvSpPr>
          <p:cNvPr id="9" name="TextBox 8"/>
          <p:cNvSpPr txBox="1"/>
          <p:nvPr/>
        </p:nvSpPr>
        <p:spPr>
          <a:xfrm>
            <a:off x="266701" y="5305425"/>
            <a:ext cx="4481512" cy="830997"/>
          </a:xfrm>
          <a:prstGeom prst="rect">
            <a:avLst/>
          </a:prstGeom>
          <a:noFill/>
        </p:spPr>
        <p:txBody>
          <a:bodyPr wrap="square" rtlCol="0">
            <a:spAutoFit/>
          </a:bodyPr>
          <a:lstStyle/>
          <a:p>
            <a:pPr>
              <a:buClr>
                <a:schemeClr val="tx2"/>
              </a:buClr>
            </a:pPr>
            <a:r>
              <a:rPr lang="en-US" sz="800" dirty="0">
                <a:solidFill>
                  <a:schemeClr val="bg1"/>
                </a:solidFill>
              </a:rPr>
              <a:t>This material is provided for educational purposes only and does not constitute investment advice. The information contained herein is based on current tax laws, which may change in the future. BlackRock cannot be held responsible for any direct or incidental loss resulting from applying any of the information provided in this publication or from any other source mentioned. The information provided in these materials does not constitute any legal, tax or accounting advice. Please consult with a qualified professional for this type of advice</a:t>
            </a:r>
            <a:r>
              <a:rPr lang="en-US" sz="800" dirty="0" smtClean="0">
                <a:solidFill>
                  <a:schemeClr val="bg1"/>
                </a:solidFill>
              </a:rPr>
              <a:t>.</a:t>
            </a:r>
            <a:endParaRPr lang="en-US" sz="800" dirty="0">
              <a:solidFill>
                <a:schemeClr val="bg1"/>
              </a:solidFill>
            </a:endParaRPr>
          </a:p>
        </p:txBody>
      </p:sp>
    </p:spTree>
    <p:extLst>
      <p:ext uri="{BB962C8B-B14F-4D97-AF65-F5344CB8AC3E}">
        <p14:creationId xmlns:p14="http://schemas.microsoft.com/office/powerpoint/2010/main" val="284685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bwMode="gray"/>
        <p:txBody>
          <a:bodyPr/>
          <a:lstStyle/>
          <a:p>
            <a:pPr eaLnBrk="1" hangingPunct="1"/>
            <a:r>
              <a:rPr lang="en-US" sz="2000" smtClean="0"/>
              <a:t>Changing Your Mind</a:t>
            </a:r>
          </a:p>
        </p:txBody>
      </p:sp>
      <p:sp>
        <p:nvSpPr>
          <p:cNvPr id="35844" name="Text Box 8"/>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pic>
        <p:nvPicPr>
          <p:cNvPr id="6" name="Picture 5"/>
          <p:cNvPicPr>
            <a:picLocks noChangeAspect="1" noChangeArrowheads="1"/>
          </p:cNvPicPr>
          <p:nvPr/>
        </p:nvPicPr>
        <p:blipFill>
          <a:blip r:embed="rId3"/>
          <a:srcRect/>
          <a:stretch>
            <a:fillRect/>
          </a:stretch>
        </p:blipFill>
        <p:spPr bwMode="gray">
          <a:xfrm>
            <a:off x="2484438" y="1139825"/>
            <a:ext cx="4154487" cy="49911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10</a:t>
            </a:fld>
            <a:endParaRPr lang="en-GB"/>
          </a:p>
        </p:txBody>
      </p:sp>
    </p:spTree>
    <p:extLst>
      <p:ext uri="{BB962C8B-B14F-4D97-AF65-F5344CB8AC3E}">
        <p14:creationId xmlns:p14="http://schemas.microsoft.com/office/powerpoint/2010/main" val="47516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gray"/>
        <p:txBody>
          <a:bodyPr/>
          <a:lstStyle/>
          <a:p>
            <a:pPr eaLnBrk="1" hangingPunct="1"/>
            <a:r>
              <a:rPr lang="en-US" sz="2000" dirty="0" smtClean="0"/>
              <a:t>Collecting Late: The Guaranteed Increase</a:t>
            </a:r>
          </a:p>
        </p:txBody>
      </p:sp>
      <p:sp>
        <p:nvSpPr>
          <p:cNvPr id="36868" name="Text Box 51"/>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a:solidFill>
                  <a:schemeClr val="tx2"/>
                </a:solidFill>
              </a:rPr>
              <a:t>Source: Social Security Administration (www.ssa.gov). </a:t>
            </a:r>
            <a:r>
              <a:rPr lang="en-US" sz="800" b="0" i="0" dirty="0">
                <a:solidFill>
                  <a:schemeClr val="tx2"/>
                </a:solidFill>
              </a:rPr>
              <a:t>Assumes full retirement age of 66 and individual born in 1943 or later.</a:t>
            </a:r>
          </a:p>
        </p:txBody>
      </p:sp>
      <p:graphicFrame>
        <p:nvGraphicFramePr>
          <p:cNvPr id="3" name="Chart 2"/>
          <p:cNvGraphicFramePr>
            <a:graphicFrameLocks/>
          </p:cNvGraphicFramePr>
          <p:nvPr>
            <p:extLst>
              <p:ext uri="{D42A27DB-BD31-4B8C-83A1-F6EECF244321}">
                <p14:modId xmlns:p14="http://schemas.microsoft.com/office/powerpoint/2010/main" val="3316175596"/>
              </p:ext>
            </p:extLst>
          </p:nvPr>
        </p:nvGraphicFramePr>
        <p:xfrm>
          <a:off x="806450" y="1397000"/>
          <a:ext cx="802640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36870" name="TextBox 3"/>
          <p:cNvSpPr txBox="1">
            <a:spLocks noChangeArrowheads="1"/>
          </p:cNvSpPr>
          <p:nvPr/>
        </p:nvSpPr>
        <p:spPr bwMode="auto">
          <a:xfrm rot="-5400000">
            <a:off x="-900112" y="3433763"/>
            <a:ext cx="303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b="0" i="0" dirty="0">
                <a:solidFill>
                  <a:schemeClr val="tx2"/>
                </a:solidFill>
              </a:rPr>
              <a:t>Percentage of FRA Benefits</a:t>
            </a:r>
          </a:p>
        </p:txBody>
      </p:sp>
      <p:sp>
        <p:nvSpPr>
          <p:cNvPr id="7"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Increases for Collecting Late</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11</a:t>
            </a:fld>
            <a:endParaRPr lang="en-GB"/>
          </a:p>
        </p:txBody>
      </p:sp>
    </p:spTree>
    <p:extLst>
      <p:ext uri="{BB962C8B-B14F-4D97-AF65-F5344CB8AC3E}">
        <p14:creationId xmlns:p14="http://schemas.microsoft.com/office/powerpoint/2010/main" val="162241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921787350"/>
              </p:ext>
            </p:extLst>
          </p:nvPr>
        </p:nvGraphicFramePr>
        <p:xfrm>
          <a:off x="114299" y="1397000"/>
          <a:ext cx="9029701" cy="4552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332955471"/>
              </p:ext>
            </p:extLst>
          </p:nvPr>
        </p:nvGraphicFramePr>
        <p:xfrm>
          <a:off x="114299" y="1397000"/>
          <a:ext cx="9029701" cy="4552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037494981"/>
              </p:ext>
            </p:extLst>
          </p:nvPr>
        </p:nvGraphicFramePr>
        <p:xfrm>
          <a:off x="114299" y="1397000"/>
          <a:ext cx="9029701" cy="455295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vert="horz" lIns="0" tIns="0" rIns="0" bIns="0" rtlCol="0" anchor="ctr" anchorCtr="0">
            <a:noAutofit/>
          </a:bodyPr>
          <a:lstStyle/>
          <a:p>
            <a:r>
              <a:rPr lang="en-US" sz="2000" dirty="0"/>
              <a:t>A Question of Longevity</a:t>
            </a:r>
          </a:p>
        </p:txBody>
      </p:sp>
      <p:sp>
        <p:nvSpPr>
          <p:cNvPr id="4" name="Footer Placeholder 3"/>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5" name="Slide Number Placeholder 4"/>
          <p:cNvSpPr>
            <a:spLocks noGrp="1"/>
          </p:cNvSpPr>
          <p:nvPr>
            <p:ph type="sldNum" sz="quarter" idx="13"/>
          </p:nvPr>
        </p:nvSpPr>
        <p:spPr/>
        <p:txBody>
          <a:bodyPr/>
          <a:lstStyle/>
          <a:p>
            <a:fld id="{C0531ADF-2191-45C5-9D71-08764BF86A6F}" type="slidenum">
              <a:rPr lang="en-GB" smtClean="0"/>
              <a:pPr/>
              <a:t>12</a:t>
            </a:fld>
            <a:endParaRPr lang="en-GB"/>
          </a:p>
        </p:txBody>
      </p:sp>
      <p:sp>
        <p:nvSpPr>
          <p:cNvPr id="7" name="TextBox 6"/>
          <p:cNvSpPr txBox="1"/>
          <p:nvPr/>
        </p:nvSpPr>
        <p:spPr bwMode="gray">
          <a:xfrm>
            <a:off x="268792" y="5241604"/>
            <a:ext cx="1008529" cy="1231106"/>
          </a:xfrm>
          <a:prstGeom prst="rect">
            <a:avLst/>
          </a:prstGeom>
          <a:noFill/>
        </p:spPr>
        <p:txBody>
          <a:bodyPr wrap="square" lIns="0" tIns="0" rIns="0" bIns="0" rtlCol="0" anchor="b">
            <a:spAutoFit/>
          </a:bodyPr>
          <a:lstStyle/>
          <a:p>
            <a:pPr algn="ctr">
              <a:buClr>
                <a:schemeClr val="tx2"/>
              </a:buClr>
            </a:pPr>
            <a:r>
              <a:rPr lang="en-US" sz="1600" b="1" dirty="0" smtClean="0">
                <a:solidFill>
                  <a:schemeClr val="accent1"/>
                </a:solidFill>
              </a:rPr>
              <a:t>62</a:t>
            </a:r>
          </a:p>
          <a:p>
            <a:pPr algn="ctr">
              <a:buClr>
                <a:schemeClr val="tx2"/>
              </a:buClr>
            </a:pPr>
            <a:endParaRPr lang="en-US" sz="1600" b="1" dirty="0">
              <a:solidFill>
                <a:schemeClr val="accent1"/>
              </a:solidFill>
            </a:endParaRPr>
          </a:p>
          <a:p>
            <a:pPr algn="ctr">
              <a:buClr>
                <a:schemeClr val="tx2"/>
              </a:buClr>
            </a:pPr>
            <a:r>
              <a:rPr lang="en-US" sz="1600" b="1" dirty="0">
                <a:solidFill>
                  <a:schemeClr val="accent1"/>
                </a:solidFill>
              </a:rPr>
              <a:t> 75%</a:t>
            </a:r>
          </a:p>
          <a:p>
            <a:pPr algn="ctr">
              <a:buClr>
                <a:schemeClr val="tx2"/>
              </a:buClr>
            </a:pPr>
            <a:r>
              <a:rPr lang="en-US" sz="1600" b="1" dirty="0" smtClean="0">
                <a:solidFill>
                  <a:schemeClr val="accent1"/>
                </a:solidFill>
              </a:rPr>
              <a:t>of PIA</a:t>
            </a:r>
            <a:endParaRPr lang="en-US" sz="1600" b="1" dirty="0">
              <a:solidFill>
                <a:schemeClr val="accent1"/>
              </a:solidFill>
            </a:endParaRPr>
          </a:p>
          <a:p>
            <a:pPr>
              <a:buClr>
                <a:schemeClr val="tx2"/>
              </a:buClr>
            </a:pPr>
            <a:endParaRPr lang="en-US" sz="1600" b="1" dirty="0" smtClean="0">
              <a:solidFill>
                <a:schemeClr val="accent1"/>
              </a:solidFill>
            </a:endParaRPr>
          </a:p>
        </p:txBody>
      </p:sp>
      <p:sp>
        <p:nvSpPr>
          <p:cNvPr id="8" name="TextBox 7"/>
          <p:cNvSpPr txBox="1"/>
          <p:nvPr/>
        </p:nvSpPr>
        <p:spPr bwMode="gray">
          <a:xfrm>
            <a:off x="1117451" y="5241604"/>
            <a:ext cx="1008529" cy="1231106"/>
          </a:xfrm>
          <a:prstGeom prst="rect">
            <a:avLst/>
          </a:prstGeom>
          <a:noFill/>
        </p:spPr>
        <p:txBody>
          <a:bodyPr wrap="square" lIns="0" tIns="0" rIns="0" bIns="0" rtlCol="0" anchor="b">
            <a:spAutoFit/>
          </a:bodyPr>
          <a:lstStyle/>
          <a:p>
            <a:pPr algn="ctr">
              <a:buClr>
                <a:schemeClr val="tx2"/>
              </a:buClr>
            </a:pPr>
            <a:r>
              <a:rPr lang="en-US" sz="1600" b="1" dirty="0" smtClean="0">
                <a:solidFill>
                  <a:schemeClr val="accent2"/>
                </a:solidFill>
              </a:rPr>
              <a:t>66</a:t>
            </a:r>
          </a:p>
          <a:p>
            <a:pPr algn="ctr">
              <a:buClr>
                <a:schemeClr val="tx2"/>
              </a:buClr>
            </a:pPr>
            <a:endParaRPr lang="en-US" sz="1600" b="1" dirty="0">
              <a:solidFill>
                <a:schemeClr val="accent2"/>
              </a:solidFill>
            </a:endParaRPr>
          </a:p>
          <a:p>
            <a:pPr algn="ctr">
              <a:buClr>
                <a:schemeClr val="tx2"/>
              </a:buClr>
            </a:pPr>
            <a:r>
              <a:rPr lang="en-US" sz="1600" b="1" dirty="0">
                <a:solidFill>
                  <a:schemeClr val="accent2"/>
                </a:solidFill>
              </a:rPr>
              <a:t> </a:t>
            </a:r>
            <a:r>
              <a:rPr lang="en-US" sz="1600" b="1" dirty="0" smtClean="0">
                <a:solidFill>
                  <a:schemeClr val="accent2"/>
                </a:solidFill>
              </a:rPr>
              <a:t>100%</a:t>
            </a:r>
            <a:endParaRPr lang="en-US" sz="1600" b="1" dirty="0">
              <a:solidFill>
                <a:schemeClr val="accent2"/>
              </a:solidFill>
            </a:endParaRPr>
          </a:p>
          <a:p>
            <a:pPr algn="ctr">
              <a:buClr>
                <a:schemeClr val="tx2"/>
              </a:buClr>
            </a:pPr>
            <a:r>
              <a:rPr lang="en-US" sz="1600" b="1" dirty="0" smtClean="0">
                <a:solidFill>
                  <a:schemeClr val="accent2"/>
                </a:solidFill>
              </a:rPr>
              <a:t>of PIA</a:t>
            </a:r>
            <a:endParaRPr lang="en-US" sz="1600" b="1" dirty="0">
              <a:solidFill>
                <a:schemeClr val="accent2"/>
              </a:solidFill>
            </a:endParaRPr>
          </a:p>
          <a:p>
            <a:pPr>
              <a:buClr>
                <a:schemeClr val="tx2"/>
              </a:buClr>
            </a:pPr>
            <a:endParaRPr lang="en-US" sz="1600" b="1" dirty="0" smtClean="0">
              <a:solidFill>
                <a:schemeClr val="accent2"/>
              </a:solidFill>
            </a:endParaRPr>
          </a:p>
        </p:txBody>
      </p:sp>
      <p:sp>
        <p:nvSpPr>
          <p:cNvPr id="9" name="TextBox 8"/>
          <p:cNvSpPr txBox="1"/>
          <p:nvPr/>
        </p:nvSpPr>
        <p:spPr bwMode="gray">
          <a:xfrm>
            <a:off x="1981051" y="5241604"/>
            <a:ext cx="1008529" cy="1231106"/>
          </a:xfrm>
          <a:prstGeom prst="rect">
            <a:avLst/>
          </a:prstGeom>
          <a:noFill/>
        </p:spPr>
        <p:txBody>
          <a:bodyPr wrap="square" lIns="0" tIns="0" rIns="0" bIns="0" rtlCol="0" anchor="b">
            <a:spAutoFit/>
          </a:bodyPr>
          <a:lstStyle/>
          <a:p>
            <a:pPr algn="ctr">
              <a:buClr>
                <a:schemeClr val="tx2"/>
              </a:buClr>
            </a:pPr>
            <a:r>
              <a:rPr lang="en-US" sz="1600" b="1" dirty="0" smtClean="0">
                <a:solidFill>
                  <a:schemeClr val="accent3"/>
                </a:solidFill>
              </a:rPr>
              <a:t>70</a:t>
            </a:r>
          </a:p>
          <a:p>
            <a:pPr algn="ctr">
              <a:buClr>
                <a:schemeClr val="tx2"/>
              </a:buClr>
            </a:pPr>
            <a:endParaRPr lang="en-US" sz="1600" b="1" dirty="0">
              <a:solidFill>
                <a:schemeClr val="accent3"/>
              </a:solidFill>
            </a:endParaRPr>
          </a:p>
          <a:p>
            <a:pPr algn="ctr">
              <a:buClr>
                <a:schemeClr val="tx2"/>
              </a:buClr>
            </a:pPr>
            <a:r>
              <a:rPr lang="en-US" sz="1600" b="1" dirty="0">
                <a:solidFill>
                  <a:schemeClr val="accent3"/>
                </a:solidFill>
              </a:rPr>
              <a:t> </a:t>
            </a:r>
            <a:r>
              <a:rPr lang="en-US" sz="1600" b="1" dirty="0" smtClean="0">
                <a:solidFill>
                  <a:schemeClr val="accent3"/>
                </a:solidFill>
              </a:rPr>
              <a:t>132%</a:t>
            </a:r>
            <a:endParaRPr lang="en-US" sz="1600" b="1" dirty="0">
              <a:solidFill>
                <a:schemeClr val="accent3"/>
              </a:solidFill>
            </a:endParaRPr>
          </a:p>
          <a:p>
            <a:pPr algn="ctr">
              <a:buClr>
                <a:schemeClr val="tx2"/>
              </a:buClr>
            </a:pPr>
            <a:r>
              <a:rPr lang="en-US" sz="1600" b="1" dirty="0" smtClean="0">
                <a:solidFill>
                  <a:schemeClr val="accent3"/>
                </a:solidFill>
              </a:rPr>
              <a:t>of PIA</a:t>
            </a:r>
            <a:endParaRPr lang="en-US" sz="1600" b="1" dirty="0">
              <a:solidFill>
                <a:schemeClr val="accent3"/>
              </a:solidFill>
            </a:endParaRPr>
          </a:p>
          <a:p>
            <a:pPr>
              <a:buClr>
                <a:schemeClr val="tx2"/>
              </a:buClr>
            </a:pPr>
            <a:endParaRPr lang="en-US" sz="1600" b="1" dirty="0" smtClean="0">
              <a:solidFill>
                <a:schemeClr val="accent3"/>
              </a:solidFill>
            </a:endParaRPr>
          </a:p>
        </p:txBody>
      </p:sp>
      <p:sp>
        <p:nvSpPr>
          <p:cNvPr id="10"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Break Even Analysis</a:t>
            </a:r>
          </a:p>
        </p:txBody>
      </p:sp>
      <p:sp>
        <p:nvSpPr>
          <p:cNvPr id="15" name="Down Arrow 14"/>
          <p:cNvSpPr/>
          <p:nvPr/>
        </p:nvSpPr>
        <p:spPr>
          <a:xfrm>
            <a:off x="3749040" y="3375660"/>
            <a:ext cx="999173" cy="861060"/>
          </a:xfrm>
          <a:prstGeom prst="downArrow">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Age 78</a:t>
            </a:r>
          </a:p>
        </p:txBody>
      </p:sp>
      <p:sp>
        <p:nvSpPr>
          <p:cNvPr id="16" name="Down Arrow 15"/>
          <p:cNvSpPr/>
          <p:nvPr/>
        </p:nvSpPr>
        <p:spPr>
          <a:xfrm>
            <a:off x="4636294" y="3097530"/>
            <a:ext cx="999173" cy="861060"/>
          </a:xfrm>
          <a:prstGeom prst="downArrow">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Age 82.5</a:t>
            </a:r>
          </a:p>
        </p:txBody>
      </p:sp>
    </p:spTree>
    <p:extLst>
      <p:ext uri="{BB962C8B-B14F-4D97-AF65-F5344CB8AC3E}">
        <p14:creationId xmlns:p14="http://schemas.microsoft.com/office/powerpoint/2010/main" val="227754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P spid="8" grpId="0"/>
      <p:bldP spid="9"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ctrTitle"/>
          </p:nvPr>
        </p:nvSpPr>
        <p:spPr/>
        <p:txBody>
          <a:bodyPr/>
          <a:lstStyle/>
          <a:p>
            <a:r>
              <a:rPr lang="en-US" dirty="0" smtClean="0"/>
              <a:t>Rules of Retirement Benefits</a:t>
            </a:r>
          </a:p>
        </p:txBody>
      </p:sp>
      <p:sp>
        <p:nvSpPr>
          <p:cNvPr id="4" name="Text Placeholder 3"/>
          <p:cNvSpPr>
            <a:spLocks noGrp="1"/>
          </p:cNvSpPr>
          <p:nvPr>
            <p:ph type="body" idx="1"/>
          </p:nvPr>
        </p:nvSpPr>
        <p:spPr/>
        <p:txBody>
          <a:bodyPr/>
          <a:lstStyle/>
          <a:p>
            <a:r>
              <a:rPr lang="en-US" dirty="0"/>
              <a:t>Spousal and Survivor Benefits</a:t>
            </a:r>
          </a:p>
        </p:txBody>
      </p:sp>
    </p:spTree>
    <p:extLst>
      <p:ext uri="{BB962C8B-B14F-4D97-AF65-F5344CB8AC3E}">
        <p14:creationId xmlns:p14="http://schemas.microsoft.com/office/powerpoint/2010/main" val="18214958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100138"/>
            <a:ext cx="8229600" cy="5297487"/>
          </a:xfrm>
          <a:prstGeom prst="rect">
            <a:avLst/>
          </a:prstGeom>
        </p:spPr>
        <p:txBody>
          <a:bodyPr/>
          <a:lstStyle/>
          <a:p>
            <a:pPr algn="ctr"/>
            <a:endParaRPr lang="en-US" sz="1000" smtClean="0"/>
          </a:p>
          <a:p>
            <a:pPr algn="ctr"/>
            <a:endParaRPr lang="en-US" sz="1800" smtClean="0"/>
          </a:p>
          <a:p>
            <a:pPr algn="ctr"/>
            <a:r>
              <a:rPr lang="en-US" sz="2400" smtClean="0"/>
              <a:t>50% x $2,200 </a:t>
            </a:r>
          </a:p>
          <a:p>
            <a:pPr algn="ctr"/>
            <a:r>
              <a:rPr lang="en-US" sz="2400" smtClean="0"/>
              <a:t>$1,100</a:t>
            </a:r>
          </a:p>
          <a:p>
            <a:pPr algn="ctr"/>
            <a:endParaRPr lang="en-US" sz="2400" smtClean="0"/>
          </a:p>
        </p:txBody>
      </p:sp>
      <p:cxnSp>
        <p:nvCxnSpPr>
          <p:cNvPr id="21" name="Straight Connector 18"/>
          <p:cNvCxnSpPr>
            <a:cxnSpLocks noChangeShapeType="1"/>
          </p:cNvCxnSpPr>
          <p:nvPr/>
        </p:nvCxnSpPr>
        <p:spPr bwMode="auto">
          <a:xfrm>
            <a:off x="877888" y="50212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0"/>
          <p:cNvCxnSpPr>
            <a:cxnSpLocks noChangeShapeType="1"/>
          </p:cNvCxnSpPr>
          <p:nvPr/>
        </p:nvCxnSpPr>
        <p:spPr bwMode="auto">
          <a:xfrm>
            <a:off x="8307388" y="50212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19"/>
          <p:cNvCxnSpPr>
            <a:cxnSpLocks noChangeShapeType="1"/>
          </p:cNvCxnSpPr>
          <p:nvPr/>
        </p:nvCxnSpPr>
        <p:spPr bwMode="auto">
          <a:xfrm>
            <a:off x="5827713" y="50212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19"/>
          <p:cNvCxnSpPr>
            <a:cxnSpLocks noChangeShapeType="1"/>
          </p:cNvCxnSpPr>
          <p:nvPr/>
        </p:nvCxnSpPr>
        <p:spPr bwMode="auto">
          <a:xfrm>
            <a:off x="3352800" y="50212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19"/>
          <p:cNvCxnSpPr>
            <a:cxnSpLocks noChangeShapeType="1"/>
          </p:cNvCxnSpPr>
          <p:nvPr/>
        </p:nvCxnSpPr>
        <p:spPr bwMode="auto">
          <a:xfrm>
            <a:off x="5827713" y="3810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921" name="Rectangle 4"/>
          <p:cNvSpPr>
            <a:spLocks noGrp="1" noChangeArrowheads="1"/>
          </p:cNvSpPr>
          <p:nvPr>
            <p:ph type="title"/>
          </p:nvPr>
        </p:nvSpPr>
        <p:spPr>
          <a:noFill/>
        </p:spPr>
        <p:txBody>
          <a:bodyPr/>
          <a:lstStyle/>
          <a:p>
            <a:pPr eaLnBrk="1" hangingPunct="1"/>
            <a:r>
              <a:rPr lang="en-US" sz="2000" smtClean="0"/>
              <a:t>Spousal Benefits</a:t>
            </a:r>
          </a:p>
        </p:txBody>
      </p:sp>
      <p:sp>
        <p:nvSpPr>
          <p:cNvPr id="38922" name="TextBox 10"/>
          <p:cNvSpPr txBox="1">
            <a:spLocks noChangeArrowheads="1"/>
          </p:cNvSpPr>
          <p:nvPr/>
        </p:nvSpPr>
        <p:spPr bwMode="auto">
          <a:xfrm>
            <a:off x="806863" y="1025525"/>
            <a:ext cx="1523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p>
          <a:p>
            <a:pPr algn="ctr" eaLnBrk="1" hangingPunct="1"/>
            <a:r>
              <a:rPr lang="en-US" sz="2000" b="0" i="0" dirty="0">
                <a:solidFill>
                  <a:schemeClr val="tx2"/>
                </a:solidFill>
              </a:rPr>
              <a:t>PIA: $2,200</a:t>
            </a:r>
          </a:p>
        </p:txBody>
      </p:sp>
      <p:sp>
        <p:nvSpPr>
          <p:cNvPr id="38923" name="TextBox 11"/>
          <p:cNvSpPr txBox="1">
            <a:spLocks noChangeArrowheads="1"/>
          </p:cNvSpPr>
          <p:nvPr/>
        </p:nvSpPr>
        <p:spPr bwMode="auto">
          <a:xfrm>
            <a:off x="7026718" y="1030288"/>
            <a:ext cx="10246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p>
          <a:p>
            <a:pPr algn="ctr" eaLnBrk="1" hangingPunct="1"/>
            <a:r>
              <a:rPr lang="en-US" sz="2000" b="0" i="0">
                <a:solidFill>
                  <a:schemeClr val="tx2"/>
                </a:solidFill>
              </a:rPr>
              <a:t>PIA: $0</a:t>
            </a:r>
          </a:p>
        </p:txBody>
      </p:sp>
      <p:cxnSp>
        <p:nvCxnSpPr>
          <p:cNvPr id="11" name="Straight Connector 10"/>
          <p:cNvCxnSpPr>
            <a:cxnSpLocks noChangeShapeType="1"/>
          </p:cNvCxnSpPr>
          <p:nvPr/>
        </p:nvCxnSpPr>
        <p:spPr bwMode="auto">
          <a:xfrm>
            <a:off x="327025" y="2855913"/>
            <a:ext cx="8482013"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9"/>
          <p:cNvCxnSpPr>
            <a:cxnSpLocks noChangeShapeType="1"/>
          </p:cNvCxnSpPr>
          <p:nvPr/>
        </p:nvCxnSpPr>
        <p:spPr bwMode="auto">
          <a:xfrm>
            <a:off x="3352800" y="3810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7"/>
          <p:cNvCxnSpPr>
            <a:cxnSpLocks noChangeShapeType="1"/>
          </p:cNvCxnSpPr>
          <p:nvPr/>
        </p:nvCxnSpPr>
        <p:spPr bwMode="auto">
          <a:xfrm>
            <a:off x="887413" y="402907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8"/>
          <p:cNvCxnSpPr>
            <a:cxnSpLocks noChangeShapeType="1"/>
          </p:cNvCxnSpPr>
          <p:nvPr/>
        </p:nvCxnSpPr>
        <p:spPr bwMode="auto">
          <a:xfrm>
            <a:off x="876300" y="3810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Connector 10"/>
          <p:cNvCxnSpPr>
            <a:cxnSpLocks noChangeShapeType="1"/>
          </p:cNvCxnSpPr>
          <p:nvPr/>
        </p:nvCxnSpPr>
        <p:spPr bwMode="auto">
          <a:xfrm>
            <a:off x="8304213" y="3810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7"/>
          <p:cNvCxnSpPr>
            <a:cxnSpLocks noChangeShapeType="1"/>
          </p:cNvCxnSpPr>
          <p:nvPr/>
        </p:nvCxnSpPr>
        <p:spPr bwMode="auto">
          <a:xfrm>
            <a:off x="890588" y="5237163"/>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Rectangle 24"/>
          <p:cNvSpPr>
            <a:spLocks noChangeArrowheads="1"/>
          </p:cNvSpPr>
          <p:nvPr/>
        </p:nvSpPr>
        <p:spPr bwMode="auto">
          <a:xfrm>
            <a:off x="3433763" y="5334000"/>
            <a:ext cx="2328862" cy="396875"/>
          </a:xfrm>
          <a:prstGeom prst="rect">
            <a:avLst/>
          </a:prstGeom>
          <a:solidFill>
            <a:schemeClr val="accent2"/>
          </a:solidFill>
          <a:ln>
            <a:noFill/>
          </a:ln>
        </p:spPr>
        <p:txBody>
          <a:bodyPr wrap="none" lIns="91419" tIns="0" rIns="91419" bIns="0" anchor="ctr"/>
          <a:lstStyle/>
          <a:p>
            <a:pPr algn="ctr">
              <a:defRPr/>
            </a:pPr>
            <a:r>
              <a:rPr lang="en-US" b="1" i="0" dirty="0">
                <a:solidFill>
                  <a:schemeClr val="bg1"/>
                </a:solidFill>
                <a:ea typeface="ＭＳ Ｐゴシック" pitchFamily="34" charset="-128"/>
              </a:rPr>
              <a:t>Suspend</a:t>
            </a:r>
          </a:p>
        </p:txBody>
      </p:sp>
      <p:cxnSp>
        <p:nvCxnSpPr>
          <p:cNvPr id="25" name="Straight Connector 4"/>
          <p:cNvCxnSpPr>
            <a:cxnSpLocks noChangeShapeType="1"/>
          </p:cNvCxnSpPr>
          <p:nvPr/>
        </p:nvCxnSpPr>
        <p:spPr bwMode="auto">
          <a:xfrm>
            <a:off x="3433763" y="5334000"/>
            <a:ext cx="0" cy="396875"/>
          </a:xfrm>
          <a:prstGeom prst="line">
            <a:avLst/>
          </a:prstGeom>
          <a:noFill/>
          <a:ln w="952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28"/>
          <p:cNvCxnSpPr>
            <a:cxnSpLocks noChangeShapeType="1"/>
          </p:cNvCxnSpPr>
          <p:nvPr/>
        </p:nvCxnSpPr>
        <p:spPr bwMode="auto">
          <a:xfrm>
            <a:off x="963613" y="4122738"/>
            <a:ext cx="0" cy="395287"/>
          </a:xfrm>
          <a:prstGeom prst="line">
            <a:avLst/>
          </a:prstGeom>
          <a:noFill/>
          <a:ln w="952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Box 22"/>
          <p:cNvSpPr txBox="1">
            <a:spLocks noChangeArrowheads="1"/>
          </p:cNvSpPr>
          <p:nvPr/>
        </p:nvSpPr>
        <p:spPr bwMode="auto">
          <a:xfrm>
            <a:off x="5164138" y="3438525"/>
            <a:ext cx="132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Age 70</a:t>
            </a:r>
          </a:p>
        </p:txBody>
      </p:sp>
      <p:sp>
        <p:nvSpPr>
          <p:cNvPr id="31" name="TextBox 30"/>
          <p:cNvSpPr txBox="1">
            <a:spLocks noChangeArrowheads="1"/>
          </p:cNvSpPr>
          <p:nvPr/>
        </p:nvSpPr>
        <p:spPr bwMode="auto">
          <a:xfrm>
            <a:off x="717550" y="4605338"/>
            <a:ext cx="49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400" i="0" dirty="0">
                <a:solidFill>
                  <a:schemeClr val="tx2"/>
                </a:solidFill>
              </a:rPr>
              <a:t>File</a:t>
            </a:r>
          </a:p>
        </p:txBody>
      </p:sp>
      <p:sp>
        <p:nvSpPr>
          <p:cNvPr id="32" name="TextBox 31"/>
          <p:cNvSpPr txBox="1">
            <a:spLocks noChangeArrowheads="1"/>
          </p:cNvSpPr>
          <p:nvPr/>
        </p:nvSpPr>
        <p:spPr bwMode="auto">
          <a:xfrm>
            <a:off x="3187700" y="5786438"/>
            <a:ext cx="49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400" i="0">
                <a:solidFill>
                  <a:schemeClr val="tx2"/>
                </a:solidFill>
              </a:rPr>
              <a:t>File</a:t>
            </a:r>
          </a:p>
        </p:txBody>
      </p:sp>
      <p:sp>
        <p:nvSpPr>
          <p:cNvPr id="38936" name="Text Box 66"/>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sp>
        <p:nvSpPr>
          <p:cNvPr id="37" name="TextBox 22"/>
          <p:cNvSpPr txBox="1">
            <a:spLocks noChangeArrowheads="1"/>
          </p:cNvSpPr>
          <p:nvPr/>
        </p:nvSpPr>
        <p:spPr bwMode="auto">
          <a:xfrm>
            <a:off x="2703513" y="3413125"/>
            <a:ext cx="132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FRA</a:t>
            </a:r>
          </a:p>
        </p:txBody>
      </p:sp>
      <p:sp>
        <p:nvSpPr>
          <p:cNvPr id="38" name="TextBox 22"/>
          <p:cNvSpPr txBox="1">
            <a:spLocks noChangeArrowheads="1"/>
          </p:cNvSpPr>
          <p:nvPr/>
        </p:nvSpPr>
        <p:spPr bwMode="auto">
          <a:xfrm>
            <a:off x="212725" y="3409950"/>
            <a:ext cx="133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Age 62</a:t>
            </a:r>
          </a:p>
        </p:txBody>
      </p:sp>
      <p:sp>
        <p:nvSpPr>
          <p:cNvPr id="39" name="TextBox 15"/>
          <p:cNvSpPr txBox="1">
            <a:spLocks noChangeArrowheads="1"/>
          </p:cNvSpPr>
          <p:nvPr/>
        </p:nvSpPr>
        <p:spPr bwMode="auto">
          <a:xfrm>
            <a:off x="2339975" y="2871788"/>
            <a:ext cx="450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Filing and Suspending</a:t>
            </a:r>
          </a:p>
        </p:txBody>
      </p:sp>
      <p:grpSp>
        <p:nvGrpSpPr>
          <p:cNvPr id="3" name="Group 2"/>
          <p:cNvGrpSpPr>
            <a:grpSpLocks/>
          </p:cNvGrpSpPr>
          <p:nvPr/>
        </p:nvGrpSpPr>
        <p:grpSpPr bwMode="auto">
          <a:xfrm>
            <a:off x="5651500" y="5334000"/>
            <a:ext cx="2884488" cy="396875"/>
            <a:chOff x="5652121" y="5334587"/>
            <a:chExt cx="2883866" cy="396876"/>
          </a:xfrm>
        </p:grpSpPr>
        <p:sp>
          <p:nvSpPr>
            <p:cNvPr id="38944" name="Rectangle 29"/>
            <p:cNvSpPr>
              <a:spLocks noChangeArrowheads="1"/>
            </p:cNvSpPr>
            <p:nvPr/>
          </p:nvSpPr>
          <p:spPr bwMode="auto">
            <a:xfrm>
              <a:off x="5652121" y="5334588"/>
              <a:ext cx="2594924"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b="1" i="0">
                  <a:solidFill>
                    <a:schemeClr val="bg1"/>
                  </a:solidFill>
                </a:rPr>
                <a:t>Collect</a:t>
              </a:r>
            </a:p>
          </p:txBody>
        </p:sp>
        <p:sp>
          <p:nvSpPr>
            <p:cNvPr id="38945" name="Isosceles Triangle 2"/>
            <p:cNvSpPr>
              <a:spLocks noChangeArrowheads="1"/>
            </p:cNvSpPr>
            <p:nvPr/>
          </p:nvSpPr>
          <p:spPr bwMode="auto">
            <a:xfrm rot="5400000">
              <a:off x="8193078" y="5388553"/>
              <a:ext cx="396875" cy="28894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endParaRPr lang="en-US" b="1">
                <a:solidFill>
                  <a:schemeClr val="bg1"/>
                </a:solidFill>
              </a:endParaRPr>
            </a:p>
          </p:txBody>
        </p:sp>
      </p:grpSp>
      <p:grpSp>
        <p:nvGrpSpPr>
          <p:cNvPr id="4" name="Group 3"/>
          <p:cNvGrpSpPr>
            <a:grpSpLocks/>
          </p:cNvGrpSpPr>
          <p:nvPr/>
        </p:nvGrpSpPr>
        <p:grpSpPr bwMode="auto">
          <a:xfrm>
            <a:off x="963613" y="4125913"/>
            <a:ext cx="7572375" cy="396875"/>
            <a:chOff x="963613" y="4125781"/>
            <a:chExt cx="7572375" cy="396875"/>
          </a:xfrm>
        </p:grpSpPr>
        <p:sp>
          <p:nvSpPr>
            <p:cNvPr id="38942" name="Rectangle 15"/>
            <p:cNvSpPr>
              <a:spLocks noChangeArrowheads="1"/>
            </p:cNvSpPr>
            <p:nvPr/>
          </p:nvSpPr>
          <p:spPr bwMode="auto">
            <a:xfrm>
              <a:off x="963613" y="4125781"/>
              <a:ext cx="7283432"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b="1" i="0">
                  <a:solidFill>
                    <a:schemeClr val="bg1"/>
                  </a:solidFill>
                </a:rPr>
                <a:t>Collect</a:t>
              </a:r>
            </a:p>
          </p:txBody>
        </p:sp>
        <p:sp>
          <p:nvSpPr>
            <p:cNvPr id="38943" name="Isosceles Triangle 2"/>
            <p:cNvSpPr>
              <a:spLocks noChangeArrowheads="1"/>
            </p:cNvSpPr>
            <p:nvPr/>
          </p:nvSpPr>
          <p:spPr bwMode="auto">
            <a:xfrm rot="5400000">
              <a:off x="8193079" y="4179747"/>
              <a:ext cx="396875" cy="28894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endParaRPr lang="en-US" b="1"/>
            </a:p>
          </p:txBody>
        </p:sp>
      </p:grpSp>
      <p:sp>
        <p:nvSpPr>
          <p:cNvPr id="5" name="Footer Placeholder 4"/>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6" name="Slide Number Placeholder 5"/>
          <p:cNvSpPr>
            <a:spLocks noGrp="1"/>
          </p:cNvSpPr>
          <p:nvPr>
            <p:ph type="sldNum" sz="quarter" idx="13"/>
          </p:nvPr>
        </p:nvSpPr>
        <p:spPr/>
        <p:txBody>
          <a:bodyPr/>
          <a:lstStyle/>
          <a:p>
            <a:fld id="{C0531ADF-2191-45C5-9D71-08764BF86A6F}" type="slidenum">
              <a:rPr lang="en-GB" smtClean="0"/>
              <a:pPr/>
              <a:t>14</a:t>
            </a:fld>
            <a:endParaRPr lang="en-GB"/>
          </a:p>
        </p:txBody>
      </p:sp>
    </p:spTree>
    <p:extLst>
      <p:ext uri="{BB962C8B-B14F-4D97-AF65-F5344CB8AC3E}">
        <p14:creationId xmlns:p14="http://schemas.microsoft.com/office/powerpoint/2010/main" val="247866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31" grpId="0"/>
      <p:bldP spid="32"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Maximum Spousal Benefit Amount</a:t>
            </a:r>
            <a:endParaRPr lang="en-US" sz="1600" dirty="0"/>
          </a:p>
        </p:txBody>
      </p:sp>
      <p:cxnSp>
        <p:nvCxnSpPr>
          <p:cNvPr id="46" name="Straight Connector 45"/>
          <p:cNvCxnSpPr>
            <a:cxnSpLocks noChangeShapeType="1"/>
          </p:cNvCxnSpPr>
          <p:nvPr/>
        </p:nvCxnSpPr>
        <p:spPr bwMode="auto">
          <a:xfrm>
            <a:off x="1311590" y="2905919"/>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p:cNvCxnSpPr>
            <a:cxnSpLocks noChangeShapeType="1"/>
          </p:cNvCxnSpPr>
          <p:nvPr/>
        </p:nvCxnSpPr>
        <p:spPr bwMode="auto">
          <a:xfrm>
            <a:off x="1329053" y="4171950"/>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939" name="Rectangle 2"/>
          <p:cNvSpPr>
            <a:spLocks noGrp="1" noChangeArrowheads="1"/>
          </p:cNvSpPr>
          <p:nvPr>
            <p:ph type="title"/>
          </p:nvPr>
        </p:nvSpPr>
        <p:spPr/>
        <p:txBody>
          <a:bodyPr/>
          <a:lstStyle/>
          <a:p>
            <a:pPr eaLnBrk="1" hangingPunct="1"/>
            <a:r>
              <a:rPr lang="en-US" sz="2000" smtClean="0"/>
              <a:t>Spousal Benefits</a:t>
            </a:r>
          </a:p>
        </p:txBody>
      </p:sp>
      <p:sp>
        <p:nvSpPr>
          <p:cNvPr id="39940" name="TextBox 5"/>
          <p:cNvSpPr txBox="1">
            <a:spLocks noChangeArrowheads="1"/>
          </p:cNvSpPr>
          <p:nvPr/>
        </p:nvSpPr>
        <p:spPr bwMode="auto">
          <a:xfrm rot="-5400000">
            <a:off x="-1614487" y="3341688"/>
            <a:ext cx="437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b="0" i="0" dirty="0">
                <a:solidFill>
                  <a:schemeClr val="tx2"/>
                </a:solidFill>
              </a:rPr>
              <a:t>Percentage of FRA Spousal Benefits</a:t>
            </a:r>
          </a:p>
        </p:txBody>
      </p:sp>
      <p:sp>
        <p:nvSpPr>
          <p:cNvPr id="39941" name="Text Box 8"/>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sp>
        <p:nvSpPr>
          <p:cNvPr id="39942" name="AutoShape 14"/>
          <p:cNvSpPr>
            <a:spLocks noChangeAspect="1" noChangeArrowheads="1" noTextEdit="1"/>
          </p:cNvSpPr>
          <p:nvPr/>
        </p:nvSpPr>
        <p:spPr bwMode="auto">
          <a:xfrm>
            <a:off x="642938" y="1052513"/>
            <a:ext cx="819626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7"/>
          <p:cNvSpPr>
            <a:spLocks noChangeArrowheads="1"/>
          </p:cNvSpPr>
          <p:nvPr/>
        </p:nvSpPr>
        <p:spPr bwMode="auto">
          <a:xfrm>
            <a:off x="2360613" y="3513138"/>
            <a:ext cx="328612" cy="1927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2"/>
              </a:solidFill>
            </a:endParaRPr>
          </a:p>
        </p:txBody>
      </p:sp>
      <p:sp>
        <p:nvSpPr>
          <p:cNvPr id="8" name="Rectangle 18"/>
          <p:cNvSpPr>
            <a:spLocks noChangeArrowheads="1"/>
          </p:cNvSpPr>
          <p:nvPr/>
        </p:nvSpPr>
        <p:spPr bwMode="auto">
          <a:xfrm>
            <a:off x="3182938" y="3309938"/>
            <a:ext cx="328612" cy="2130425"/>
          </a:xfrm>
          <a:prstGeom prst="rect">
            <a:avLst/>
          </a:prstGeom>
          <a:solidFill>
            <a:schemeClr val="accent3"/>
          </a:solidFill>
          <a:ln>
            <a:noFill/>
          </a:ln>
        </p:spPr>
        <p:txBody>
          <a:bodyPr/>
          <a:lstStyle/>
          <a:p>
            <a:pPr>
              <a:defRPr/>
            </a:pPr>
            <a:endParaRPr lang="en-US">
              <a:ea typeface="ＭＳ Ｐゴシック" pitchFamily="34" charset="-128"/>
            </a:endParaRPr>
          </a:p>
        </p:txBody>
      </p:sp>
      <p:sp>
        <p:nvSpPr>
          <p:cNvPr id="9" name="Rectangle 19"/>
          <p:cNvSpPr>
            <a:spLocks noChangeArrowheads="1"/>
          </p:cNvSpPr>
          <p:nvPr/>
        </p:nvSpPr>
        <p:spPr bwMode="auto">
          <a:xfrm>
            <a:off x="4003675" y="3106738"/>
            <a:ext cx="330200" cy="2333625"/>
          </a:xfrm>
          <a:prstGeom prst="rect">
            <a:avLst/>
          </a:prstGeom>
          <a:solidFill>
            <a:schemeClr val="accent4"/>
          </a:solidFill>
          <a:ln>
            <a:noFill/>
          </a:ln>
        </p:spPr>
        <p:txBody>
          <a:bodyPr/>
          <a:lstStyle/>
          <a:p>
            <a:pPr>
              <a:defRPr/>
            </a:pPr>
            <a:endParaRPr lang="en-US">
              <a:ea typeface="ＭＳ Ｐゴシック" pitchFamily="34" charset="-128"/>
            </a:endParaRPr>
          </a:p>
        </p:txBody>
      </p:sp>
      <p:sp>
        <p:nvSpPr>
          <p:cNvPr id="31755" name="Rectangle 20"/>
          <p:cNvSpPr>
            <a:spLocks noChangeArrowheads="1"/>
          </p:cNvSpPr>
          <p:nvPr/>
        </p:nvSpPr>
        <p:spPr bwMode="auto">
          <a:xfrm>
            <a:off x="4827588" y="2903538"/>
            <a:ext cx="328612" cy="2536825"/>
          </a:xfrm>
          <a:prstGeom prst="rect">
            <a:avLst/>
          </a:prstGeom>
          <a:solidFill>
            <a:schemeClr val="accent5"/>
          </a:solidFill>
          <a:ln>
            <a:noFill/>
          </a:ln>
        </p:spPr>
        <p:txBody>
          <a:bodyPr/>
          <a:lstStyle/>
          <a:p>
            <a:pPr>
              <a:defRPr/>
            </a:pPr>
            <a:endParaRPr lang="en-US">
              <a:ea typeface="ＭＳ Ｐゴシック" pitchFamily="34" charset="-128"/>
            </a:endParaRPr>
          </a:p>
        </p:txBody>
      </p:sp>
      <p:sp>
        <p:nvSpPr>
          <p:cNvPr id="13" name="Rectangle 21"/>
          <p:cNvSpPr>
            <a:spLocks noChangeArrowheads="1"/>
          </p:cNvSpPr>
          <p:nvPr/>
        </p:nvSpPr>
        <p:spPr bwMode="auto">
          <a:xfrm>
            <a:off x="5649913" y="2903538"/>
            <a:ext cx="328612" cy="2536825"/>
          </a:xfrm>
          <a:prstGeom prst="rect">
            <a:avLst/>
          </a:prstGeom>
          <a:solidFill>
            <a:schemeClr val="accent5"/>
          </a:solidFill>
          <a:ln>
            <a:noFill/>
          </a:ln>
        </p:spPr>
        <p:txBody>
          <a:bodyPr/>
          <a:lstStyle/>
          <a:p>
            <a:pPr>
              <a:defRPr/>
            </a:pPr>
            <a:endParaRPr lang="en-US">
              <a:ea typeface="ＭＳ Ｐゴシック" pitchFamily="34" charset="-128"/>
            </a:endParaRPr>
          </a:p>
        </p:txBody>
      </p:sp>
      <p:sp>
        <p:nvSpPr>
          <p:cNvPr id="14" name="Rectangle 22"/>
          <p:cNvSpPr>
            <a:spLocks noChangeArrowheads="1"/>
          </p:cNvSpPr>
          <p:nvPr/>
        </p:nvSpPr>
        <p:spPr bwMode="auto">
          <a:xfrm>
            <a:off x="6472238" y="2903538"/>
            <a:ext cx="328612" cy="2536825"/>
          </a:xfrm>
          <a:prstGeom prst="rect">
            <a:avLst/>
          </a:prstGeom>
          <a:solidFill>
            <a:schemeClr val="accent5"/>
          </a:solidFill>
          <a:ln>
            <a:noFill/>
          </a:ln>
        </p:spPr>
        <p:txBody>
          <a:bodyPr/>
          <a:lstStyle/>
          <a:p>
            <a:pPr>
              <a:defRPr/>
            </a:pPr>
            <a:endParaRPr lang="en-US">
              <a:ea typeface="ＭＳ Ｐゴシック" pitchFamily="34" charset="-128"/>
            </a:endParaRPr>
          </a:p>
        </p:txBody>
      </p:sp>
      <p:sp>
        <p:nvSpPr>
          <p:cNvPr id="15" name="Rectangle 23"/>
          <p:cNvSpPr>
            <a:spLocks noChangeArrowheads="1"/>
          </p:cNvSpPr>
          <p:nvPr/>
        </p:nvSpPr>
        <p:spPr bwMode="auto">
          <a:xfrm>
            <a:off x="7294563" y="2903538"/>
            <a:ext cx="327025" cy="2536825"/>
          </a:xfrm>
          <a:prstGeom prst="rect">
            <a:avLst/>
          </a:prstGeom>
          <a:solidFill>
            <a:schemeClr val="accent5"/>
          </a:solidFill>
          <a:ln>
            <a:noFill/>
          </a:ln>
        </p:spPr>
        <p:txBody>
          <a:bodyPr/>
          <a:lstStyle/>
          <a:p>
            <a:pPr>
              <a:defRPr/>
            </a:pPr>
            <a:endParaRPr lang="en-US">
              <a:ea typeface="ＭＳ Ｐゴシック" pitchFamily="34" charset="-128"/>
            </a:endParaRPr>
          </a:p>
        </p:txBody>
      </p:sp>
      <p:sp>
        <p:nvSpPr>
          <p:cNvPr id="16" name="Rectangle 24"/>
          <p:cNvSpPr>
            <a:spLocks noChangeArrowheads="1"/>
          </p:cNvSpPr>
          <p:nvPr/>
        </p:nvSpPr>
        <p:spPr bwMode="auto">
          <a:xfrm>
            <a:off x="8115300" y="2903538"/>
            <a:ext cx="330200" cy="2536825"/>
          </a:xfrm>
          <a:prstGeom prst="rect">
            <a:avLst/>
          </a:prstGeom>
          <a:solidFill>
            <a:schemeClr val="accent5"/>
          </a:solidFill>
          <a:ln>
            <a:noFill/>
          </a:ln>
        </p:spPr>
        <p:txBody>
          <a:bodyPr/>
          <a:lstStyle/>
          <a:p>
            <a:pPr>
              <a:defRPr/>
            </a:pPr>
            <a:endParaRPr lang="en-US">
              <a:ea typeface="ＭＳ Ｐゴシック" pitchFamily="34" charset="-128"/>
            </a:endParaRPr>
          </a:p>
        </p:txBody>
      </p:sp>
      <p:sp>
        <p:nvSpPr>
          <p:cNvPr id="17" name="Rectangle 25"/>
          <p:cNvSpPr>
            <a:spLocks noChangeArrowheads="1"/>
          </p:cNvSpPr>
          <p:nvPr/>
        </p:nvSpPr>
        <p:spPr bwMode="auto">
          <a:xfrm>
            <a:off x="1538288" y="3665538"/>
            <a:ext cx="328612" cy="1774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2"/>
              </a:solidFill>
            </a:endParaRPr>
          </a:p>
        </p:txBody>
      </p:sp>
      <p:sp>
        <p:nvSpPr>
          <p:cNvPr id="39953" name="Rectangle 26"/>
          <p:cNvSpPr>
            <a:spLocks noChangeArrowheads="1"/>
          </p:cNvSpPr>
          <p:nvPr/>
        </p:nvSpPr>
        <p:spPr bwMode="auto">
          <a:xfrm>
            <a:off x="1292225" y="5435600"/>
            <a:ext cx="7399338" cy="9525"/>
          </a:xfrm>
          <a:prstGeom prst="rect">
            <a:avLst/>
          </a:prstGeom>
          <a:solidFill>
            <a:srgbClr val="F9F9F9"/>
          </a:solidFill>
          <a:ln w="1">
            <a:solidFill>
              <a:schemeClr val="tx2"/>
            </a:solidFill>
            <a:bevel/>
            <a:headEnd/>
            <a:tailEnd/>
          </a:ln>
        </p:spPr>
        <p:txBody>
          <a:bodyPr/>
          <a:lstStyle/>
          <a:p>
            <a:endParaRPr lang="en-US">
              <a:solidFill>
                <a:schemeClr val="tx2"/>
              </a:solidFill>
            </a:endParaRPr>
          </a:p>
        </p:txBody>
      </p:sp>
      <p:sp>
        <p:nvSpPr>
          <p:cNvPr id="20" name="Rectangle 28"/>
          <p:cNvSpPr>
            <a:spLocks noChangeArrowheads="1"/>
          </p:cNvSpPr>
          <p:nvPr/>
        </p:nvSpPr>
        <p:spPr bwMode="auto">
          <a:xfrm>
            <a:off x="1482725" y="336391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dirty="0">
                <a:solidFill>
                  <a:schemeClr val="tx2"/>
                </a:solidFill>
              </a:rPr>
              <a:t>70%</a:t>
            </a:r>
            <a:endParaRPr lang="en-US" dirty="0">
              <a:solidFill>
                <a:schemeClr val="tx2"/>
              </a:solidFill>
            </a:endParaRPr>
          </a:p>
        </p:txBody>
      </p:sp>
      <p:sp>
        <p:nvSpPr>
          <p:cNvPr id="21" name="Rectangle 29"/>
          <p:cNvSpPr>
            <a:spLocks noChangeArrowheads="1"/>
          </p:cNvSpPr>
          <p:nvPr/>
        </p:nvSpPr>
        <p:spPr bwMode="auto">
          <a:xfrm>
            <a:off x="2308225" y="3213100"/>
            <a:ext cx="4365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0" i="0" dirty="0">
                <a:solidFill>
                  <a:schemeClr val="tx2"/>
                </a:solidFill>
              </a:rPr>
              <a:t>75%</a:t>
            </a:r>
            <a:endParaRPr lang="en-US" dirty="0">
              <a:solidFill>
                <a:schemeClr val="tx2"/>
              </a:solidFill>
            </a:endParaRPr>
          </a:p>
        </p:txBody>
      </p:sp>
      <p:sp>
        <p:nvSpPr>
          <p:cNvPr id="22" name="Rectangle 30"/>
          <p:cNvSpPr>
            <a:spLocks noChangeArrowheads="1"/>
          </p:cNvSpPr>
          <p:nvPr/>
        </p:nvSpPr>
        <p:spPr bwMode="auto">
          <a:xfrm>
            <a:off x="3130550" y="3008313"/>
            <a:ext cx="436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0" i="0" dirty="0">
                <a:solidFill>
                  <a:schemeClr val="tx2"/>
                </a:solidFill>
              </a:rPr>
              <a:t>83%</a:t>
            </a:r>
            <a:endParaRPr lang="en-US" dirty="0">
              <a:solidFill>
                <a:schemeClr val="tx2"/>
              </a:solidFill>
            </a:endParaRPr>
          </a:p>
        </p:txBody>
      </p:sp>
      <p:sp>
        <p:nvSpPr>
          <p:cNvPr id="23" name="Rectangle 31"/>
          <p:cNvSpPr>
            <a:spLocks noChangeArrowheads="1"/>
          </p:cNvSpPr>
          <p:nvPr/>
        </p:nvSpPr>
        <p:spPr bwMode="auto">
          <a:xfrm>
            <a:off x="3940175" y="280511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dirty="0">
                <a:solidFill>
                  <a:schemeClr val="tx2"/>
                </a:solidFill>
              </a:rPr>
              <a:t>92%</a:t>
            </a:r>
            <a:endParaRPr lang="en-US" dirty="0">
              <a:solidFill>
                <a:schemeClr val="tx2"/>
              </a:solidFill>
            </a:endParaRPr>
          </a:p>
        </p:txBody>
      </p:sp>
      <p:sp>
        <p:nvSpPr>
          <p:cNvPr id="39959" name="Rectangle 32"/>
          <p:cNvSpPr>
            <a:spLocks noChangeArrowheads="1"/>
          </p:cNvSpPr>
          <p:nvPr/>
        </p:nvSpPr>
        <p:spPr bwMode="auto">
          <a:xfrm>
            <a:off x="4699000" y="2603500"/>
            <a:ext cx="588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100%</a:t>
            </a:r>
            <a:endParaRPr lang="en-US">
              <a:solidFill>
                <a:schemeClr val="tx2"/>
              </a:solidFill>
            </a:endParaRPr>
          </a:p>
        </p:txBody>
      </p:sp>
      <p:sp>
        <p:nvSpPr>
          <p:cNvPr id="25" name="Rectangle 33"/>
          <p:cNvSpPr>
            <a:spLocks noChangeArrowheads="1"/>
          </p:cNvSpPr>
          <p:nvPr/>
        </p:nvSpPr>
        <p:spPr bwMode="auto">
          <a:xfrm>
            <a:off x="5521325" y="2603500"/>
            <a:ext cx="588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100%</a:t>
            </a:r>
            <a:endParaRPr lang="en-US">
              <a:solidFill>
                <a:schemeClr val="tx2"/>
              </a:solidFill>
            </a:endParaRPr>
          </a:p>
        </p:txBody>
      </p:sp>
      <p:sp>
        <p:nvSpPr>
          <p:cNvPr id="26" name="Rectangle 34"/>
          <p:cNvSpPr>
            <a:spLocks noChangeArrowheads="1"/>
          </p:cNvSpPr>
          <p:nvPr/>
        </p:nvSpPr>
        <p:spPr bwMode="auto">
          <a:xfrm>
            <a:off x="6343650" y="2603500"/>
            <a:ext cx="588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dirty="0">
                <a:solidFill>
                  <a:schemeClr val="tx2"/>
                </a:solidFill>
              </a:rPr>
              <a:t>100%</a:t>
            </a:r>
            <a:endParaRPr lang="en-US" dirty="0">
              <a:solidFill>
                <a:schemeClr val="tx2"/>
              </a:solidFill>
            </a:endParaRPr>
          </a:p>
        </p:txBody>
      </p:sp>
      <p:sp>
        <p:nvSpPr>
          <p:cNvPr id="27" name="Rectangle 35"/>
          <p:cNvSpPr>
            <a:spLocks noChangeArrowheads="1"/>
          </p:cNvSpPr>
          <p:nvPr/>
        </p:nvSpPr>
        <p:spPr bwMode="auto">
          <a:xfrm>
            <a:off x="7164388" y="2603500"/>
            <a:ext cx="588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100%</a:t>
            </a:r>
            <a:endParaRPr lang="en-US">
              <a:solidFill>
                <a:schemeClr val="tx2"/>
              </a:solidFill>
            </a:endParaRPr>
          </a:p>
        </p:txBody>
      </p:sp>
      <p:sp>
        <p:nvSpPr>
          <p:cNvPr id="28" name="Rectangle 36"/>
          <p:cNvSpPr>
            <a:spLocks noChangeArrowheads="1"/>
          </p:cNvSpPr>
          <p:nvPr/>
        </p:nvSpPr>
        <p:spPr bwMode="auto">
          <a:xfrm>
            <a:off x="7986713" y="2603500"/>
            <a:ext cx="588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100%</a:t>
            </a:r>
            <a:endParaRPr lang="en-US">
              <a:solidFill>
                <a:schemeClr val="tx2"/>
              </a:solidFill>
            </a:endParaRPr>
          </a:p>
        </p:txBody>
      </p:sp>
      <p:sp>
        <p:nvSpPr>
          <p:cNvPr id="39964" name="Rectangle 37"/>
          <p:cNvSpPr>
            <a:spLocks noChangeArrowheads="1"/>
          </p:cNvSpPr>
          <p:nvPr/>
        </p:nvSpPr>
        <p:spPr bwMode="auto">
          <a:xfrm>
            <a:off x="839788" y="53260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0%</a:t>
            </a:r>
            <a:endParaRPr lang="en-US">
              <a:solidFill>
                <a:schemeClr val="tx2"/>
              </a:solidFill>
            </a:endParaRPr>
          </a:p>
        </p:txBody>
      </p:sp>
      <p:sp>
        <p:nvSpPr>
          <p:cNvPr id="39965" name="Rectangle 38"/>
          <p:cNvSpPr>
            <a:spLocks noChangeArrowheads="1"/>
          </p:cNvSpPr>
          <p:nvPr/>
        </p:nvSpPr>
        <p:spPr bwMode="auto">
          <a:xfrm>
            <a:off x="817563" y="4057650"/>
            <a:ext cx="40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0" i="0">
                <a:solidFill>
                  <a:schemeClr val="tx2"/>
                </a:solidFill>
              </a:rPr>
              <a:t>50%</a:t>
            </a:r>
            <a:endParaRPr lang="en-US">
              <a:solidFill>
                <a:schemeClr val="tx2"/>
              </a:solidFill>
            </a:endParaRPr>
          </a:p>
        </p:txBody>
      </p:sp>
      <p:sp>
        <p:nvSpPr>
          <p:cNvPr id="39966" name="Rectangle 39"/>
          <p:cNvSpPr>
            <a:spLocks noChangeArrowheads="1"/>
          </p:cNvSpPr>
          <p:nvPr/>
        </p:nvSpPr>
        <p:spPr bwMode="auto">
          <a:xfrm>
            <a:off x="733425" y="2790825"/>
            <a:ext cx="4937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500" b="0" i="0">
                <a:solidFill>
                  <a:schemeClr val="tx2"/>
                </a:solidFill>
              </a:rPr>
              <a:t>100%</a:t>
            </a:r>
            <a:endParaRPr lang="en-US">
              <a:solidFill>
                <a:schemeClr val="tx2"/>
              </a:solidFill>
            </a:endParaRPr>
          </a:p>
        </p:txBody>
      </p:sp>
      <p:sp>
        <p:nvSpPr>
          <p:cNvPr id="39967" name="Rectangle 40"/>
          <p:cNvSpPr>
            <a:spLocks noChangeArrowheads="1"/>
          </p:cNvSpPr>
          <p:nvPr/>
        </p:nvSpPr>
        <p:spPr bwMode="auto">
          <a:xfrm>
            <a:off x="703263" y="1522413"/>
            <a:ext cx="523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0" i="0">
                <a:solidFill>
                  <a:schemeClr val="tx2"/>
                </a:solidFill>
              </a:rPr>
              <a:t>150%</a:t>
            </a:r>
            <a:endParaRPr lang="en-US">
              <a:solidFill>
                <a:schemeClr val="tx2"/>
              </a:solidFill>
            </a:endParaRPr>
          </a:p>
        </p:txBody>
      </p:sp>
      <p:sp>
        <p:nvSpPr>
          <p:cNvPr id="39968" name="Rectangle 41"/>
          <p:cNvSpPr>
            <a:spLocks noChangeArrowheads="1"/>
          </p:cNvSpPr>
          <p:nvPr/>
        </p:nvSpPr>
        <p:spPr bwMode="auto">
          <a:xfrm>
            <a:off x="1392238"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62</a:t>
            </a:r>
            <a:endParaRPr lang="en-US">
              <a:solidFill>
                <a:schemeClr val="tx2"/>
              </a:solidFill>
            </a:endParaRPr>
          </a:p>
        </p:txBody>
      </p:sp>
      <p:sp>
        <p:nvSpPr>
          <p:cNvPr id="39969" name="Rectangle 42"/>
          <p:cNvSpPr>
            <a:spLocks noChangeArrowheads="1"/>
          </p:cNvSpPr>
          <p:nvPr/>
        </p:nvSpPr>
        <p:spPr bwMode="auto">
          <a:xfrm>
            <a:off x="2214563"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63</a:t>
            </a:r>
            <a:endParaRPr lang="en-US">
              <a:solidFill>
                <a:schemeClr val="tx2"/>
              </a:solidFill>
            </a:endParaRPr>
          </a:p>
        </p:txBody>
      </p:sp>
      <p:sp>
        <p:nvSpPr>
          <p:cNvPr id="39970" name="Rectangle 43"/>
          <p:cNvSpPr>
            <a:spLocks noChangeArrowheads="1"/>
          </p:cNvSpPr>
          <p:nvPr/>
        </p:nvSpPr>
        <p:spPr bwMode="auto">
          <a:xfrm>
            <a:off x="3036888"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64</a:t>
            </a:r>
            <a:endParaRPr lang="en-US">
              <a:solidFill>
                <a:schemeClr val="tx2"/>
              </a:solidFill>
            </a:endParaRPr>
          </a:p>
        </p:txBody>
      </p:sp>
      <p:sp>
        <p:nvSpPr>
          <p:cNvPr id="39971" name="Rectangle 44"/>
          <p:cNvSpPr>
            <a:spLocks noChangeArrowheads="1"/>
          </p:cNvSpPr>
          <p:nvPr/>
        </p:nvSpPr>
        <p:spPr bwMode="auto">
          <a:xfrm>
            <a:off x="3859213"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65</a:t>
            </a:r>
            <a:endParaRPr lang="en-US">
              <a:solidFill>
                <a:schemeClr val="tx2"/>
              </a:solidFill>
            </a:endParaRPr>
          </a:p>
        </p:txBody>
      </p:sp>
      <p:sp>
        <p:nvSpPr>
          <p:cNvPr id="39972" name="Rectangle 45"/>
          <p:cNvSpPr>
            <a:spLocks noChangeArrowheads="1"/>
          </p:cNvSpPr>
          <p:nvPr/>
        </p:nvSpPr>
        <p:spPr bwMode="auto">
          <a:xfrm>
            <a:off x="4681538"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dirty="0">
                <a:solidFill>
                  <a:schemeClr val="tx2"/>
                </a:solidFill>
              </a:rPr>
              <a:t>Age 66</a:t>
            </a:r>
            <a:endParaRPr lang="en-US" dirty="0">
              <a:solidFill>
                <a:schemeClr val="tx2"/>
              </a:solidFill>
            </a:endParaRPr>
          </a:p>
        </p:txBody>
      </p:sp>
      <p:sp>
        <p:nvSpPr>
          <p:cNvPr id="39973" name="Rectangle 46"/>
          <p:cNvSpPr>
            <a:spLocks noChangeArrowheads="1"/>
          </p:cNvSpPr>
          <p:nvPr/>
        </p:nvSpPr>
        <p:spPr bwMode="auto">
          <a:xfrm>
            <a:off x="4729163" y="5786438"/>
            <a:ext cx="546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(FRA)</a:t>
            </a:r>
            <a:endParaRPr lang="en-US">
              <a:solidFill>
                <a:schemeClr val="tx2"/>
              </a:solidFill>
            </a:endParaRPr>
          </a:p>
        </p:txBody>
      </p:sp>
      <p:sp>
        <p:nvSpPr>
          <p:cNvPr id="39974" name="Rectangle 47"/>
          <p:cNvSpPr>
            <a:spLocks noChangeArrowheads="1"/>
          </p:cNvSpPr>
          <p:nvPr/>
        </p:nvSpPr>
        <p:spPr bwMode="auto">
          <a:xfrm>
            <a:off x="5503863"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67</a:t>
            </a:r>
            <a:endParaRPr lang="en-US">
              <a:solidFill>
                <a:schemeClr val="tx2"/>
              </a:solidFill>
            </a:endParaRPr>
          </a:p>
        </p:txBody>
      </p:sp>
      <p:sp>
        <p:nvSpPr>
          <p:cNvPr id="39975" name="Rectangle 48"/>
          <p:cNvSpPr>
            <a:spLocks noChangeArrowheads="1"/>
          </p:cNvSpPr>
          <p:nvPr/>
        </p:nvSpPr>
        <p:spPr bwMode="auto">
          <a:xfrm>
            <a:off x="6324600"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68</a:t>
            </a:r>
            <a:endParaRPr lang="en-US">
              <a:solidFill>
                <a:schemeClr val="tx2"/>
              </a:solidFill>
            </a:endParaRPr>
          </a:p>
        </p:txBody>
      </p:sp>
      <p:sp>
        <p:nvSpPr>
          <p:cNvPr id="39976" name="Rectangle 49"/>
          <p:cNvSpPr>
            <a:spLocks noChangeArrowheads="1"/>
          </p:cNvSpPr>
          <p:nvPr/>
        </p:nvSpPr>
        <p:spPr bwMode="auto">
          <a:xfrm>
            <a:off x="7146925"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69</a:t>
            </a:r>
            <a:endParaRPr lang="en-US">
              <a:solidFill>
                <a:schemeClr val="tx2"/>
              </a:solidFill>
            </a:endParaRPr>
          </a:p>
        </p:txBody>
      </p:sp>
      <p:sp>
        <p:nvSpPr>
          <p:cNvPr id="39977" name="Rectangle 50"/>
          <p:cNvSpPr>
            <a:spLocks noChangeArrowheads="1"/>
          </p:cNvSpPr>
          <p:nvPr/>
        </p:nvSpPr>
        <p:spPr bwMode="auto">
          <a:xfrm>
            <a:off x="7969250" y="555942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chemeClr val="tx2"/>
                </a:solidFill>
              </a:rPr>
              <a:t>Age 70</a:t>
            </a:r>
            <a:endParaRPr lang="en-US">
              <a:solidFill>
                <a:schemeClr val="tx2"/>
              </a:solidFill>
            </a:endParaRPr>
          </a:p>
        </p:txBody>
      </p:sp>
      <p:sp>
        <p:nvSpPr>
          <p:cNvPr id="39978" name="Rectangle 51"/>
          <p:cNvSpPr>
            <a:spLocks noChangeArrowheads="1"/>
          </p:cNvSpPr>
          <p:nvPr/>
        </p:nvSpPr>
        <p:spPr bwMode="auto">
          <a:xfrm>
            <a:off x="2552700" y="1141413"/>
            <a:ext cx="4220835"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p>
            <a:pPr>
              <a:spcBef>
                <a:spcPts val="700"/>
              </a:spcBef>
              <a:buFont typeface="Arial" pitchFamily="34" charset="0"/>
              <a:buNone/>
            </a:pPr>
            <a:r>
              <a:rPr lang="en-US" sz="2000" b="1" dirty="0" smtClean="0">
                <a:solidFill>
                  <a:schemeClr val="tx2"/>
                </a:solidFill>
                <a:latin typeface="Arial"/>
              </a:rPr>
              <a:t> </a:t>
            </a:r>
            <a:endParaRPr lang="en-US" sz="2000" b="1" dirty="0">
              <a:solidFill>
                <a:schemeClr val="tx2"/>
              </a:solidFill>
              <a:latin typeface="Arial"/>
            </a:endParaRPr>
          </a:p>
        </p:txBody>
      </p:sp>
      <p:cxnSp>
        <p:nvCxnSpPr>
          <p:cNvPr id="44" name="Straight Connector 43"/>
          <p:cNvCxnSpPr>
            <a:cxnSpLocks noChangeShapeType="1"/>
          </p:cNvCxnSpPr>
          <p:nvPr/>
        </p:nvCxnSpPr>
        <p:spPr bwMode="auto">
          <a:xfrm>
            <a:off x="1292225" y="1631950"/>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15</a:t>
            </a:fld>
            <a:endParaRPr lang="en-GB"/>
          </a:p>
        </p:txBody>
      </p:sp>
    </p:spTree>
    <p:extLst>
      <p:ext uri="{BB962C8B-B14F-4D97-AF65-F5344CB8AC3E}">
        <p14:creationId xmlns:p14="http://schemas.microsoft.com/office/powerpoint/2010/main" val="388637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16" grpId="0" animBg="1"/>
      <p:bldP spid="17" grpId="0" animBg="1"/>
      <p:bldP spid="20" grpId="0"/>
      <p:bldP spid="21" grpId="0"/>
      <p:bldP spid="22" grpId="0"/>
      <p:bldP spid="23"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1" name="Straight Connector 40"/>
          <p:cNvCxnSpPr>
            <a:cxnSpLocks noChangeShapeType="1"/>
          </p:cNvCxnSpPr>
          <p:nvPr/>
        </p:nvCxnSpPr>
        <p:spPr bwMode="auto">
          <a:xfrm>
            <a:off x="1455738" y="5175250"/>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42"/>
          <p:cNvCxnSpPr>
            <a:cxnSpLocks noChangeShapeType="1"/>
          </p:cNvCxnSpPr>
          <p:nvPr/>
        </p:nvCxnSpPr>
        <p:spPr bwMode="auto">
          <a:xfrm>
            <a:off x="1464940" y="4578737"/>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cxnSpLocks noChangeShapeType="1"/>
          </p:cNvCxnSpPr>
          <p:nvPr/>
        </p:nvCxnSpPr>
        <p:spPr bwMode="auto">
          <a:xfrm>
            <a:off x="1450181" y="3992949"/>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44"/>
          <p:cNvCxnSpPr>
            <a:cxnSpLocks noChangeShapeType="1"/>
          </p:cNvCxnSpPr>
          <p:nvPr/>
        </p:nvCxnSpPr>
        <p:spPr bwMode="auto">
          <a:xfrm>
            <a:off x="1444625" y="3392488"/>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a:cxnSpLocks noChangeShapeType="1"/>
          </p:cNvCxnSpPr>
          <p:nvPr/>
        </p:nvCxnSpPr>
        <p:spPr bwMode="auto">
          <a:xfrm>
            <a:off x="1464940" y="2800737"/>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p:cNvCxnSpPr>
            <a:cxnSpLocks noChangeShapeType="1"/>
          </p:cNvCxnSpPr>
          <p:nvPr/>
        </p:nvCxnSpPr>
        <p:spPr bwMode="auto">
          <a:xfrm>
            <a:off x="1464940" y="2216924"/>
            <a:ext cx="7005637"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964" name="Rectangle 4"/>
          <p:cNvSpPr>
            <a:spLocks noGrp="1" noChangeArrowheads="1"/>
          </p:cNvSpPr>
          <p:nvPr>
            <p:ph type="title"/>
          </p:nvPr>
        </p:nvSpPr>
        <p:spPr>
          <a:noFill/>
        </p:spPr>
        <p:txBody>
          <a:bodyPr/>
          <a:lstStyle/>
          <a:p>
            <a:pPr eaLnBrk="1" hangingPunct="1"/>
            <a:r>
              <a:rPr lang="en-US" sz="2000" smtClean="0"/>
              <a:t>Adding Spousal Benefits to Individual Benefits</a:t>
            </a:r>
          </a:p>
        </p:txBody>
      </p:sp>
      <p:sp>
        <p:nvSpPr>
          <p:cNvPr id="40965" name="TextBox 10"/>
          <p:cNvSpPr txBox="1">
            <a:spLocks noChangeArrowheads="1"/>
          </p:cNvSpPr>
          <p:nvPr/>
        </p:nvSpPr>
        <p:spPr bwMode="auto">
          <a:xfrm>
            <a:off x="806863" y="1025525"/>
            <a:ext cx="1523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John</a:t>
            </a:r>
          </a:p>
          <a:p>
            <a:pPr algn="ctr" eaLnBrk="1" hangingPunct="1"/>
            <a:r>
              <a:rPr lang="en-US" sz="2000" b="0" i="0">
                <a:solidFill>
                  <a:schemeClr val="tx2"/>
                </a:solidFill>
              </a:rPr>
              <a:t>PIA: $2,200</a:t>
            </a:r>
          </a:p>
        </p:txBody>
      </p:sp>
      <p:sp>
        <p:nvSpPr>
          <p:cNvPr id="40966" name="TextBox 11"/>
          <p:cNvSpPr txBox="1">
            <a:spLocks noChangeArrowheads="1"/>
          </p:cNvSpPr>
          <p:nvPr/>
        </p:nvSpPr>
        <p:spPr bwMode="auto">
          <a:xfrm>
            <a:off x="6884050" y="1030288"/>
            <a:ext cx="13099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p>
          <a:p>
            <a:pPr algn="ctr" eaLnBrk="1" hangingPunct="1"/>
            <a:r>
              <a:rPr lang="en-US" sz="2000" b="0" i="0">
                <a:solidFill>
                  <a:schemeClr val="tx2"/>
                </a:solidFill>
              </a:rPr>
              <a:t>PIA: $600</a:t>
            </a:r>
          </a:p>
        </p:txBody>
      </p:sp>
      <p:sp>
        <p:nvSpPr>
          <p:cNvPr id="103447" name="Rectangle 46"/>
          <p:cNvSpPr>
            <a:spLocks noChangeArrowheads="1"/>
          </p:cNvSpPr>
          <p:nvPr/>
        </p:nvSpPr>
        <p:spPr bwMode="auto">
          <a:xfrm>
            <a:off x="2155825" y="4429125"/>
            <a:ext cx="936625" cy="13319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8" name="Rectangle 47"/>
          <p:cNvSpPr>
            <a:spLocks noChangeArrowheads="1"/>
          </p:cNvSpPr>
          <p:nvPr/>
        </p:nvSpPr>
        <p:spPr bwMode="auto">
          <a:xfrm>
            <a:off x="2155825" y="3392488"/>
            <a:ext cx="936625" cy="1036637"/>
          </a:xfrm>
          <a:prstGeom prst="rect">
            <a:avLst/>
          </a:prstGeom>
          <a:solidFill>
            <a:schemeClr val="accent2"/>
          </a:solidFill>
          <a:ln>
            <a:noFill/>
          </a:ln>
        </p:spPr>
        <p:txBody>
          <a:bodyPr/>
          <a:lstStyle/>
          <a:p>
            <a:pPr>
              <a:defRPr/>
            </a:pPr>
            <a:endParaRPr lang="en-US">
              <a:ea typeface="ＭＳ Ｐゴシック" pitchFamily="34" charset="-128"/>
            </a:endParaRPr>
          </a:p>
        </p:txBody>
      </p:sp>
      <p:sp>
        <p:nvSpPr>
          <p:cNvPr id="40970" name="Rectangle 48"/>
          <p:cNvSpPr>
            <a:spLocks noChangeArrowheads="1"/>
          </p:cNvSpPr>
          <p:nvPr/>
        </p:nvSpPr>
        <p:spPr bwMode="auto">
          <a:xfrm>
            <a:off x="4494213" y="3984625"/>
            <a:ext cx="936625" cy="17764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0" name="Rectangle 49"/>
          <p:cNvSpPr>
            <a:spLocks noChangeArrowheads="1"/>
          </p:cNvSpPr>
          <p:nvPr/>
        </p:nvSpPr>
        <p:spPr bwMode="auto">
          <a:xfrm>
            <a:off x="4494213" y="2505075"/>
            <a:ext cx="936625" cy="1479550"/>
          </a:xfrm>
          <a:prstGeom prst="rect">
            <a:avLst/>
          </a:prstGeom>
          <a:solidFill>
            <a:schemeClr val="accent2"/>
          </a:solidFill>
          <a:ln>
            <a:noFill/>
          </a:ln>
        </p:spPr>
        <p:txBody>
          <a:bodyPr/>
          <a:lstStyle/>
          <a:p>
            <a:pPr>
              <a:defRPr/>
            </a:pPr>
            <a:endParaRPr lang="en-US">
              <a:ea typeface="ＭＳ Ｐゴシック" pitchFamily="34" charset="-128"/>
            </a:endParaRPr>
          </a:p>
        </p:txBody>
      </p:sp>
      <p:sp>
        <p:nvSpPr>
          <p:cNvPr id="103451" name="Rectangle 50"/>
          <p:cNvSpPr>
            <a:spLocks noChangeArrowheads="1"/>
          </p:cNvSpPr>
          <p:nvPr/>
        </p:nvSpPr>
        <p:spPr bwMode="auto">
          <a:xfrm>
            <a:off x="6831013" y="3416300"/>
            <a:ext cx="936625" cy="23447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2" name="Rectangle 51"/>
          <p:cNvSpPr>
            <a:spLocks noChangeArrowheads="1"/>
          </p:cNvSpPr>
          <p:nvPr/>
        </p:nvSpPr>
        <p:spPr bwMode="auto">
          <a:xfrm>
            <a:off x="6831013" y="2505075"/>
            <a:ext cx="936625" cy="911225"/>
          </a:xfrm>
          <a:prstGeom prst="rect">
            <a:avLst/>
          </a:prstGeom>
          <a:solidFill>
            <a:schemeClr val="accent2"/>
          </a:solidFill>
          <a:ln>
            <a:noFill/>
          </a:ln>
        </p:spPr>
        <p:txBody>
          <a:bodyPr/>
          <a:lstStyle/>
          <a:p>
            <a:pPr>
              <a:defRPr/>
            </a:pPr>
            <a:endParaRPr lang="en-US">
              <a:ea typeface="ＭＳ Ｐゴシック" pitchFamily="34" charset="-128"/>
            </a:endParaRPr>
          </a:p>
        </p:txBody>
      </p:sp>
      <p:sp>
        <p:nvSpPr>
          <p:cNvPr id="40974" name="Rectangle 54"/>
          <p:cNvSpPr>
            <a:spLocks noChangeArrowheads="1"/>
          </p:cNvSpPr>
          <p:nvPr/>
        </p:nvSpPr>
        <p:spPr bwMode="auto">
          <a:xfrm>
            <a:off x="1455738" y="5756275"/>
            <a:ext cx="7011987" cy="9525"/>
          </a:xfrm>
          <a:prstGeom prst="rect">
            <a:avLst/>
          </a:prstGeom>
          <a:solidFill>
            <a:srgbClr val="F9F9F9"/>
          </a:solidFill>
          <a:ln w="1">
            <a:solidFill>
              <a:schemeClr val="tx2"/>
            </a:solidFill>
            <a:bevel/>
            <a:headEnd/>
            <a:tailEnd/>
          </a:ln>
        </p:spPr>
        <p:txBody>
          <a:bodyPr/>
          <a:lstStyle/>
          <a:p>
            <a:endParaRPr lang="en-US"/>
          </a:p>
        </p:txBody>
      </p:sp>
      <p:sp>
        <p:nvSpPr>
          <p:cNvPr id="40976" name="Rectangle 56"/>
          <p:cNvSpPr>
            <a:spLocks noChangeArrowheads="1"/>
          </p:cNvSpPr>
          <p:nvPr/>
        </p:nvSpPr>
        <p:spPr bwMode="auto">
          <a:xfrm>
            <a:off x="941388" y="5632450"/>
            <a:ext cx="354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rgbClr val="FFFFFF"/>
                </a:solidFill>
              </a:rPr>
              <a:t>$0</a:t>
            </a:r>
            <a:endParaRPr lang="en-US"/>
          </a:p>
        </p:txBody>
      </p:sp>
      <p:sp>
        <p:nvSpPr>
          <p:cNvPr id="40977" name="Rectangle 57"/>
          <p:cNvSpPr>
            <a:spLocks noChangeArrowheads="1"/>
          </p:cNvSpPr>
          <p:nvPr/>
        </p:nvSpPr>
        <p:spPr bwMode="auto">
          <a:xfrm>
            <a:off x="685800" y="5038725"/>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$200</a:t>
            </a:r>
            <a:endParaRPr lang="en-US">
              <a:solidFill>
                <a:schemeClr val="tx2"/>
              </a:solidFill>
            </a:endParaRPr>
          </a:p>
        </p:txBody>
      </p:sp>
      <p:sp>
        <p:nvSpPr>
          <p:cNvPr id="40978" name="Rectangle 58"/>
          <p:cNvSpPr>
            <a:spLocks noChangeArrowheads="1"/>
          </p:cNvSpPr>
          <p:nvPr/>
        </p:nvSpPr>
        <p:spPr bwMode="auto">
          <a:xfrm>
            <a:off x="685800" y="4446588"/>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$400</a:t>
            </a:r>
            <a:endParaRPr lang="en-US">
              <a:solidFill>
                <a:schemeClr val="tx2"/>
              </a:solidFill>
            </a:endParaRPr>
          </a:p>
        </p:txBody>
      </p:sp>
      <p:sp>
        <p:nvSpPr>
          <p:cNvPr id="40979" name="Rectangle 59"/>
          <p:cNvSpPr>
            <a:spLocks noChangeArrowheads="1"/>
          </p:cNvSpPr>
          <p:nvPr/>
        </p:nvSpPr>
        <p:spPr bwMode="auto">
          <a:xfrm>
            <a:off x="685800" y="3854450"/>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$600</a:t>
            </a:r>
            <a:endParaRPr lang="en-US">
              <a:solidFill>
                <a:schemeClr val="tx2"/>
              </a:solidFill>
            </a:endParaRPr>
          </a:p>
        </p:txBody>
      </p:sp>
      <p:sp>
        <p:nvSpPr>
          <p:cNvPr id="40980" name="Rectangle 60"/>
          <p:cNvSpPr>
            <a:spLocks noChangeArrowheads="1"/>
          </p:cNvSpPr>
          <p:nvPr/>
        </p:nvSpPr>
        <p:spPr bwMode="auto">
          <a:xfrm>
            <a:off x="685800" y="3262313"/>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$800</a:t>
            </a:r>
            <a:endParaRPr lang="en-US">
              <a:solidFill>
                <a:schemeClr val="tx2"/>
              </a:solidFill>
            </a:endParaRPr>
          </a:p>
        </p:txBody>
      </p:sp>
      <p:sp>
        <p:nvSpPr>
          <p:cNvPr id="40981" name="Rectangle 61"/>
          <p:cNvSpPr>
            <a:spLocks noChangeArrowheads="1"/>
          </p:cNvSpPr>
          <p:nvPr/>
        </p:nvSpPr>
        <p:spPr bwMode="auto">
          <a:xfrm>
            <a:off x="495300" y="2670175"/>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$1,000</a:t>
            </a:r>
            <a:endParaRPr lang="en-US">
              <a:solidFill>
                <a:schemeClr val="tx2"/>
              </a:solidFill>
            </a:endParaRPr>
          </a:p>
        </p:txBody>
      </p:sp>
      <p:sp>
        <p:nvSpPr>
          <p:cNvPr id="40982" name="Rectangle 62"/>
          <p:cNvSpPr>
            <a:spLocks noChangeArrowheads="1"/>
          </p:cNvSpPr>
          <p:nvPr/>
        </p:nvSpPr>
        <p:spPr bwMode="auto">
          <a:xfrm>
            <a:off x="495300" y="2078038"/>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$1,200</a:t>
            </a:r>
            <a:endParaRPr lang="en-US">
              <a:solidFill>
                <a:schemeClr val="tx2"/>
              </a:solidFill>
            </a:endParaRPr>
          </a:p>
        </p:txBody>
      </p:sp>
      <p:sp>
        <p:nvSpPr>
          <p:cNvPr id="40983" name="Rectangle 63"/>
          <p:cNvSpPr>
            <a:spLocks noChangeArrowheads="1"/>
          </p:cNvSpPr>
          <p:nvPr/>
        </p:nvSpPr>
        <p:spPr bwMode="auto">
          <a:xfrm>
            <a:off x="2262188" y="5903913"/>
            <a:ext cx="730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dirty="0">
                <a:solidFill>
                  <a:schemeClr val="tx2"/>
                </a:solidFill>
              </a:rPr>
              <a:t>Age 62</a:t>
            </a:r>
            <a:endParaRPr lang="en-US" dirty="0">
              <a:solidFill>
                <a:schemeClr val="tx2"/>
              </a:solidFill>
            </a:endParaRPr>
          </a:p>
        </p:txBody>
      </p:sp>
      <p:sp>
        <p:nvSpPr>
          <p:cNvPr id="40984" name="Rectangle 64"/>
          <p:cNvSpPr>
            <a:spLocks noChangeArrowheads="1"/>
          </p:cNvSpPr>
          <p:nvPr/>
        </p:nvSpPr>
        <p:spPr bwMode="auto">
          <a:xfrm>
            <a:off x="4262438" y="5903913"/>
            <a:ext cx="141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Age 66 (FRA)</a:t>
            </a:r>
            <a:endParaRPr lang="en-US">
              <a:solidFill>
                <a:schemeClr val="tx2"/>
              </a:solidFill>
            </a:endParaRPr>
          </a:p>
        </p:txBody>
      </p:sp>
      <p:sp>
        <p:nvSpPr>
          <p:cNvPr id="40985" name="Rectangle 65"/>
          <p:cNvSpPr>
            <a:spLocks noChangeArrowheads="1"/>
          </p:cNvSpPr>
          <p:nvPr/>
        </p:nvSpPr>
        <p:spPr bwMode="auto">
          <a:xfrm>
            <a:off x="6937375" y="5903913"/>
            <a:ext cx="730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chemeClr val="tx2"/>
                </a:solidFill>
              </a:rPr>
              <a:t>Age 70</a:t>
            </a:r>
            <a:endParaRPr lang="en-US">
              <a:solidFill>
                <a:schemeClr val="tx2"/>
              </a:solidFill>
            </a:endParaRPr>
          </a:p>
        </p:txBody>
      </p:sp>
      <p:sp>
        <p:nvSpPr>
          <p:cNvPr id="40986" name="TextBox 31790"/>
          <p:cNvSpPr txBox="1">
            <a:spLocks noChangeArrowheads="1"/>
          </p:cNvSpPr>
          <p:nvPr/>
        </p:nvSpPr>
        <p:spPr bwMode="auto">
          <a:xfrm>
            <a:off x="4583549" y="446087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bg1"/>
                </a:solidFill>
              </a:rPr>
              <a:t>Own</a:t>
            </a:r>
          </a:p>
          <a:p>
            <a:pPr algn="ctr" eaLnBrk="1" hangingPunct="1"/>
            <a:r>
              <a:rPr lang="en-US" i="0">
                <a:solidFill>
                  <a:schemeClr val="bg1"/>
                </a:solidFill>
              </a:rPr>
              <a:t>$600</a:t>
            </a:r>
          </a:p>
        </p:txBody>
      </p:sp>
      <p:cxnSp>
        <p:nvCxnSpPr>
          <p:cNvPr id="31793" name="Straight Connector 31792"/>
          <p:cNvCxnSpPr>
            <a:cxnSpLocks noChangeShapeType="1"/>
          </p:cNvCxnSpPr>
          <p:nvPr/>
        </p:nvCxnSpPr>
        <p:spPr bwMode="auto">
          <a:xfrm>
            <a:off x="1444625" y="2505075"/>
            <a:ext cx="7016750" cy="0"/>
          </a:xfrm>
          <a:prstGeom prst="line">
            <a:avLst/>
          </a:prstGeom>
          <a:noFill/>
          <a:ln w="38100" algn="ctr">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 name="TextBox 81"/>
          <p:cNvSpPr txBox="1">
            <a:spLocks noChangeArrowheads="1"/>
          </p:cNvSpPr>
          <p:nvPr/>
        </p:nvSpPr>
        <p:spPr bwMode="auto">
          <a:xfrm>
            <a:off x="2239606" y="474345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bg1"/>
                </a:solidFill>
              </a:rPr>
              <a:t>Own</a:t>
            </a:r>
          </a:p>
          <a:p>
            <a:pPr algn="ctr" eaLnBrk="1" hangingPunct="1"/>
            <a:r>
              <a:rPr lang="en-US" i="0">
                <a:solidFill>
                  <a:schemeClr val="bg1"/>
                </a:solidFill>
              </a:rPr>
              <a:t>$450</a:t>
            </a:r>
          </a:p>
        </p:txBody>
      </p:sp>
      <p:sp>
        <p:nvSpPr>
          <p:cNvPr id="83" name="TextBox 82"/>
          <p:cNvSpPr txBox="1">
            <a:spLocks noChangeArrowheads="1"/>
          </p:cNvSpPr>
          <p:nvPr/>
        </p:nvSpPr>
        <p:spPr bwMode="auto">
          <a:xfrm>
            <a:off x="6950511" y="418147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bg1"/>
                </a:solidFill>
              </a:rPr>
              <a:t>Own</a:t>
            </a:r>
          </a:p>
          <a:p>
            <a:pPr algn="ctr" eaLnBrk="1" hangingPunct="1"/>
            <a:r>
              <a:rPr lang="en-US" i="0" dirty="0">
                <a:solidFill>
                  <a:schemeClr val="bg1"/>
                </a:solidFill>
              </a:rPr>
              <a:t>$792</a:t>
            </a:r>
          </a:p>
        </p:txBody>
      </p:sp>
      <p:sp>
        <p:nvSpPr>
          <p:cNvPr id="84" name="TextBox 83"/>
          <p:cNvSpPr txBox="1">
            <a:spLocks noChangeArrowheads="1"/>
          </p:cNvSpPr>
          <p:nvPr/>
        </p:nvSpPr>
        <p:spPr bwMode="auto">
          <a:xfrm>
            <a:off x="2070263" y="3559175"/>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bg1"/>
                </a:solidFill>
              </a:rPr>
              <a:t>Spousal</a:t>
            </a:r>
          </a:p>
          <a:p>
            <a:pPr algn="ctr" eaLnBrk="1" hangingPunct="1"/>
            <a:r>
              <a:rPr lang="en-US" i="0" dirty="0">
                <a:solidFill>
                  <a:schemeClr val="bg1"/>
                </a:solidFill>
              </a:rPr>
              <a:t>$350</a:t>
            </a:r>
          </a:p>
        </p:txBody>
      </p:sp>
      <p:sp>
        <p:nvSpPr>
          <p:cNvPr id="85" name="TextBox 84"/>
          <p:cNvSpPr txBox="1">
            <a:spLocks noChangeArrowheads="1"/>
          </p:cNvSpPr>
          <p:nvPr/>
        </p:nvSpPr>
        <p:spPr bwMode="auto">
          <a:xfrm>
            <a:off x="4424526" y="2857500"/>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bg1"/>
                </a:solidFill>
              </a:rPr>
              <a:t>Spousal</a:t>
            </a:r>
          </a:p>
          <a:p>
            <a:pPr algn="ctr" eaLnBrk="1" hangingPunct="1"/>
            <a:r>
              <a:rPr lang="en-US" i="0">
                <a:solidFill>
                  <a:schemeClr val="bg1"/>
                </a:solidFill>
              </a:rPr>
              <a:t>$500</a:t>
            </a:r>
          </a:p>
        </p:txBody>
      </p:sp>
      <p:sp>
        <p:nvSpPr>
          <p:cNvPr id="86" name="TextBox 85"/>
          <p:cNvSpPr txBox="1">
            <a:spLocks noChangeArrowheads="1"/>
          </p:cNvSpPr>
          <p:nvPr/>
        </p:nvSpPr>
        <p:spPr bwMode="auto">
          <a:xfrm>
            <a:off x="6758151" y="2609850"/>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bg1"/>
                </a:solidFill>
              </a:rPr>
              <a:t>Spousal</a:t>
            </a:r>
          </a:p>
          <a:p>
            <a:pPr algn="ctr" eaLnBrk="1" hangingPunct="1"/>
            <a:r>
              <a:rPr lang="en-US" i="0">
                <a:solidFill>
                  <a:schemeClr val="bg1"/>
                </a:solidFill>
              </a:rPr>
              <a:t>$308</a:t>
            </a:r>
          </a:p>
        </p:txBody>
      </p:sp>
      <p:sp>
        <p:nvSpPr>
          <p:cNvPr id="31794" name="Down Arrow 31793"/>
          <p:cNvSpPr/>
          <p:nvPr/>
        </p:nvSpPr>
        <p:spPr bwMode="auto">
          <a:xfrm rot="4436633">
            <a:off x="3506366" y="3175625"/>
            <a:ext cx="609034" cy="1053885"/>
          </a:xfrm>
          <a:prstGeom prst="downArrow">
            <a:avLst/>
          </a:prstGeom>
          <a:solidFill>
            <a:schemeClr val="accent2"/>
          </a:solidFill>
          <a:ln>
            <a:noFill/>
          </a:ln>
          <a:effectLst/>
          <a:extLst/>
        </p:spPr>
        <p:txBody>
          <a:bodyPr vert="vert270" wrap="none" lIns="91419" tIns="0" rIns="91419" bIns="0" anchor="ctr"/>
          <a:lstStyle/>
          <a:p>
            <a:pPr algn="ctr">
              <a:defRPr/>
            </a:pPr>
            <a:r>
              <a:rPr lang="en-US" b="1" i="0" dirty="0">
                <a:solidFill>
                  <a:schemeClr val="bg1"/>
                </a:solidFill>
              </a:rPr>
              <a:t>-30%</a:t>
            </a:r>
          </a:p>
        </p:txBody>
      </p:sp>
      <p:sp>
        <p:nvSpPr>
          <p:cNvPr id="88" name="Down Arrow 87"/>
          <p:cNvSpPr/>
          <p:nvPr/>
        </p:nvSpPr>
        <p:spPr bwMode="auto">
          <a:xfrm rot="4440355">
            <a:off x="3450147" y="4530177"/>
            <a:ext cx="609034" cy="1053885"/>
          </a:xfrm>
          <a:prstGeom prst="downArrow">
            <a:avLst/>
          </a:prstGeom>
          <a:solidFill>
            <a:schemeClr val="accent1"/>
          </a:solidFill>
          <a:ln>
            <a:noFill/>
          </a:ln>
          <a:effectLst/>
          <a:extLst/>
        </p:spPr>
        <p:txBody>
          <a:bodyPr vert="vert270" wrap="none" lIns="91419" tIns="0" rIns="91419" bIns="0" anchor="ctr"/>
          <a:lstStyle/>
          <a:p>
            <a:pPr algn="ctr">
              <a:defRPr/>
            </a:pPr>
            <a:r>
              <a:rPr lang="en-US" b="1" i="0" dirty="0">
                <a:solidFill>
                  <a:schemeClr val="bg1"/>
                </a:solidFill>
              </a:rPr>
              <a:t>-25%</a:t>
            </a:r>
          </a:p>
        </p:txBody>
      </p:sp>
      <p:sp>
        <p:nvSpPr>
          <p:cNvPr id="89" name="Down Arrow 88"/>
          <p:cNvSpPr/>
          <p:nvPr/>
        </p:nvSpPr>
        <p:spPr bwMode="auto">
          <a:xfrm rot="15102534">
            <a:off x="5865812" y="2682876"/>
            <a:ext cx="608013" cy="1052512"/>
          </a:xfrm>
          <a:prstGeom prst="downArrow">
            <a:avLst/>
          </a:prstGeom>
          <a:solidFill>
            <a:schemeClr val="accent2"/>
          </a:solidFill>
          <a:ln>
            <a:noFill/>
          </a:ln>
          <a:effectLst/>
          <a:extLst/>
        </p:spPr>
        <p:txBody>
          <a:bodyPr vert="vert" wrap="none" lIns="91419" tIns="0" rIns="91419" bIns="0" anchor="ctr"/>
          <a:lstStyle/>
          <a:p>
            <a:pPr algn="ctr">
              <a:defRPr/>
            </a:pPr>
            <a:r>
              <a:rPr lang="en-US" sz="1200" b="1" i="0" dirty="0">
                <a:solidFill>
                  <a:schemeClr val="bg1"/>
                </a:solidFill>
              </a:rPr>
              <a:t>$1,100 Max</a:t>
            </a:r>
          </a:p>
        </p:txBody>
      </p:sp>
      <p:sp>
        <p:nvSpPr>
          <p:cNvPr id="90" name="Down Arrow 89"/>
          <p:cNvSpPr/>
          <p:nvPr/>
        </p:nvSpPr>
        <p:spPr bwMode="auto">
          <a:xfrm rot="15238703">
            <a:off x="5924550" y="4173538"/>
            <a:ext cx="609600" cy="1054100"/>
          </a:xfrm>
          <a:prstGeom prst="downArrow">
            <a:avLst/>
          </a:prstGeom>
          <a:solidFill>
            <a:schemeClr val="accent1"/>
          </a:solidFill>
          <a:ln>
            <a:noFill/>
          </a:ln>
          <a:effectLst/>
          <a:extLst/>
        </p:spPr>
        <p:txBody>
          <a:bodyPr vert="vert" wrap="none" lIns="91419" tIns="0" rIns="91419" bIns="0" anchor="ctr"/>
          <a:lstStyle/>
          <a:p>
            <a:pPr algn="ctr">
              <a:defRPr/>
            </a:pPr>
            <a:r>
              <a:rPr lang="en-US" b="1" i="0" dirty="0">
                <a:solidFill>
                  <a:schemeClr val="bg1"/>
                </a:solidFill>
              </a:rPr>
              <a:t>+32%</a:t>
            </a:r>
          </a:p>
        </p:txBody>
      </p:sp>
      <p:sp>
        <p:nvSpPr>
          <p:cNvPr id="31795" name="TextBox 31794"/>
          <p:cNvSpPr txBox="1">
            <a:spLocks noChangeArrowheads="1"/>
          </p:cNvSpPr>
          <p:nvPr/>
        </p:nvSpPr>
        <p:spPr bwMode="auto">
          <a:xfrm>
            <a:off x="1354138" y="216535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ＭＳ Ｐゴシック" pitchFamily="34" charset="-128"/>
              </a:defRPr>
            </a:lvl1pPr>
            <a:lvl2pPr marL="742950" indent="-285750" eaLnBrk="0" hangingPunct="0">
              <a:defRPr b="1" i="1">
                <a:solidFill>
                  <a:schemeClr val="tx1"/>
                </a:solidFill>
                <a:latin typeface="Arial" charset="0"/>
                <a:ea typeface="ＭＳ Ｐゴシック" pitchFamily="34" charset="-128"/>
              </a:defRPr>
            </a:lvl2pPr>
            <a:lvl3pPr marL="1143000" indent="-228600" eaLnBrk="0" hangingPunct="0">
              <a:defRPr b="1" i="1">
                <a:solidFill>
                  <a:schemeClr val="tx1"/>
                </a:solidFill>
                <a:latin typeface="Arial" charset="0"/>
                <a:ea typeface="ＭＳ Ｐゴシック" pitchFamily="34" charset="-128"/>
              </a:defRPr>
            </a:lvl3pPr>
            <a:lvl4pPr marL="1600200" indent="-228600" eaLnBrk="0" hangingPunct="0">
              <a:defRPr b="1" i="1">
                <a:solidFill>
                  <a:schemeClr val="tx1"/>
                </a:solidFill>
                <a:latin typeface="Arial" charset="0"/>
                <a:ea typeface="ＭＳ Ｐゴシック" pitchFamily="34" charset="-128"/>
              </a:defRPr>
            </a:lvl4pPr>
            <a:lvl5pPr marL="2057400" indent="-228600" eaLnBrk="0" hangingPunct="0">
              <a:defRPr b="1" i="1">
                <a:solidFill>
                  <a:schemeClr val="tx1"/>
                </a:solidFill>
                <a:latin typeface="Arial" charset="0"/>
                <a:ea typeface="ＭＳ Ｐゴシック" pitchFamily="34" charset="-128"/>
              </a:defRPr>
            </a:lvl5pPr>
            <a:lvl6pPr marL="2514600" indent="-228600" algn="ctr" eaLnBrk="0" fontAlgn="base" hangingPunct="0">
              <a:spcBef>
                <a:spcPct val="20000"/>
              </a:spcBef>
              <a:spcAft>
                <a:spcPct val="0"/>
              </a:spcAft>
              <a:defRPr b="1" i="1">
                <a:solidFill>
                  <a:schemeClr val="tx1"/>
                </a:solidFill>
                <a:latin typeface="Arial" charset="0"/>
                <a:ea typeface="ＭＳ Ｐゴシック" pitchFamily="34" charset="-128"/>
              </a:defRPr>
            </a:lvl6pPr>
            <a:lvl7pPr marL="2971800" indent="-228600" algn="ctr" eaLnBrk="0" fontAlgn="base" hangingPunct="0">
              <a:spcBef>
                <a:spcPct val="20000"/>
              </a:spcBef>
              <a:spcAft>
                <a:spcPct val="0"/>
              </a:spcAft>
              <a:defRPr b="1" i="1">
                <a:solidFill>
                  <a:schemeClr val="tx1"/>
                </a:solidFill>
                <a:latin typeface="Arial" charset="0"/>
                <a:ea typeface="ＭＳ Ｐゴシック" pitchFamily="34" charset="-128"/>
              </a:defRPr>
            </a:lvl7pPr>
            <a:lvl8pPr marL="3429000" indent="-228600" algn="ctr" eaLnBrk="0" fontAlgn="base" hangingPunct="0">
              <a:spcBef>
                <a:spcPct val="20000"/>
              </a:spcBef>
              <a:spcAft>
                <a:spcPct val="0"/>
              </a:spcAft>
              <a:defRPr b="1" i="1">
                <a:solidFill>
                  <a:schemeClr val="tx1"/>
                </a:solidFill>
                <a:latin typeface="Arial" charset="0"/>
                <a:ea typeface="ＭＳ Ｐゴシック" pitchFamily="34" charset="-128"/>
              </a:defRPr>
            </a:lvl8pPr>
            <a:lvl9pPr marL="3886200" indent="-228600" algn="ctr" eaLnBrk="0" fontAlgn="base" hangingPunct="0">
              <a:spcBef>
                <a:spcPct val="20000"/>
              </a:spcBef>
              <a:spcAft>
                <a:spcPct val="0"/>
              </a:spcAft>
              <a:defRPr b="1" i="1">
                <a:solidFill>
                  <a:schemeClr val="tx1"/>
                </a:solidFill>
                <a:latin typeface="Arial" charset="0"/>
                <a:ea typeface="ＭＳ Ｐゴシック" pitchFamily="34" charset="-128"/>
              </a:defRPr>
            </a:lvl9pPr>
          </a:lstStyle>
          <a:p>
            <a:pPr eaLnBrk="1" hangingPunct="1">
              <a:defRPr/>
            </a:pPr>
            <a:r>
              <a:rPr lang="en-US" i="0" dirty="0" smtClean="0">
                <a:solidFill>
                  <a:schemeClr val="accent3"/>
                </a:solidFill>
              </a:rPr>
              <a:t>$1,100</a:t>
            </a:r>
          </a:p>
        </p:txBody>
      </p:sp>
      <p:sp>
        <p:nvSpPr>
          <p:cNvPr id="92" name="TextBox 91"/>
          <p:cNvSpPr txBox="1">
            <a:spLocks noChangeArrowheads="1"/>
          </p:cNvSpPr>
          <p:nvPr/>
        </p:nvSpPr>
        <p:spPr bwMode="auto">
          <a:xfrm>
            <a:off x="2257425" y="3021013"/>
            <a:ext cx="69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i="0" dirty="0">
                <a:solidFill>
                  <a:schemeClr val="tx2"/>
                </a:solidFill>
              </a:rPr>
              <a:t>$800</a:t>
            </a:r>
          </a:p>
        </p:txBody>
      </p:sp>
      <p:sp>
        <p:nvSpPr>
          <p:cNvPr id="40999" name="AutoShape 2"/>
          <p:cNvSpPr>
            <a:spLocks noChangeAspect="1" noChangeArrowheads="1"/>
          </p:cNvSpPr>
          <p:nvPr/>
        </p:nvSpPr>
        <p:spPr bwMode="auto">
          <a:xfrm>
            <a:off x="444500" y="2133600"/>
            <a:ext cx="8255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0" name="Text Box 66"/>
          <p:cNvSpPr txBox="1">
            <a:spLocks noChangeArrowheads="1"/>
          </p:cNvSpPr>
          <p:nvPr/>
        </p:nvSpPr>
        <p:spPr bwMode="auto">
          <a:xfrm>
            <a:off x="31908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16</a:t>
            </a:fld>
            <a:endParaRPr lang="en-GB"/>
          </a:p>
        </p:txBody>
      </p:sp>
    </p:spTree>
    <p:extLst>
      <p:ext uri="{BB962C8B-B14F-4D97-AF65-F5344CB8AC3E}">
        <p14:creationId xmlns:p14="http://schemas.microsoft.com/office/powerpoint/2010/main" val="277041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9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4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7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4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7" grpId="0" animBg="1"/>
      <p:bldP spid="103448" grpId="0" animBg="1"/>
      <p:bldP spid="103450" grpId="0" animBg="1"/>
      <p:bldP spid="103451" grpId="0" animBg="1"/>
      <p:bldP spid="103452" grpId="0" animBg="1"/>
      <p:bldP spid="82" grpId="0"/>
      <p:bldP spid="83" grpId="0"/>
      <p:bldP spid="84" grpId="0"/>
      <p:bldP spid="85" grpId="0"/>
      <p:bldP spid="86" grpId="0"/>
      <p:bldP spid="89" grpId="0" animBg="1"/>
      <p:bldP spid="90" grpId="0" animBg="1"/>
      <p:bldP spid="31795"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2000" dirty="0" smtClean="0"/>
              <a:t>Survivor Benefits</a:t>
            </a:r>
          </a:p>
        </p:txBody>
      </p:sp>
      <p:sp>
        <p:nvSpPr>
          <p:cNvPr id="11" name="TextBox 10"/>
          <p:cNvSpPr txBox="1">
            <a:spLocks noChangeArrowheads="1"/>
          </p:cNvSpPr>
          <p:nvPr/>
        </p:nvSpPr>
        <p:spPr bwMode="auto">
          <a:xfrm>
            <a:off x="4681951" y="1028700"/>
            <a:ext cx="1523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p>
          <a:p>
            <a:pPr algn="ctr" eaLnBrk="1" hangingPunct="1"/>
            <a:r>
              <a:rPr lang="en-US" sz="2000" b="0" i="0" dirty="0">
                <a:solidFill>
                  <a:schemeClr val="tx2"/>
                </a:solidFill>
              </a:rPr>
              <a:t>PIA: $2,200</a:t>
            </a:r>
          </a:p>
        </p:txBody>
      </p:sp>
      <p:sp>
        <p:nvSpPr>
          <p:cNvPr id="12" name="TextBox 11"/>
          <p:cNvSpPr txBox="1">
            <a:spLocks noChangeArrowheads="1"/>
          </p:cNvSpPr>
          <p:nvPr/>
        </p:nvSpPr>
        <p:spPr bwMode="auto">
          <a:xfrm>
            <a:off x="7415863" y="1030288"/>
            <a:ext cx="13099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p>
          <a:p>
            <a:pPr algn="ctr" eaLnBrk="1" hangingPunct="1"/>
            <a:r>
              <a:rPr lang="en-US" sz="2000" b="0" i="0">
                <a:solidFill>
                  <a:schemeClr val="tx2"/>
                </a:solidFill>
              </a:rPr>
              <a:t>PIA: $600</a:t>
            </a:r>
          </a:p>
        </p:txBody>
      </p:sp>
      <p:cxnSp>
        <p:nvCxnSpPr>
          <p:cNvPr id="14" name="Straight Arrow Connector 13"/>
          <p:cNvCxnSpPr>
            <a:cxnSpLocks noChangeShapeType="1"/>
          </p:cNvCxnSpPr>
          <p:nvPr/>
        </p:nvCxnSpPr>
        <p:spPr bwMode="auto">
          <a:xfrm>
            <a:off x="6477000" y="2989471"/>
            <a:ext cx="1041400" cy="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3"/>
          <p:cNvSpPr txBox="1">
            <a:spLocks noChangeArrowheads="1"/>
          </p:cNvSpPr>
          <p:nvPr/>
        </p:nvSpPr>
        <p:spPr bwMode="auto">
          <a:xfrm>
            <a:off x="4591036" y="2462421"/>
            <a:ext cx="19898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dirty="0">
                <a:solidFill>
                  <a:schemeClr val="tx2"/>
                </a:solidFill>
              </a:rPr>
              <a:t>John’s Benefits </a:t>
            </a:r>
            <a:br>
              <a:rPr lang="en-US" sz="2000" b="0" i="0" dirty="0">
                <a:solidFill>
                  <a:schemeClr val="tx2"/>
                </a:solidFill>
              </a:rPr>
            </a:br>
            <a:r>
              <a:rPr lang="en-US" sz="2000" b="0" i="0" dirty="0">
                <a:solidFill>
                  <a:schemeClr val="tx2"/>
                </a:solidFill>
              </a:rPr>
              <a:t>(63, </a:t>
            </a:r>
            <a:r>
              <a:rPr lang="en-US" sz="2000" b="0" i="0" dirty="0" smtClean="0">
                <a:solidFill>
                  <a:schemeClr val="tx2"/>
                </a:solidFill>
              </a:rPr>
              <a:t>6 </a:t>
            </a:r>
            <a:r>
              <a:rPr lang="en-US" sz="2000" b="0" i="0" dirty="0">
                <a:solidFill>
                  <a:schemeClr val="tx2"/>
                </a:solidFill>
              </a:rPr>
              <a:t>months)</a:t>
            </a:r>
            <a:br>
              <a:rPr lang="en-US" sz="2000" b="0" i="0" dirty="0">
                <a:solidFill>
                  <a:schemeClr val="tx2"/>
                </a:solidFill>
              </a:rPr>
            </a:br>
            <a:r>
              <a:rPr lang="en-US" sz="2000" b="0" i="0" dirty="0">
                <a:solidFill>
                  <a:schemeClr val="tx2"/>
                </a:solidFill>
              </a:rPr>
              <a:t>$</a:t>
            </a:r>
            <a:r>
              <a:rPr lang="en-US" sz="2000" b="0" i="0" dirty="0" smtClean="0">
                <a:solidFill>
                  <a:schemeClr val="tx2"/>
                </a:solidFill>
              </a:rPr>
              <a:t>1,833</a:t>
            </a:r>
            <a:endParaRPr lang="en-US" sz="2000" b="0" i="0" dirty="0">
              <a:solidFill>
                <a:schemeClr val="tx2"/>
              </a:solidFill>
            </a:endParaRPr>
          </a:p>
        </p:txBody>
      </p:sp>
      <p:sp>
        <p:nvSpPr>
          <p:cNvPr id="16" name="TextBox 15"/>
          <p:cNvSpPr txBox="1">
            <a:spLocks noChangeArrowheads="1"/>
          </p:cNvSpPr>
          <p:nvPr/>
        </p:nvSpPr>
        <p:spPr bwMode="auto">
          <a:xfrm>
            <a:off x="7138988" y="2473534"/>
            <a:ext cx="183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dirty="0">
                <a:solidFill>
                  <a:schemeClr val="tx2"/>
                </a:solidFill>
              </a:rPr>
              <a:t>Survivor Benefits</a:t>
            </a:r>
            <a:br>
              <a:rPr lang="en-US" sz="2000" b="0" i="0" dirty="0">
                <a:solidFill>
                  <a:schemeClr val="tx2"/>
                </a:solidFill>
              </a:rPr>
            </a:br>
            <a:r>
              <a:rPr lang="en-US" sz="2000" b="0" i="0" dirty="0">
                <a:solidFill>
                  <a:schemeClr val="tx2"/>
                </a:solidFill>
              </a:rPr>
              <a:t>$</a:t>
            </a:r>
            <a:r>
              <a:rPr lang="en-US" sz="2000" b="0" i="0" dirty="0" smtClean="0">
                <a:solidFill>
                  <a:schemeClr val="tx2"/>
                </a:solidFill>
              </a:rPr>
              <a:t>1,833</a:t>
            </a:r>
            <a:endParaRPr lang="en-US" sz="2000" b="0" i="0" dirty="0">
              <a:solidFill>
                <a:schemeClr val="tx2"/>
              </a:solidFill>
            </a:endParaRPr>
          </a:p>
        </p:txBody>
      </p:sp>
      <p:cxnSp>
        <p:nvCxnSpPr>
          <p:cNvPr id="3" name="Straight Connector 2"/>
          <p:cNvCxnSpPr>
            <a:cxnSpLocks noChangeShapeType="1"/>
          </p:cNvCxnSpPr>
          <p:nvPr/>
        </p:nvCxnSpPr>
        <p:spPr bwMode="auto">
          <a:xfrm>
            <a:off x="4591050" y="1030288"/>
            <a:ext cx="0" cy="5062537"/>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p:cNvCxnSpPr>
            <a:cxnSpLocks noChangeShapeType="1"/>
          </p:cNvCxnSpPr>
          <p:nvPr/>
        </p:nvCxnSpPr>
        <p:spPr bwMode="auto">
          <a:xfrm>
            <a:off x="6477000" y="4681318"/>
            <a:ext cx="1041400" cy="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extBox 3"/>
          <p:cNvSpPr txBox="1">
            <a:spLocks noChangeArrowheads="1"/>
          </p:cNvSpPr>
          <p:nvPr/>
        </p:nvSpPr>
        <p:spPr bwMode="auto">
          <a:xfrm>
            <a:off x="4591036" y="4154268"/>
            <a:ext cx="19898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a:solidFill>
                  <a:schemeClr val="tx2"/>
                </a:solidFill>
              </a:rPr>
              <a:t>John’s Benefits </a:t>
            </a:r>
            <a:br>
              <a:rPr lang="en-US" sz="2000" b="0" i="0">
                <a:solidFill>
                  <a:schemeClr val="tx2"/>
                </a:solidFill>
              </a:rPr>
            </a:br>
            <a:r>
              <a:rPr lang="en-US" sz="2000" b="0" i="0">
                <a:solidFill>
                  <a:schemeClr val="tx2"/>
                </a:solidFill>
              </a:rPr>
              <a:t>(70)</a:t>
            </a:r>
            <a:br>
              <a:rPr lang="en-US" sz="2000" b="0" i="0">
                <a:solidFill>
                  <a:schemeClr val="tx2"/>
                </a:solidFill>
              </a:rPr>
            </a:br>
            <a:r>
              <a:rPr lang="en-US" sz="2000" b="0" i="0">
                <a:solidFill>
                  <a:schemeClr val="tx2"/>
                </a:solidFill>
              </a:rPr>
              <a:t>$2,904</a:t>
            </a:r>
          </a:p>
        </p:txBody>
      </p:sp>
      <p:sp>
        <p:nvSpPr>
          <p:cNvPr id="19" name="TextBox 18"/>
          <p:cNvSpPr txBox="1">
            <a:spLocks noChangeArrowheads="1"/>
          </p:cNvSpPr>
          <p:nvPr/>
        </p:nvSpPr>
        <p:spPr bwMode="auto">
          <a:xfrm>
            <a:off x="7138988" y="4165381"/>
            <a:ext cx="183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a:solidFill>
                  <a:schemeClr val="tx2"/>
                </a:solidFill>
              </a:rPr>
              <a:t>Survivor Benefits</a:t>
            </a:r>
            <a:br>
              <a:rPr lang="en-US" sz="2000" b="0" i="0">
                <a:solidFill>
                  <a:schemeClr val="tx2"/>
                </a:solidFill>
              </a:rPr>
            </a:br>
            <a:r>
              <a:rPr lang="en-US" sz="2000" b="0" i="0">
                <a:solidFill>
                  <a:schemeClr val="tx2"/>
                </a:solidFill>
              </a:rPr>
              <a:t>$2,904</a:t>
            </a:r>
          </a:p>
        </p:txBody>
      </p:sp>
      <p:sp>
        <p:nvSpPr>
          <p:cNvPr id="20" name="Slide Number Placeholder 5"/>
          <p:cNvSpPr>
            <a:spLocks noGrp="1"/>
          </p:cNvSpPr>
          <p:nvPr>
            <p:ph type="sldNum" sz="quarter" idx="13"/>
          </p:nvPr>
        </p:nvSpPr>
        <p:spPr>
          <a:xfrm>
            <a:off x="8456102" y="6591242"/>
            <a:ext cx="364921" cy="222745"/>
          </a:xfrm>
        </p:spPr>
        <p:txBody>
          <a:bodyPr/>
          <a:lstStyle/>
          <a:p>
            <a:fld id="{C0531ADF-2191-45C5-9D71-08764BF86A6F}" type="slidenum">
              <a:rPr lang="en-GB" smtClean="0"/>
              <a:pPr/>
              <a:t>17</a:t>
            </a:fld>
            <a:endParaRPr lang="en-GB" dirty="0"/>
          </a:p>
        </p:txBody>
      </p:sp>
      <p:graphicFrame>
        <p:nvGraphicFramePr>
          <p:cNvPr id="21" name="Content Placeholder 2"/>
          <p:cNvGraphicFramePr>
            <a:graphicFrameLocks noGrp="1"/>
          </p:cNvGraphicFramePr>
          <p:nvPr>
            <p:ph idx="4294967295"/>
            <p:extLst>
              <p:ext uri="{D42A27DB-BD31-4B8C-83A1-F6EECF244321}">
                <p14:modId xmlns:p14="http://schemas.microsoft.com/office/powerpoint/2010/main" val="1462209750"/>
              </p:ext>
            </p:extLst>
          </p:nvPr>
        </p:nvGraphicFramePr>
        <p:xfrm>
          <a:off x="320675" y="989013"/>
          <a:ext cx="4305300" cy="520223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6"/>
          <p:cNvSpPr txBox="1">
            <a:spLocks noChangeArrowheads="1"/>
          </p:cNvSpPr>
          <p:nvPr/>
        </p:nvSpPr>
        <p:spPr bwMode="auto">
          <a:xfrm>
            <a:off x="31908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Administration’s Annual statistical supplement, </a:t>
            </a:r>
            <a:r>
              <a:rPr lang="en-US" sz="800" b="0" i="0" dirty="0" smtClean="0">
                <a:solidFill>
                  <a:schemeClr val="tx2"/>
                </a:solidFill>
              </a:rPr>
              <a:t>2013. </a:t>
            </a:r>
            <a:r>
              <a:rPr lang="en-US" sz="800" b="0" i="0" dirty="0">
                <a:solidFill>
                  <a:schemeClr val="tx2"/>
                </a:solidFill>
              </a:rPr>
              <a:t>Assumes full retirement age of 66 and primary insurance amount of $2,200.</a:t>
            </a:r>
          </a:p>
        </p:txBody>
      </p:sp>
      <p:sp>
        <p:nvSpPr>
          <p:cNvPr id="23" name="Footer Placeholder 1"/>
          <p:cNvSpPr>
            <a:spLocks noGrp="1"/>
          </p:cNvSpPr>
          <p:nvPr>
            <p:ph type="ftr" sz="quarter" idx="10"/>
          </p:nvPr>
        </p:nvSpPr>
        <p:spPr>
          <a:xfrm>
            <a:off x="1495997" y="6593667"/>
            <a:ext cx="6134100" cy="219709"/>
          </a:xfrm>
        </p:spPr>
        <p:txBody>
          <a:bodyPr/>
          <a:lstStyle/>
          <a:p>
            <a:r>
              <a:rPr lang="en-US" dirty="0" smtClean="0"/>
              <a:t>FOR FINANCIAL PROFESSIONAL USE ONLY. Not to be shown or distributed to clients.</a:t>
            </a:r>
            <a:endParaRPr lang="en-US" dirty="0"/>
          </a:p>
        </p:txBody>
      </p:sp>
    </p:spTree>
    <p:extLst>
      <p:ext uri="{BB962C8B-B14F-4D97-AF65-F5344CB8AC3E}">
        <p14:creationId xmlns:p14="http://schemas.microsoft.com/office/powerpoint/2010/main" val="391287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r>
              <a:rPr lang="en-US" dirty="0" smtClean="0"/>
              <a:t>Collection Strategies</a:t>
            </a:r>
          </a:p>
        </p:txBody>
      </p:sp>
    </p:spTree>
    <p:extLst>
      <p:ext uri="{BB962C8B-B14F-4D97-AF65-F5344CB8AC3E}">
        <p14:creationId xmlns:p14="http://schemas.microsoft.com/office/powerpoint/2010/main" val="41064692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p:cNvGraphicFramePr>
            <a:graphicFrameLocks noGrp="1"/>
          </p:cNvGraphicFramePr>
          <p:nvPr>
            <p:extLst>
              <p:ext uri="{D42A27DB-BD31-4B8C-83A1-F6EECF244321}">
                <p14:modId xmlns:p14="http://schemas.microsoft.com/office/powerpoint/2010/main" val="1808841708"/>
              </p:ext>
            </p:extLst>
          </p:nvPr>
        </p:nvGraphicFramePr>
        <p:xfrm>
          <a:off x="458788" y="5399088"/>
          <a:ext cx="8207375" cy="669932"/>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04483">
                <a:tc>
                  <a:txBody>
                    <a:bodyPr/>
                    <a:lstStyle/>
                    <a:p>
                      <a:pPr algn="ctr"/>
                      <a:r>
                        <a:rPr lang="en-US" sz="1400" b="0" dirty="0" smtClean="0">
                          <a:solidFill>
                            <a:schemeClr val="tx2"/>
                          </a:solidFill>
                        </a:rPr>
                        <a:t>John’s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$277,200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800" b="0" dirty="0" smtClean="0">
                          <a:solidFill>
                            <a:schemeClr val="tx2"/>
                          </a:solidFill>
                        </a:rPr>
                        <a:t>= $1,650 x 168 months</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20587947"/>
              </p:ext>
            </p:extLst>
          </p:nvPr>
        </p:nvGraphicFramePr>
        <p:xfrm>
          <a:off x="458788" y="5399088"/>
          <a:ext cx="8207375" cy="669932"/>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04483">
                <a:tc>
                  <a:txBody>
                    <a:bodyPr/>
                    <a:lstStyle/>
                    <a:p>
                      <a:pPr algn="ctr"/>
                      <a:r>
                        <a:rPr lang="en-US" sz="1400" b="0" dirty="0" smtClean="0">
                          <a:solidFill>
                            <a:schemeClr val="tx2"/>
                          </a:solidFill>
                        </a:rPr>
                        <a:t>John’s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Jane’s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$277,200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$75,600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sz="1800" b="0" dirty="0" smtClean="0">
                          <a:solidFill>
                            <a:schemeClr val="tx2"/>
                          </a:solidFill>
                        </a:rPr>
                        <a:t>=</a:t>
                      </a:r>
                      <a:r>
                        <a:rPr lang="en-US" sz="1800" b="0" baseline="0" dirty="0" smtClean="0">
                          <a:solidFill>
                            <a:schemeClr val="tx2"/>
                          </a:solidFill>
                        </a:rPr>
                        <a:t> $450 x </a:t>
                      </a:r>
                      <a:r>
                        <a:rPr lang="en-US" sz="1800" b="0" dirty="0" smtClean="0">
                          <a:solidFill>
                            <a:schemeClr val="tx2"/>
                          </a:solidFill>
                        </a:rPr>
                        <a:t>168 months</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a:spLocks noChangeArrowheads="1"/>
          </p:cNvSpPr>
          <p:nvPr/>
        </p:nvSpPr>
        <p:spPr bwMode="auto">
          <a:xfrm>
            <a:off x="6608763" y="5700713"/>
            <a:ext cx="240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b="0" i="0" dirty="0">
                <a:solidFill>
                  <a:schemeClr val="tx2"/>
                </a:solidFill>
              </a:rPr>
              <a:t>= $1,815 x 84 months</a:t>
            </a:r>
          </a:p>
        </p:txBody>
      </p:sp>
      <p:graphicFrame>
        <p:nvGraphicFramePr>
          <p:cNvPr id="47" name="Table 46"/>
          <p:cNvGraphicFramePr>
            <a:graphicFrameLocks noGrp="1"/>
          </p:cNvGraphicFramePr>
          <p:nvPr>
            <p:extLst>
              <p:ext uri="{D42A27DB-BD31-4B8C-83A1-F6EECF244321}">
                <p14:modId xmlns:p14="http://schemas.microsoft.com/office/powerpoint/2010/main" val="2095139618"/>
              </p:ext>
            </p:extLst>
          </p:nvPr>
        </p:nvGraphicFramePr>
        <p:xfrm>
          <a:off x="458788" y="5399088"/>
          <a:ext cx="8207375" cy="669932"/>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04483">
                <a:tc>
                  <a:txBody>
                    <a:bodyPr/>
                    <a:lstStyle/>
                    <a:p>
                      <a:pPr algn="ctr"/>
                      <a:r>
                        <a:rPr lang="en-US" sz="1400" b="0" dirty="0" smtClean="0">
                          <a:solidFill>
                            <a:schemeClr val="tx2"/>
                          </a:solidFill>
                        </a:rPr>
                        <a:t>John’s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Jane’s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Spousal</a:t>
                      </a:r>
                      <a:r>
                        <a:rPr lang="en-US" sz="1400" b="0" baseline="0" dirty="0" smtClean="0">
                          <a:solidFill>
                            <a:schemeClr val="tx2"/>
                          </a:solidFill>
                        </a:rPr>
                        <a:t>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$277,200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$75,600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$58,800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2"/>
                          </a:solidFill>
                        </a:rPr>
                        <a:t>= $350 x 168 months</a:t>
                      </a: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tx1"/>
                        </a:solidFill>
                      </a:endParaRPr>
                    </a:p>
                  </a:txBody>
                  <a:tcPr marL="91442" marR="914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3624747907"/>
              </p:ext>
            </p:extLst>
          </p:nvPr>
        </p:nvGraphicFramePr>
        <p:xfrm>
          <a:off x="458788" y="5399088"/>
          <a:ext cx="8207375" cy="669932"/>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04483">
                <a:tc>
                  <a:txBody>
                    <a:bodyPr/>
                    <a:lstStyle/>
                    <a:p>
                      <a:pPr algn="ctr"/>
                      <a:r>
                        <a:rPr lang="en-US" sz="1400" b="0" dirty="0" smtClean="0">
                          <a:solidFill>
                            <a:schemeClr val="tx2"/>
                          </a:solidFill>
                        </a:rPr>
                        <a:t>John’s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Jane’s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Spousal</a:t>
                      </a:r>
                      <a:r>
                        <a:rPr lang="en-US" sz="1400" b="0" baseline="0" dirty="0" smtClean="0">
                          <a:solidFill>
                            <a:schemeClr val="tx2"/>
                          </a:solidFill>
                        </a:rPr>
                        <a:t>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Survivor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$277,200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$75,600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$58,800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$152,460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ectangle 7"/>
          <p:cNvSpPr>
            <a:spLocks noChangeArrowheads="1"/>
          </p:cNvSpPr>
          <p:nvPr/>
        </p:nvSpPr>
        <p:spPr bwMode="auto">
          <a:xfrm>
            <a:off x="179388" y="5438775"/>
            <a:ext cx="8785225" cy="647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19" tIns="0" rIns="91419" bIns="0" anchor="ctr"/>
          <a:lstStyle/>
          <a:p>
            <a:endParaRPr lang="en-US"/>
          </a:p>
        </p:txBody>
      </p:sp>
      <p:graphicFrame>
        <p:nvGraphicFramePr>
          <p:cNvPr id="49" name="Table 48"/>
          <p:cNvGraphicFramePr>
            <a:graphicFrameLocks noGrp="1"/>
          </p:cNvGraphicFramePr>
          <p:nvPr>
            <p:extLst>
              <p:ext uri="{D42A27DB-BD31-4B8C-83A1-F6EECF244321}">
                <p14:modId xmlns:p14="http://schemas.microsoft.com/office/powerpoint/2010/main" val="1906913483"/>
              </p:ext>
            </p:extLst>
          </p:nvPr>
        </p:nvGraphicFramePr>
        <p:xfrm>
          <a:off x="458788" y="5399088"/>
          <a:ext cx="8207375" cy="669932"/>
        </p:xfrm>
        <a:graphic>
          <a:graphicData uri="http://schemas.openxmlformats.org/drawingml/2006/table">
            <a:tbl>
              <a:tblPr firstRow="1" bandRow="1">
                <a:tableStyleId>{5C22544A-7EE6-4342-B048-85BDC9FD1C3A}</a:tableStyleId>
              </a:tblPr>
              <a:tblGrid>
                <a:gridCol w="1641475"/>
                <a:gridCol w="1641475"/>
                <a:gridCol w="1641475"/>
                <a:gridCol w="1641475"/>
                <a:gridCol w="1641475"/>
              </a:tblGrid>
              <a:tr h="304483">
                <a:tc>
                  <a:txBody>
                    <a:bodyPr/>
                    <a:lstStyle/>
                    <a:p>
                      <a:pPr algn="ctr"/>
                      <a:r>
                        <a:rPr lang="en-US" sz="1400" b="0" dirty="0" smtClean="0">
                          <a:solidFill>
                            <a:schemeClr val="tx2"/>
                          </a:solidFill>
                        </a:rPr>
                        <a:t>John’s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Jane’s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Spousal</a:t>
                      </a:r>
                      <a:r>
                        <a:rPr lang="en-US" sz="1400" b="0" baseline="0" dirty="0" smtClean="0">
                          <a:solidFill>
                            <a:schemeClr val="tx2"/>
                          </a:solidFill>
                        </a:rPr>
                        <a:t>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Survivor Benefits</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Total</a:t>
                      </a:r>
                      <a:endParaRPr lang="en-US" sz="14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$277,200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$75,600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$58,800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$152,460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$564,060</a:t>
                      </a:r>
                      <a:endParaRPr lang="en-US" sz="1800" b="0" dirty="0">
                        <a:solidFill>
                          <a:schemeClr val="tx2"/>
                        </a:solidFill>
                      </a:endParaRPr>
                    </a:p>
                  </a:txBody>
                  <a:tcPr marL="91442" marR="91442"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4085" name="Title 1"/>
          <p:cNvSpPr>
            <a:spLocks noGrp="1"/>
          </p:cNvSpPr>
          <p:nvPr>
            <p:ph type="title"/>
          </p:nvPr>
        </p:nvSpPr>
        <p:spPr/>
        <p:txBody>
          <a:bodyPr/>
          <a:lstStyle/>
          <a:p>
            <a:r>
              <a:rPr lang="en-US" sz="2000" dirty="0" smtClean="0"/>
              <a:t>Married Couple – Collect at Age 62</a:t>
            </a:r>
          </a:p>
        </p:txBody>
      </p:sp>
      <p:cxnSp>
        <p:nvCxnSpPr>
          <p:cNvPr id="44087"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88"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89"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90"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091"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62</a:t>
            </a:r>
          </a:p>
        </p:txBody>
      </p:sp>
      <p:sp>
        <p:nvSpPr>
          <p:cNvPr id="44092"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sp>
        <p:nvSpPr>
          <p:cNvPr id="44093"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cxnSp>
        <p:nvCxnSpPr>
          <p:cNvPr id="44094"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095"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grpSp>
        <p:nvGrpSpPr>
          <p:cNvPr id="2" name="Group 1"/>
          <p:cNvGrpSpPr/>
          <p:nvPr/>
        </p:nvGrpSpPr>
        <p:grpSpPr>
          <a:xfrm>
            <a:off x="971550" y="2938176"/>
            <a:ext cx="7564438" cy="396875"/>
            <a:chOff x="971550" y="2460625"/>
            <a:chExt cx="7564438" cy="396875"/>
          </a:xfrm>
          <a:solidFill>
            <a:schemeClr val="accent1"/>
          </a:solidFill>
        </p:grpSpPr>
        <p:sp>
          <p:nvSpPr>
            <p:cNvPr id="21515" name="Isosceles Triangle 2"/>
            <p:cNvSpPr>
              <a:spLocks noChangeArrowheads="1"/>
            </p:cNvSpPr>
            <p:nvPr/>
          </p:nvSpPr>
          <p:spPr bwMode="auto">
            <a:xfrm rot="5400000">
              <a:off x="8193088" y="251460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sp>
          <p:nvSpPr>
            <p:cNvPr id="21524" name="Rectangle 15"/>
            <p:cNvSpPr>
              <a:spLocks noChangeArrowheads="1"/>
            </p:cNvSpPr>
            <p:nvPr/>
          </p:nvSpPr>
          <p:spPr bwMode="auto">
            <a:xfrm>
              <a:off x="971550" y="2460625"/>
              <a:ext cx="7275513"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rPr>
                <a:t>Collect Individual Benefits - $1,650</a:t>
              </a:r>
            </a:p>
          </p:txBody>
        </p:sp>
      </p:grpSp>
      <p:cxnSp>
        <p:nvCxnSpPr>
          <p:cNvPr id="44097" name="Straight Connector 7"/>
          <p:cNvCxnSpPr>
            <a:cxnSpLocks noChangeShapeType="1"/>
          </p:cNvCxnSpPr>
          <p:nvPr/>
        </p:nvCxnSpPr>
        <p:spPr bwMode="auto">
          <a:xfrm>
            <a:off x="887413" y="3932238"/>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98" name="Straight Connector 8"/>
          <p:cNvCxnSpPr>
            <a:cxnSpLocks noChangeShapeType="1"/>
          </p:cNvCxnSpPr>
          <p:nvPr/>
        </p:nvCxnSpPr>
        <p:spPr bwMode="auto">
          <a:xfrm>
            <a:off x="8763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99" name="Straight Connector 9"/>
          <p:cNvCxnSpPr>
            <a:cxnSpLocks noChangeShapeType="1"/>
          </p:cNvCxnSpPr>
          <p:nvPr/>
        </p:nvCxnSpPr>
        <p:spPr bwMode="auto">
          <a:xfrm>
            <a:off x="33528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100" name="Straight Connector 10"/>
          <p:cNvCxnSpPr>
            <a:cxnSpLocks noChangeShapeType="1"/>
          </p:cNvCxnSpPr>
          <p:nvPr/>
        </p:nvCxnSpPr>
        <p:spPr bwMode="auto">
          <a:xfrm>
            <a:off x="83042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101" name="Straight Connector 9"/>
          <p:cNvCxnSpPr>
            <a:cxnSpLocks noChangeShapeType="1"/>
          </p:cNvCxnSpPr>
          <p:nvPr/>
        </p:nvCxnSpPr>
        <p:spPr bwMode="auto">
          <a:xfrm>
            <a:off x="58277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 name="Group 2"/>
          <p:cNvGrpSpPr/>
          <p:nvPr/>
        </p:nvGrpSpPr>
        <p:grpSpPr>
          <a:xfrm>
            <a:off x="971374" y="4028614"/>
            <a:ext cx="7564614" cy="396875"/>
            <a:chOff x="971374" y="4029075"/>
            <a:chExt cx="7564614" cy="396875"/>
          </a:xfrm>
          <a:solidFill>
            <a:schemeClr val="accent1"/>
          </a:solidFill>
        </p:grpSpPr>
        <p:sp>
          <p:nvSpPr>
            <p:cNvPr id="21532" name="Isosceles Triangle 2"/>
            <p:cNvSpPr>
              <a:spLocks noChangeArrowheads="1"/>
            </p:cNvSpPr>
            <p:nvPr/>
          </p:nvSpPr>
          <p:spPr bwMode="auto">
            <a:xfrm rot="5400000">
              <a:off x="8193088" y="40830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sp>
          <p:nvSpPr>
            <p:cNvPr id="21539" name="Rectangle 15"/>
            <p:cNvSpPr>
              <a:spLocks noChangeArrowheads="1"/>
            </p:cNvSpPr>
            <p:nvPr/>
          </p:nvSpPr>
          <p:spPr bwMode="auto">
            <a:xfrm>
              <a:off x="971374" y="4029075"/>
              <a:ext cx="72755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rPr>
                <a:t>Collect Individual Benefits - $450</a:t>
              </a:r>
            </a:p>
          </p:txBody>
        </p:sp>
      </p:grpSp>
      <p:grpSp>
        <p:nvGrpSpPr>
          <p:cNvPr id="4" name="Group 3"/>
          <p:cNvGrpSpPr/>
          <p:nvPr/>
        </p:nvGrpSpPr>
        <p:grpSpPr>
          <a:xfrm>
            <a:off x="971374" y="4544552"/>
            <a:ext cx="7564614" cy="396875"/>
            <a:chOff x="971374" y="4545013"/>
            <a:chExt cx="7564614" cy="396875"/>
          </a:xfrm>
          <a:solidFill>
            <a:schemeClr val="accent2"/>
          </a:solidFill>
        </p:grpSpPr>
        <p:sp>
          <p:nvSpPr>
            <p:cNvPr id="21540" name="Rectangle 15"/>
            <p:cNvSpPr>
              <a:spLocks noChangeArrowheads="1"/>
            </p:cNvSpPr>
            <p:nvPr/>
          </p:nvSpPr>
          <p:spPr bwMode="auto">
            <a:xfrm>
              <a:off x="971374" y="4545013"/>
              <a:ext cx="7275513"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rPr>
                <a:t>Collect Adjusted Spousal Benefits - $350</a:t>
              </a:r>
            </a:p>
          </p:txBody>
        </p:sp>
        <p:sp>
          <p:nvSpPr>
            <p:cNvPr id="21541" name="Isosceles Triangle 2"/>
            <p:cNvSpPr>
              <a:spLocks noChangeArrowheads="1"/>
            </p:cNvSpPr>
            <p:nvPr/>
          </p:nvSpPr>
          <p:spPr bwMode="auto">
            <a:xfrm rot="5400000">
              <a:off x="8193088" y="4598988"/>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grpSp>
      <p:sp>
        <p:nvSpPr>
          <p:cNvPr id="44104"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75</a:t>
            </a:r>
          </a:p>
        </p:txBody>
      </p:sp>
      <p:sp>
        <p:nvSpPr>
          <p:cNvPr id="44105"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$600</a:t>
            </a:r>
            <a:br>
              <a:rPr lang="en-US" sz="2000" b="0" i="0">
                <a:solidFill>
                  <a:schemeClr val="tx2"/>
                </a:solidFill>
              </a:rPr>
            </a:br>
            <a:r>
              <a:rPr lang="en-US" sz="2000" b="0" i="0">
                <a:solidFill>
                  <a:schemeClr val="tx2"/>
                </a:solidFill>
              </a:rPr>
              <a:t>Lives through age 82</a:t>
            </a:r>
          </a:p>
        </p:txBody>
      </p:sp>
      <p:sp>
        <p:nvSpPr>
          <p:cNvPr id="44106"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44107" name="TextBox 44"/>
          <p:cNvSpPr txBox="1">
            <a:spLocks noChangeArrowheads="1"/>
          </p:cNvSpPr>
          <p:nvPr/>
        </p:nvSpPr>
        <p:spPr bwMode="auto">
          <a:xfrm rot="-5400000">
            <a:off x="255588" y="4241800"/>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Jane</a:t>
            </a:r>
          </a:p>
        </p:txBody>
      </p:sp>
      <p:sp>
        <p:nvSpPr>
          <p:cNvPr id="44108"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sp>
        <p:nvSpPr>
          <p:cNvPr id="5" name="Footer Placeholder 4"/>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6" name="Slide Number Placeholder 5"/>
          <p:cNvSpPr>
            <a:spLocks noGrp="1"/>
          </p:cNvSpPr>
          <p:nvPr>
            <p:ph type="sldNum" sz="quarter" idx="13"/>
          </p:nvPr>
        </p:nvSpPr>
        <p:spPr/>
        <p:txBody>
          <a:bodyPr/>
          <a:lstStyle/>
          <a:p>
            <a:fld id="{C0531ADF-2191-45C5-9D71-08764BF86A6F}" type="slidenum">
              <a:rPr lang="en-GB" smtClean="0"/>
              <a:pPr/>
              <a:t>19</a:t>
            </a:fld>
            <a:endParaRPr lang="en-GB"/>
          </a:p>
        </p:txBody>
      </p:sp>
    </p:spTree>
    <p:extLst>
      <p:ext uri="{BB962C8B-B14F-4D97-AF65-F5344CB8AC3E}">
        <p14:creationId xmlns:p14="http://schemas.microsoft.com/office/powerpoint/2010/main" val="418537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bwMode="gray"/>
        <p:txBody>
          <a:bodyPr/>
          <a:lstStyle/>
          <a:p>
            <a:pPr eaLnBrk="1" hangingPunct="1"/>
            <a:r>
              <a:rPr lang="en-US" sz="2000" dirty="0" smtClean="0"/>
              <a:t>Living Longer</a:t>
            </a:r>
          </a:p>
        </p:txBody>
      </p:sp>
      <p:graphicFrame>
        <p:nvGraphicFramePr>
          <p:cNvPr id="4" name="Object 10"/>
          <p:cNvGraphicFramePr>
            <a:graphicFrameLocks noChangeAspect="1"/>
          </p:cNvGraphicFramePr>
          <p:nvPr>
            <p:extLst>
              <p:ext uri="{D42A27DB-BD31-4B8C-83A1-F6EECF244321}">
                <p14:modId xmlns:p14="http://schemas.microsoft.com/office/powerpoint/2010/main" val="2441135926"/>
              </p:ext>
            </p:extLst>
          </p:nvPr>
        </p:nvGraphicFramePr>
        <p:xfrm>
          <a:off x="584200" y="1600200"/>
          <a:ext cx="807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7655" name="Rectangle 8"/>
          <p:cNvSpPr>
            <a:spLocks noChangeArrowheads="1"/>
          </p:cNvSpPr>
          <p:nvPr/>
        </p:nvSpPr>
        <p:spPr bwMode="auto">
          <a:xfrm>
            <a:off x="4356642" y="1873250"/>
            <a:ext cx="18303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50% chance of living to</a:t>
            </a:r>
          </a:p>
        </p:txBody>
      </p:sp>
      <p:sp>
        <p:nvSpPr>
          <p:cNvPr id="27656" name="Rectangle 9"/>
          <p:cNvSpPr>
            <a:spLocks noChangeArrowheads="1"/>
          </p:cNvSpPr>
          <p:nvPr/>
        </p:nvSpPr>
        <p:spPr bwMode="auto">
          <a:xfrm>
            <a:off x="5485896" y="2178573"/>
            <a:ext cx="1574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25% chance of living to</a:t>
            </a:r>
          </a:p>
        </p:txBody>
      </p:sp>
      <p:sp>
        <p:nvSpPr>
          <p:cNvPr id="27657" name="Rectangle 10"/>
          <p:cNvSpPr>
            <a:spLocks noChangeArrowheads="1"/>
          </p:cNvSpPr>
          <p:nvPr/>
        </p:nvSpPr>
        <p:spPr bwMode="gray">
          <a:xfrm>
            <a:off x="4752452" y="2951686"/>
            <a:ext cx="15986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50% chance of living to</a:t>
            </a:r>
          </a:p>
        </p:txBody>
      </p:sp>
      <p:sp>
        <p:nvSpPr>
          <p:cNvPr id="27658" name="Rectangle 11"/>
          <p:cNvSpPr>
            <a:spLocks noChangeArrowheads="1"/>
          </p:cNvSpPr>
          <p:nvPr/>
        </p:nvSpPr>
        <p:spPr bwMode="gray">
          <a:xfrm>
            <a:off x="6052615" y="3260725"/>
            <a:ext cx="17764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25% chance of living to</a:t>
            </a:r>
          </a:p>
        </p:txBody>
      </p:sp>
      <p:sp>
        <p:nvSpPr>
          <p:cNvPr id="27659" name="Rectangle 12"/>
          <p:cNvSpPr>
            <a:spLocks noChangeArrowheads="1"/>
          </p:cNvSpPr>
          <p:nvPr/>
        </p:nvSpPr>
        <p:spPr bwMode="auto">
          <a:xfrm>
            <a:off x="3909490" y="4035948"/>
            <a:ext cx="31877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at least 1 person has a 50% chance of living to</a:t>
            </a:r>
          </a:p>
        </p:txBody>
      </p:sp>
      <p:sp>
        <p:nvSpPr>
          <p:cNvPr id="27660" name="Rectangle 13"/>
          <p:cNvSpPr>
            <a:spLocks noChangeArrowheads="1"/>
          </p:cNvSpPr>
          <p:nvPr/>
        </p:nvSpPr>
        <p:spPr bwMode="auto">
          <a:xfrm>
            <a:off x="4867312" y="4349209"/>
            <a:ext cx="32178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0" i="0" dirty="0">
                <a:solidFill>
                  <a:schemeClr val="bg1"/>
                </a:solidFill>
              </a:rPr>
              <a:t>at least 1 person has a 25% chance of living to</a:t>
            </a:r>
          </a:p>
        </p:txBody>
      </p:sp>
      <p:sp>
        <p:nvSpPr>
          <p:cNvPr id="27661" name="Text Box 15"/>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spcBef>
                <a:spcPct val="0"/>
              </a:spcBef>
            </a:pPr>
            <a:r>
              <a:rPr lang="en-US" sz="800" b="0" i="0" dirty="0">
                <a:solidFill>
                  <a:schemeClr val="tx2"/>
                </a:solidFill>
              </a:rPr>
              <a:t>Source: Society of </a:t>
            </a:r>
            <a:r>
              <a:rPr lang="en-US" sz="800" b="0" i="0" dirty="0" smtClean="0">
                <a:solidFill>
                  <a:schemeClr val="tx2"/>
                </a:solidFill>
              </a:rPr>
              <a:t>Actuaries’ </a:t>
            </a:r>
            <a:r>
              <a:rPr lang="en-US" sz="800" b="0" i="0" dirty="0">
                <a:solidFill>
                  <a:schemeClr val="tx2"/>
                </a:solidFill>
              </a:rPr>
              <a:t>Annuity RP-2014 Total Healthy Annuitant rates, Scale </a:t>
            </a:r>
            <a:r>
              <a:rPr lang="en-US" sz="800" b="0" i="0" dirty="0" smtClean="0">
                <a:solidFill>
                  <a:schemeClr val="tx2"/>
                </a:solidFill>
              </a:rPr>
              <a:t>MP-2014. </a:t>
            </a:r>
            <a:r>
              <a:rPr lang="en-US" sz="800" b="0" i="0" dirty="0">
                <a:solidFill>
                  <a:schemeClr val="tx2"/>
                </a:solidFill>
              </a:rPr>
              <a:t>Figures assume you are in good health.</a:t>
            </a:r>
          </a:p>
        </p:txBody>
      </p:sp>
      <p:sp>
        <p:nvSpPr>
          <p:cNvPr id="18" name="Rectangle 17"/>
          <p:cNvSpPr>
            <a:spLocks noChangeArrowheads="1"/>
          </p:cNvSpPr>
          <p:nvPr/>
        </p:nvSpPr>
        <p:spPr bwMode="auto">
          <a:xfrm>
            <a:off x="327025" y="5667767"/>
            <a:ext cx="8482013" cy="384319"/>
          </a:xfrm>
          <a:prstGeom prst="rect">
            <a:avLst/>
          </a:prstGeom>
          <a:solidFill>
            <a:schemeClr val="accent2"/>
          </a:solidFill>
          <a:ln w="9525">
            <a:noFill/>
            <a:miter lim="800000"/>
            <a:headEnd/>
            <a:tailEnd/>
          </a:ln>
        </p:spPr>
        <p:txBody>
          <a:bodyPr lIns="91430" tIns="45715" rIns="91430" bIns="45715" anchor="ctr"/>
          <a:lstStyle/>
          <a:p>
            <a:pPr algn="ctr"/>
            <a:r>
              <a:rPr lang="en-US" sz="1600" b="1" dirty="0">
                <a:solidFill>
                  <a:schemeClr val="bg1"/>
                </a:solidFill>
              </a:rPr>
              <a:t>A healthy 65-year-old female has a 50% chance of living until age </a:t>
            </a:r>
            <a:r>
              <a:rPr lang="en-US" sz="1600" b="1" dirty="0" smtClean="0">
                <a:solidFill>
                  <a:schemeClr val="bg1"/>
                </a:solidFill>
              </a:rPr>
              <a:t>89 (24 </a:t>
            </a:r>
            <a:r>
              <a:rPr lang="en-US" sz="1600" b="1" dirty="0">
                <a:solidFill>
                  <a:schemeClr val="bg1"/>
                </a:solidFill>
              </a:rPr>
              <a:t>more years).</a:t>
            </a:r>
          </a:p>
        </p:txBody>
      </p:sp>
      <p:sp>
        <p:nvSpPr>
          <p:cNvPr id="14"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Life Expectancy Upon Retirement at Age 65</a:t>
            </a:r>
          </a:p>
        </p:txBody>
      </p:sp>
      <p:sp>
        <p:nvSpPr>
          <p:cNvPr id="2" name="Footer Placeholder 1"/>
          <p:cNvSpPr>
            <a:spLocks noGrp="1"/>
          </p:cNvSpPr>
          <p:nvPr>
            <p:ph type="ftr" sz="quarter" idx="10"/>
          </p:nvPr>
        </p:nvSpPr>
        <p:spPr/>
        <p:txBody>
          <a:bodyPr/>
          <a:lstStyle/>
          <a:p>
            <a:r>
              <a:rPr lang="en-US" dirty="0" smtClean="0"/>
              <a:t>FOR FINANCIAL PROFESSIONAL USE ONLY. Not to be shown or distributed to clients.</a:t>
            </a:r>
            <a:endParaRPr lang="en-US" dirty="0"/>
          </a:p>
        </p:txBody>
      </p:sp>
      <p:sp>
        <p:nvSpPr>
          <p:cNvPr id="3" name="Slide Number Placeholder 2"/>
          <p:cNvSpPr>
            <a:spLocks noGrp="1"/>
          </p:cNvSpPr>
          <p:nvPr>
            <p:ph type="sldNum" sz="quarter" idx="18"/>
          </p:nvPr>
        </p:nvSpPr>
        <p:spPr/>
        <p:txBody>
          <a:bodyPr/>
          <a:lstStyle/>
          <a:p>
            <a:fld id="{C0531ADF-2191-45C5-9D71-08764BF86A6F}" type="slidenum">
              <a:rPr lang="en-GB" smtClean="0"/>
              <a:pPr/>
              <a:t>2</a:t>
            </a:fld>
            <a:endParaRPr lang="en-GB"/>
          </a:p>
        </p:txBody>
      </p:sp>
    </p:spTree>
    <p:extLst>
      <p:ext uri="{BB962C8B-B14F-4D97-AF65-F5344CB8AC3E}">
        <p14:creationId xmlns:p14="http://schemas.microsoft.com/office/powerpoint/2010/main" val="404743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extLst>
              <p:ext uri="{D42A27DB-BD31-4B8C-83A1-F6EECF244321}">
                <p14:modId xmlns:p14="http://schemas.microsoft.com/office/powerpoint/2010/main" val="882576305"/>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43437509"/>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smtClean="0">
                          <a:solidFill>
                            <a:schemeClr val="tx2"/>
                          </a:solidFill>
                        </a:rPr>
                        <a:t>$580,800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076" name="Title 1"/>
          <p:cNvSpPr>
            <a:spLocks noGrp="1"/>
          </p:cNvSpPr>
          <p:nvPr>
            <p:ph type="title"/>
          </p:nvPr>
        </p:nvSpPr>
        <p:spPr/>
        <p:txBody>
          <a:bodyPr/>
          <a:lstStyle/>
          <a:p>
            <a:r>
              <a:rPr lang="en-US" sz="2000" smtClean="0"/>
              <a:t>Married Couple – Collect at Age 66 (FRA)</a:t>
            </a:r>
          </a:p>
        </p:txBody>
      </p:sp>
      <p:cxnSp>
        <p:nvCxnSpPr>
          <p:cNvPr id="45078"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79"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0"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1"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082"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62</a:t>
            </a:r>
          </a:p>
        </p:txBody>
      </p:sp>
      <p:sp>
        <p:nvSpPr>
          <p:cNvPr id="45083"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74</a:t>
            </a:r>
          </a:p>
        </p:txBody>
      </p:sp>
      <p:cxnSp>
        <p:nvCxnSpPr>
          <p:cNvPr id="45084"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5" name="Straight Connector 7"/>
          <p:cNvCxnSpPr>
            <a:cxnSpLocks noChangeShapeType="1"/>
          </p:cNvCxnSpPr>
          <p:nvPr/>
        </p:nvCxnSpPr>
        <p:spPr bwMode="auto">
          <a:xfrm>
            <a:off x="887413" y="39338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6" name="Straight Connector 8"/>
          <p:cNvCxnSpPr>
            <a:cxnSpLocks noChangeShapeType="1"/>
          </p:cNvCxnSpPr>
          <p:nvPr/>
        </p:nvCxnSpPr>
        <p:spPr bwMode="auto">
          <a:xfrm>
            <a:off x="876300" y="3717925"/>
            <a:ext cx="0" cy="1296988"/>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7" name="Straight Connector 9"/>
          <p:cNvCxnSpPr>
            <a:cxnSpLocks noChangeShapeType="1"/>
          </p:cNvCxnSpPr>
          <p:nvPr/>
        </p:nvCxnSpPr>
        <p:spPr bwMode="auto">
          <a:xfrm>
            <a:off x="3352800" y="3717925"/>
            <a:ext cx="0" cy="1296988"/>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8" name="Straight Connector 10"/>
          <p:cNvCxnSpPr>
            <a:cxnSpLocks noChangeShapeType="1"/>
          </p:cNvCxnSpPr>
          <p:nvPr/>
        </p:nvCxnSpPr>
        <p:spPr bwMode="auto">
          <a:xfrm>
            <a:off x="8304213" y="3717925"/>
            <a:ext cx="0" cy="1296988"/>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89" name="Straight Connector 9"/>
          <p:cNvCxnSpPr>
            <a:cxnSpLocks noChangeShapeType="1"/>
          </p:cNvCxnSpPr>
          <p:nvPr/>
        </p:nvCxnSpPr>
        <p:spPr bwMode="auto">
          <a:xfrm>
            <a:off x="5827713" y="3717925"/>
            <a:ext cx="0" cy="1296988"/>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090"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75</a:t>
            </a:r>
          </a:p>
        </p:txBody>
      </p:sp>
      <p:sp>
        <p:nvSpPr>
          <p:cNvPr id="45091"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$600</a:t>
            </a:r>
            <a:br>
              <a:rPr lang="en-US" sz="2000" b="0" i="0">
                <a:solidFill>
                  <a:schemeClr val="tx2"/>
                </a:solidFill>
              </a:rPr>
            </a:br>
            <a:r>
              <a:rPr lang="en-US" sz="2000" b="0" i="0">
                <a:solidFill>
                  <a:schemeClr val="tx2"/>
                </a:solidFill>
              </a:rPr>
              <a:t>Lives through age 82</a:t>
            </a:r>
          </a:p>
        </p:txBody>
      </p:sp>
      <p:sp>
        <p:nvSpPr>
          <p:cNvPr id="45092"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i="0" dirty="0">
                <a:solidFill>
                  <a:schemeClr val="tx2"/>
                </a:solidFill>
              </a:rPr>
              <a:t>John</a:t>
            </a:r>
          </a:p>
        </p:txBody>
      </p:sp>
      <p:sp>
        <p:nvSpPr>
          <p:cNvPr id="45093" name="TextBox 44"/>
          <p:cNvSpPr txBox="1">
            <a:spLocks noChangeArrowheads="1"/>
          </p:cNvSpPr>
          <p:nvPr/>
        </p:nvSpPr>
        <p:spPr bwMode="auto">
          <a:xfrm rot="-5400000">
            <a:off x="255588" y="4243388"/>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i="0">
                <a:solidFill>
                  <a:schemeClr val="tx2"/>
                </a:solidFill>
              </a:rPr>
              <a:t>Jane</a:t>
            </a:r>
          </a:p>
        </p:txBody>
      </p:sp>
      <p:sp>
        <p:nvSpPr>
          <p:cNvPr id="45094"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grpSp>
        <p:nvGrpSpPr>
          <p:cNvPr id="4" name="Group 3"/>
          <p:cNvGrpSpPr>
            <a:grpSpLocks/>
          </p:cNvGrpSpPr>
          <p:nvPr/>
        </p:nvGrpSpPr>
        <p:grpSpPr bwMode="auto">
          <a:xfrm>
            <a:off x="3419475" y="2936875"/>
            <a:ext cx="5116513" cy="396875"/>
            <a:chOff x="3419872" y="2936875"/>
            <a:chExt cx="5116117" cy="396875"/>
          </a:xfrm>
          <a:solidFill>
            <a:schemeClr val="accent1"/>
          </a:solidFill>
        </p:grpSpPr>
        <p:sp>
          <p:nvSpPr>
            <p:cNvPr id="37936" name="Isosceles Triangle 2"/>
            <p:cNvSpPr>
              <a:spLocks noChangeArrowheads="1"/>
            </p:cNvSpPr>
            <p:nvPr/>
          </p:nvSpPr>
          <p:spPr bwMode="auto">
            <a:xfrm rot="5400000">
              <a:off x="8193097" y="2990859"/>
              <a:ext cx="396875" cy="288908"/>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37937" name="Rectangle 15"/>
            <p:cNvSpPr>
              <a:spLocks noChangeArrowheads="1"/>
            </p:cNvSpPr>
            <p:nvPr/>
          </p:nvSpPr>
          <p:spPr bwMode="auto">
            <a:xfrm>
              <a:off x="3419872" y="2936875"/>
              <a:ext cx="4826934"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dirty="0">
                  <a:solidFill>
                    <a:schemeClr val="bg1"/>
                  </a:solidFill>
                  <a:ea typeface="ＭＳ Ｐゴシック" pitchFamily="34" charset="-128"/>
                </a:rPr>
                <a:t>Collect Individual Benefits - $2,200</a:t>
              </a:r>
            </a:p>
          </p:txBody>
        </p:sp>
      </p:grpSp>
      <p:grpSp>
        <p:nvGrpSpPr>
          <p:cNvPr id="3" name="Group 2"/>
          <p:cNvGrpSpPr>
            <a:grpSpLocks/>
          </p:cNvGrpSpPr>
          <p:nvPr/>
        </p:nvGrpSpPr>
        <p:grpSpPr bwMode="auto">
          <a:xfrm>
            <a:off x="3419475" y="4030663"/>
            <a:ext cx="5116513" cy="396875"/>
            <a:chOff x="3419872" y="4233863"/>
            <a:chExt cx="5116117" cy="396875"/>
          </a:xfrm>
          <a:solidFill>
            <a:schemeClr val="accent1"/>
          </a:solidFill>
        </p:grpSpPr>
        <p:sp>
          <p:nvSpPr>
            <p:cNvPr id="37934" name="Isosceles Triangle 2"/>
            <p:cNvSpPr>
              <a:spLocks noChangeArrowheads="1"/>
            </p:cNvSpPr>
            <p:nvPr/>
          </p:nvSpPr>
          <p:spPr bwMode="auto">
            <a:xfrm rot="5400000">
              <a:off x="8193097" y="4287847"/>
              <a:ext cx="396875" cy="288908"/>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37935" name="Rectangle 15"/>
            <p:cNvSpPr>
              <a:spLocks noChangeArrowheads="1"/>
            </p:cNvSpPr>
            <p:nvPr/>
          </p:nvSpPr>
          <p:spPr bwMode="auto">
            <a:xfrm>
              <a:off x="3419872" y="4233863"/>
              <a:ext cx="4826934"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Collect Individual Benefits - $600</a:t>
              </a:r>
            </a:p>
          </p:txBody>
        </p:sp>
      </p:grpSp>
      <p:grpSp>
        <p:nvGrpSpPr>
          <p:cNvPr id="2" name="Group 1"/>
          <p:cNvGrpSpPr>
            <a:grpSpLocks/>
          </p:cNvGrpSpPr>
          <p:nvPr/>
        </p:nvGrpSpPr>
        <p:grpSpPr bwMode="auto">
          <a:xfrm>
            <a:off x="3419475" y="4546600"/>
            <a:ext cx="5116513" cy="396875"/>
            <a:chOff x="3419873" y="4749028"/>
            <a:chExt cx="5116115" cy="396875"/>
          </a:xfrm>
          <a:solidFill>
            <a:schemeClr val="accent2"/>
          </a:solidFill>
        </p:grpSpPr>
        <p:sp>
          <p:nvSpPr>
            <p:cNvPr id="37932" name="Rectangle 15"/>
            <p:cNvSpPr>
              <a:spLocks noChangeArrowheads="1"/>
            </p:cNvSpPr>
            <p:nvPr/>
          </p:nvSpPr>
          <p:spPr bwMode="auto">
            <a:xfrm>
              <a:off x="3419873" y="4749028"/>
              <a:ext cx="4826916"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Collect Adjusted Spousal Benefits - $500</a:t>
              </a:r>
            </a:p>
          </p:txBody>
        </p:sp>
        <p:sp>
          <p:nvSpPr>
            <p:cNvPr id="37933" name="Isosceles Triangle 2"/>
            <p:cNvSpPr>
              <a:spLocks noChangeArrowheads="1"/>
            </p:cNvSpPr>
            <p:nvPr/>
          </p:nvSpPr>
          <p:spPr bwMode="auto">
            <a:xfrm rot="5400000">
              <a:off x="8193088" y="480300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sp>
        <p:nvSpPr>
          <p:cNvPr id="45098"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45099"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sp>
        <p:nvSpPr>
          <p:cNvPr id="5" name="Footer Placeholder 4"/>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6" name="Slide Number Placeholder 5"/>
          <p:cNvSpPr>
            <a:spLocks noGrp="1"/>
          </p:cNvSpPr>
          <p:nvPr>
            <p:ph type="sldNum" sz="quarter" idx="13"/>
          </p:nvPr>
        </p:nvSpPr>
        <p:spPr/>
        <p:txBody>
          <a:bodyPr/>
          <a:lstStyle/>
          <a:p>
            <a:fld id="{C0531ADF-2191-45C5-9D71-08764BF86A6F}" type="slidenum">
              <a:rPr lang="en-GB" smtClean="0"/>
              <a:pPr/>
              <a:t>20</a:t>
            </a:fld>
            <a:endParaRPr lang="en-GB"/>
          </a:p>
        </p:txBody>
      </p:sp>
    </p:spTree>
    <p:extLst>
      <p:ext uri="{BB962C8B-B14F-4D97-AF65-F5344CB8AC3E}">
        <p14:creationId xmlns:p14="http://schemas.microsoft.com/office/powerpoint/2010/main" val="395232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extLst>
              <p:ext uri="{D42A27DB-BD31-4B8C-83A1-F6EECF244321}">
                <p14:modId xmlns:p14="http://schemas.microsoft.com/office/powerpoint/2010/main" val="778700667"/>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$580,800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2139627864"/>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smtClean="0">
                          <a:solidFill>
                            <a:schemeClr val="tx2"/>
                          </a:solidFill>
                        </a:rPr>
                        <a:t>$580,800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smtClean="0">
                          <a:solidFill>
                            <a:schemeClr val="tx2"/>
                          </a:solidFill>
                        </a:rPr>
                        <a:t>$532,224</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100" name="Title 1"/>
          <p:cNvSpPr>
            <a:spLocks noGrp="1"/>
          </p:cNvSpPr>
          <p:nvPr>
            <p:ph type="title"/>
          </p:nvPr>
        </p:nvSpPr>
        <p:spPr/>
        <p:txBody>
          <a:bodyPr/>
          <a:lstStyle/>
          <a:p>
            <a:r>
              <a:rPr lang="en-US" sz="2000" smtClean="0"/>
              <a:t>Married Couple – Collect at Age 70</a:t>
            </a:r>
          </a:p>
        </p:txBody>
      </p:sp>
      <p:cxnSp>
        <p:nvCxnSpPr>
          <p:cNvPr id="46102"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3"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4"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5"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106"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Age 62</a:t>
            </a:r>
          </a:p>
        </p:txBody>
      </p:sp>
      <p:sp>
        <p:nvSpPr>
          <p:cNvPr id="46107"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cxnSp>
        <p:nvCxnSpPr>
          <p:cNvPr id="46108"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9" name="Straight Connector 7"/>
          <p:cNvCxnSpPr>
            <a:cxnSpLocks noChangeShapeType="1"/>
          </p:cNvCxnSpPr>
          <p:nvPr/>
        </p:nvCxnSpPr>
        <p:spPr bwMode="auto">
          <a:xfrm>
            <a:off x="887413" y="3932238"/>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10" name="Straight Connector 8"/>
          <p:cNvCxnSpPr>
            <a:cxnSpLocks noChangeShapeType="1"/>
          </p:cNvCxnSpPr>
          <p:nvPr/>
        </p:nvCxnSpPr>
        <p:spPr bwMode="auto">
          <a:xfrm>
            <a:off x="8763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11" name="Straight Connector 9"/>
          <p:cNvCxnSpPr>
            <a:cxnSpLocks noChangeShapeType="1"/>
          </p:cNvCxnSpPr>
          <p:nvPr/>
        </p:nvCxnSpPr>
        <p:spPr bwMode="auto">
          <a:xfrm>
            <a:off x="33528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12" name="Straight Connector 10"/>
          <p:cNvCxnSpPr>
            <a:cxnSpLocks noChangeShapeType="1"/>
          </p:cNvCxnSpPr>
          <p:nvPr/>
        </p:nvCxnSpPr>
        <p:spPr bwMode="auto">
          <a:xfrm>
            <a:off x="83042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13" name="Straight Connector 9"/>
          <p:cNvCxnSpPr>
            <a:cxnSpLocks noChangeShapeType="1"/>
          </p:cNvCxnSpPr>
          <p:nvPr/>
        </p:nvCxnSpPr>
        <p:spPr bwMode="auto">
          <a:xfrm>
            <a:off x="58277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114"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75</a:t>
            </a:r>
          </a:p>
        </p:txBody>
      </p:sp>
      <p:sp>
        <p:nvSpPr>
          <p:cNvPr id="46115"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$600</a:t>
            </a:r>
            <a:br>
              <a:rPr lang="en-US" sz="2000" b="0" i="0">
                <a:solidFill>
                  <a:schemeClr val="tx2"/>
                </a:solidFill>
              </a:rPr>
            </a:br>
            <a:r>
              <a:rPr lang="en-US" sz="2000" b="0" i="0">
                <a:solidFill>
                  <a:schemeClr val="tx2"/>
                </a:solidFill>
              </a:rPr>
              <a:t>Lives through age 82</a:t>
            </a:r>
          </a:p>
        </p:txBody>
      </p:sp>
      <p:sp>
        <p:nvSpPr>
          <p:cNvPr id="46116"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46117" name="TextBox 44"/>
          <p:cNvSpPr txBox="1">
            <a:spLocks noChangeArrowheads="1"/>
          </p:cNvSpPr>
          <p:nvPr/>
        </p:nvSpPr>
        <p:spPr bwMode="auto">
          <a:xfrm rot="-5400000">
            <a:off x="255588" y="4241800"/>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Jane</a:t>
            </a:r>
          </a:p>
        </p:txBody>
      </p:sp>
      <p:sp>
        <p:nvSpPr>
          <p:cNvPr id="46118"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grpSp>
        <p:nvGrpSpPr>
          <p:cNvPr id="4" name="Group 3"/>
          <p:cNvGrpSpPr>
            <a:grpSpLocks/>
          </p:cNvGrpSpPr>
          <p:nvPr/>
        </p:nvGrpSpPr>
        <p:grpSpPr bwMode="auto">
          <a:xfrm>
            <a:off x="5940425" y="2935288"/>
            <a:ext cx="2595563" cy="396875"/>
            <a:chOff x="5940153" y="2935288"/>
            <a:chExt cx="2595835" cy="396875"/>
          </a:xfrm>
          <a:solidFill>
            <a:schemeClr val="accent1"/>
          </a:solidFill>
        </p:grpSpPr>
        <p:sp>
          <p:nvSpPr>
            <p:cNvPr id="38960" name="Isosceles Triangle 2"/>
            <p:cNvSpPr>
              <a:spLocks noChangeArrowheads="1"/>
            </p:cNvSpPr>
            <p:nvPr/>
          </p:nvSpPr>
          <p:spPr bwMode="auto">
            <a:xfrm rot="5400000">
              <a:off x="8193088" y="298926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38961" name="Rectangle 15"/>
            <p:cNvSpPr>
              <a:spLocks noChangeArrowheads="1"/>
            </p:cNvSpPr>
            <p:nvPr/>
          </p:nvSpPr>
          <p:spPr bwMode="auto">
            <a:xfrm>
              <a:off x="5940153" y="2935288"/>
              <a:ext cx="23069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grpSp>
        <p:nvGrpSpPr>
          <p:cNvPr id="3" name="Group 2"/>
          <p:cNvGrpSpPr>
            <a:grpSpLocks/>
          </p:cNvGrpSpPr>
          <p:nvPr/>
        </p:nvGrpSpPr>
        <p:grpSpPr bwMode="auto">
          <a:xfrm>
            <a:off x="5940425" y="4027488"/>
            <a:ext cx="2595563" cy="396875"/>
            <a:chOff x="5940153" y="4232275"/>
            <a:chExt cx="2595835" cy="396875"/>
          </a:xfrm>
          <a:solidFill>
            <a:schemeClr val="accent1"/>
          </a:solidFill>
        </p:grpSpPr>
        <p:sp>
          <p:nvSpPr>
            <p:cNvPr id="38958" name="Isosceles Triangle 2"/>
            <p:cNvSpPr>
              <a:spLocks noChangeArrowheads="1"/>
            </p:cNvSpPr>
            <p:nvPr/>
          </p:nvSpPr>
          <p:spPr bwMode="auto">
            <a:xfrm rot="5400000">
              <a:off x="8193088" y="42862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38959" name="Rectangle 15"/>
            <p:cNvSpPr>
              <a:spLocks noChangeArrowheads="1"/>
            </p:cNvSpPr>
            <p:nvPr/>
          </p:nvSpPr>
          <p:spPr bwMode="auto">
            <a:xfrm>
              <a:off x="5940153" y="4232275"/>
              <a:ext cx="2314583"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$792</a:t>
              </a:r>
            </a:p>
          </p:txBody>
        </p:sp>
      </p:grpSp>
      <p:grpSp>
        <p:nvGrpSpPr>
          <p:cNvPr id="2" name="Group 1"/>
          <p:cNvGrpSpPr>
            <a:grpSpLocks/>
          </p:cNvGrpSpPr>
          <p:nvPr/>
        </p:nvGrpSpPr>
        <p:grpSpPr bwMode="auto">
          <a:xfrm>
            <a:off x="5940425" y="4543425"/>
            <a:ext cx="2595563" cy="396875"/>
            <a:chOff x="5940153" y="4748215"/>
            <a:chExt cx="2595835" cy="396875"/>
          </a:xfrm>
          <a:solidFill>
            <a:schemeClr val="accent2"/>
          </a:solidFill>
        </p:grpSpPr>
        <p:sp>
          <p:nvSpPr>
            <p:cNvPr id="38956" name="Rectangle 15"/>
            <p:cNvSpPr>
              <a:spLocks noChangeArrowheads="1"/>
            </p:cNvSpPr>
            <p:nvPr/>
          </p:nvSpPr>
          <p:spPr bwMode="auto">
            <a:xfrm>
              <a:off x="5940153" y="4748215"/>
              <a:ext cx="2306910"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$308</a:t>
              </a:r>
            </a:p>
          </p:txBody>
        </p:sp>
        <p:sp>
          <p:nvSpPr>
            <p:cNvPr id="38957" name="Isosceles Triangle 2"/>
            <p:cNvSpPr>
              <a:spLocks noChangeArrowheads="1"/>
            </p:cNvSpPr>
            <p:nvPr/>
          </p:nvSpPr>
          <p:spPr bwMode="auto">
            <a:xfrm rot="5400000">
              <a:off x="8193088" y="480219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sp>
        <p:nvSpPr>
          <p:cNvPr id="46122"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46123"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sp>
        <p:nvSpPr>
          <p:cNvPr id="5" name="Footer Placeholder 4"/>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6" name="Slide Number Placeholder 5"/>
          <p:cNvSpPr>
            <a:spLocks noGrp="1"/>
          </p:cNvSpPr>
          <p:nvPr>
            <p:ph type="sldNum" sz="quarter" idx="13"/>
          </p:nvPr>
        </p:nvSpPr>
        <p:spPr/>
        <p:txBody>
          <a:bodyPr/>
          <a:lstStyle/>
          <a:p>
            <a:fld id="{C0531ADF-2191-45C5-9D71-08764BF86A6F}" type="slidenum">
              <a:rPr lang="en-GB" smtClean="0"/>
              <a:pPr/>
              <a:t>21</a:t>
            </a:fld>
            <a:endParaRPr lang="en-GB"/>
          </a:p>
        </p:txBody>
      </p:sp>
    </p:spTree>
    <p:extLst>
      <p:ext uri="{BB962C8B-B14F-4D97-AF65-F5344CB8AC3E}">
        <p14:creationId xmlns:p14="http://schemas.microsoft.com/office/powerpoint/2010/main" val="319179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extLst>
              <p:ext uri="{D42A27DB-BD31-4B8C-83A1-F6EECF244321}">
                <p14:modId xmlns:p14="http://schemas.microsoft.com/office/powerpoint/2010/main" val="2842702581"/>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$580,800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$532,224</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2246300444"/>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baseline="0" smtClean="0">
                          <a:solidFill>
                            <a:schemeClr val="tx2"/>
                          </a:solidFill>
                        </a:rPr>
                        <a:t>Strategy</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$564,060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smtClean="0">
                          <a:solidFill>
                            <a:schemeClr val="tx2"/>
                          </a:solidFill>
                        </a:rPr>
                        <a:t>$580,800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dirty="0" smtClean="0">
                          <a:solidFill>
                            <a:schemeClr val="tx2"/>
                          </a:solidFill>
                        </a:rPr>
                        <a:t>$532,224</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1" dirty="0" smtClean="0">
                          <a:solidFill>
                            <a:schemeClr val="bg2"/>
                          </a:solidFill>
                        </a:rPr>
                        <a:t>$588,624</a:t>
                      </a:r>
                      <a:endParaRPr lang="en-US" sz="1800" b="1" dirty="0">
                        <a:solidFill>
                          <a:schemeClr val="bg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47124" name="Title 1"/>
          <p:cNvSpPr>
            <a:spLocks noGrp="1"/>
          </p:cNvSpPr>
          <p:nvPr>
            <p:ph type="title"/>
          </p:nvPr>
        </p:nvSpPr>
        <p:spPr/>
        <p:txBody>
          <a:bodyPr/>
          <a:lstStyle/>
          <a:p>
            <a:r>
              <a:rPr lang="en-US" sz="2000" smtClean="0"/>
              <a:t>Married Couple – Large Difference in Benefits</a:t>
            </a:r>
          </a:p>
        </p:txBody>
      </p:sp>
      <p:cxnSp>
        <p:nvCxnSpPr>
          <p:cNvPr id="47126"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27"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28"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29"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130"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62</a:t>
            </a:r>
          </a:p>
        </p:txBody>
      </p:sp>
      <p:sp>
        <p:nvSpPr>
          <p:cNvPr id="47131"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cxnSp>
        <p:nvCxnSpPr>
          <p:cNvPr id="47132"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3" name="Straight Connector 7"/>
          <p:cNvCxnSpPr>
            <a:cxnSpLocks noChangeShapeType="1"/>
          </p:cNvCxnSpPr>
          <p:nvPr/>
        </p:nvCxnSpPr>
        <p:spPr bwMode="auto">
          <a:xfrm>
            <a:off x="887413" y="3932238"/>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4" name="Straight Connector 8"/>
          <p:cNvCxnSpPr>
            <a:cxnSpLocks noChangeShapeType="1"/>
          </p:cNvCxnSpPr>
          <p:nvPr/>
        </p:nvCxnSpPr>
        <p:spPr bwMode="auto">
          <a:xfrm>
            <a:off x="8763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5" name="Straight Connector 9"/>
          <p:cNvCxnSpPr>
            <a:cxnSpLocks noChangeShapeType="1"/>
          </p:cNvCxnSpPr>
          <p:nvPr/>
        </p:nvCxnSpPr>
        <p:spPr bwMode="auto">
          <a:xfrm>
            <a:off x="33528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6" name="Straight Connector 10"/>
          <p:cNvCxnSpPr>
            <a:cxnSpLocks noChangeShapeType="1"/>
          </p:cNvCxnSpPr>
          <p:nvPr/>
        </p:nvCxnSpPr>
        <p:spPr bwMode="auto">
          <a:xfrm>
            <a:off x="83042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7" name="Straight Connector 9"/>
          <p:cNvCxnSpPr>
            <a:cxnSpLocks noChangeShapeType="1"/>
          </p:cNvCxnSpPr>
          <p:nvPr/>
        </p:nvCxnSpPr>
        <p:spPr bwMode="auto">
          <a:xfrm>
            <a:off x="58277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138"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75</a:t>
            </a:r>
          </a:p>
        </p:txBody>
      </p:sp>
      <p:sp>
        <p:nvSpPr>
          <p:cNvPr id="47139"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$600</a:t>
            </a:r>
            <a:br>
              <a:rPr lang="en-US" sz="2000" b="0" i="0">
                <a:solidFill>
                  <a:schemeClr val="tx2"/>
                </a:solidFill>
              </a:rPr>
            </a:br>
            <a:r>
              <a:rPr lang="en-US" sz="2000" b="0" i="0">
                <a:solidFill>
                  <a:schemeClr val="tx2"/>
                </a:solidFill>
              </a:rPr>
              <a:t>Lives through age 82</a:t>
            </a:r>
          </a:p>
        </p:txBody>
      </p:sp>
      <p:sp>
        <p:nvSpPr>
          <p:cNvPr id="47140"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47141" name="TextBox 44"/>
          <p:cNvSpPr txBox="1">
            <a:spLocks noChangeArrowheads="1"/>
          </p:cNvSpPr>
          <p:nvPr/>
        </p:nvSpPr>
        <p:spPr bwMode="auto">
          <a:xfrm rot="-5400000">
            <a:off x="255588" y="4241800"/>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Jane</a:t>
            </a:r>
          </a:p>
        </p:txBody>
      </p:sp>
      <p:sp>
        <p:nvSpPr>
          <p:cNvPr id="47142"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grpSp>
        <p:nvGrpSpPr>
          <p:cNvPr id="2" name="Group 1"/>
          <p:cNvGrpSpPr>
            <a:grpSpLocks/>
          </p:cNvGrpSpPr>
          <p:nvPr/>
        </p:nvGrpSpPr>
        <p:grpSpPr bwMode="auto">
          <a:xfrm>
            <a:off x="5940425" y="2935288"/>
            <a:ext cx="2595563" cy="396875"/>
            <a:chOff x="5940153" y="2935288"/>
            <a:chExt cx="2595835" cy="396875"/>
          </a:xfrm>
          <a:solidFill>
            <a:schemeClr val="accent1"/>
          </a:solidFill>
        </p:grpSpPr>
        <p:sp>
          <p:nvSpPr>
            <p:cNvPr id="39983" name="Isosceles Triangle 2"/>
            <p:cNvSpPr>
              <a:spLocks noChangeArrowheads="1"/>
            </p:cNvSpPr>
            <p:nvPr/>
          </p:nvSpPr>
          <p:spPr bwMode="auto">
            <a:xfrm rot="5400000">
              <a:off x="8193088" y="298926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39984" name="Rectangle 15"/>
            <p:cNvSpPr>
              <a:spLocks noChangeArrowheads="1"/>
            </p:cNvSpPr>
            <p:nvPr/>
          </p:nvSpPr>
          <p:spPr bwMode="auto">
            <a:xfrm>
              <a:off x="5940153" y="2935288"/>
              <a:ext cx="23069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sp>
        <p:nvSpPr>
          <p:cNvPr id="52" name="Rectangle 2"/>
          <p:cNvSpPr>
            <a:spLocks noChangeArrowheads="1"/>
          </p:cNvSpPr>
          <p:nvPr/>
        </p:nvSpPr>
        <p:spPr bwMode="auto">
          <a:xfrm>
            <a:off x="3454400" y="2935288"/>
            <a:ext cx="2292350" cy="396875"/>
          </a:xfrm>
          <a:prstGeom prst="rect">
            <a:avLst/>
          </a:prstGeom>
          <a:solidFill>
            <a:schemeClr val="accent3"/>
          </a:solidFill>
          <a:ln>
            <a:noFill/>
          </a:ln>
        </p:spPr>
        <p:txBody>
          <a:bodyPr wrap="none" lIns="91419" tIns="0" rIns="91419" bIns="0" anchor="ctr"/>
          <a:lstStyle/>
          <a:p>
            <a:pPr algn="ctr">
              <a:defRPr/>
            </a:pPr>
            <a:r>
              <a:rPr lang="en-US" sz="1600" b="1" i="0">
                <a:solidFill>
                  <a:schemeClr val="bg1"/>
                </a:solidFill>
                <a:ea typeface="ＭＳ Ｐゴシック" pitchFamily="34" charset="-128"/>
              </a:rPr>
              <a:t>File &amp; Suspend</a:t>
            </a:r>
          </a:p>
        </p:txBody>
      </p:sp>
      <p:grpSp>
        <p:nvGrpSpPr>
          <p:cNvPr id="3" name="Group 2"/>
          <p:cNvGrpSpPr>
            <a:grpSpLocks/>
          </p:cNvGrpSpPr>
          <p:nvPr/>
        </p:nvGrpSpPr>
        <p:grpSpPr bwMode="auto">
          <a:xfrm>
            <a:off x="3454400" y="4543425"/>
            <a:ext cx="5081588" cy="396875"/>
            <a:chOff x="3453739" y="4544091"/>
            <a:chExt cx="5082249" cy="396875"/>
          </a:xfrm>
          <a:solidFill>
            <a:schemeClr val="accent2"/>
          </a:solidFill>
        </p:grpSpPr>
        <p:sp>
          <p:nvSpPr>
            <p:cNvPr id="39981" name="Rectangle 15"/>
            <p:cNvSpPr>
              <a:spLocks noChangeArrowheads="1"/>
            </p:cNvSpPr>
            <p:nvPr/>
          </p:nvSpPr>
          <p:spPr bwMode="auto">
            <a:xfrm>
              <a:off x="3453739" y="4544091"/>
              <a:ext cx="4793049"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Collect Adjusted Spousal Benefits - $500</a:t>
              </a:r>
            </a:p>
          </p:txBody>
        </p:sp>
        <p:sp>
          <p:nvSpPr>
            <p:cNvPr id="39982" name="Isosceles Triangle 2"/>
            <p:cNvSpPr>
              <a:spLocks noChangeArrowheads="1"/>
            </p:cNvSpPr>
            <p:nvPr/>
          </p:nvSpPr>
          <p:spPr bwMode="auto">
            <a:xfrm rot="5400000">
              <a:off x="8193088" y="4598066"/>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grpSp>
        <p:nvGrpSpPr>
          <p:cNvPr id="60" name="Group 59"/>
          <p:cNvGrpSpPr/>
          <p:nvPr/>
        </p:nvGrpSpPr>
        <p:grpSpPr>
          <a:xfrm>
            <a:off x="971374" y="4028153"/>
            <a:ext cx="7564614" cy="396875"/>
            <a:chOff x="971374" y="4029075"/>
            <a:chExt cx="7564614" cy="396875"/>
          </a:xfrm>
          <a:solidFill>
            <a:schemeClr val="accent1"/>
          </a:solidFill>
        </p:grpSpPr>
        <p:sp>
          <p:nvSpPr>
            <p:cNvPr id="61" name="Isosceles Triangle 2"/>
            <p:cNvSpPr>
              <a:spLocks noChangeArrowheads="1"/>
            </p:cNvSpPr>
            <p:nvPr/>
          </p:nvSpPr>
          <p:spPr bwMode="auto">
            <a:xfrm rot="5400000">
              <a:off x="8193088" y="40830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sp>
          <p:nvSpPr>
            <p:cNvPr id="66" name="Rectangle 15"/>
            <p:cNvSpPr>
              <a:spLocks noChangeArrowheads="1"/>
            </p:cNvSpPr>
            <p:nvPr/>
          </p:nvSpPr>
          <p:spPr bwMode="auto">
            <a:xfrm>
              <a:off x="971374" y="4029075"/>
              <a:ext cx="72755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dirty="0">
                  <a:solidFill>
                    <a:schemeClr val="bg1"/>
                  </a:solidFill>
                </a:rPr>
                <a:t>Collect Individual Benefits - $450</a:t>
              </a:r>
            </a:p>
          </p:txBody>
        </p:sp>
      </p:grpSp>
      <p:sp>
        <p:nvSpPr>
          <p:cNvPr id="47147"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47148"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sp>
        <p:nvSpPr>
          <p:cNvPr id="4" name="Footer Placeholder 3"/>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5" name="Slide Number Placeholder 4"/>
          <p:cNvSpPr>
            <a:spLocks noGrp="1"/>
          </p:cNvSpPr>
          <p:nvPr>
            <p:ph type="sldNum" sz="quarter" idx="13"/>
          </p:nvPr>
        </p:nvSpPr>
        <p:spPr/>
        <p:txBody>
          <a:bodyPr/>
          <a:lstStyle/>
          <a:p>
            <a:fld id="{C0531ADF-2191-45C5-9D71-08764BF86A6F}" type="slidenum">
              <a:rPr lang="en-GB" smtClean="0"/>
              <a:pPr/>
              <a:t>22</a:t>
            </a:fld>
            <a:endParaRPr lang="en-GB"/>
          </a:p>
        </p:txBody>
      </p:sp>
    </p:spTree>
    <p:extLst>
      <p:ext uri="{BB962C8B-B14F-4D97-AF65-F5344CB8AC3E}">
        <p14:creationId xmlns:p14="http://schemas.microsoft.com/office/powerpoint/2010/main" val="406860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extLst>
              <p:ext uri="{D42A27DB-BD31-4B8C-83A1-F6EECF244321}">
                <p14:modId xmlns:p14="http://schemas.microsoft.com/office/powerpoint/2010/main" val="1139180672"/>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baseline="0" smtClean="0">
                          <a:solidFill>
                            <a:schemeClr val="tx2"/>
                          </a:solidFill>
                        </a:rPr>
                        <a:t>Strategy</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a:r>
                        <a:rPr lang="en-US" sz="1800" b="0" dirty="0" smtClean="0">
                          <a:solidFill>
                            <a:schemeClr val="tx2"/>
                          </a:solidFill>
                        </a:rPr>
                        <a:t>$858,060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$976,800</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2"/>
                          </a:solidFill>
                        </a:rPr>
                        <a:t>$1,012,704</a:t>
                      </a:r>
                      <a:endParaRPr lang="en-US" sz="18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bg1"/>
                          </a:solidFill>
                        </a:rPr>
                        <a:t>$1,051,104</a:t>
                      </a:r>
                      <a:endParaRPr lang="en-US" sz="1800" b="1" dirty="0">
                        <a:solidFill>
                          <a:schemeClr val="bg1"/>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48139" name="Title 1"/>
          <p:cNvSpPr>
            <a:spLocks noGrp="1"/>
          </p:cNvSpPr>
          <p:nvPr>
            <p:ph type="title"/>
          </p:nvPr>
        </p:nvSpPr>
        <p:spPr/>
        <p:txBody>
          <a:bodyPr/>
          <a:lstStyle/>
          <a:p>
            <a:r>
              <a:rPr lang="en-US" sz="2000" smtClean="0"/>
              <a:t>Married Couple – Large Difference in Benefits</a:t>
            </a:r>
          </a:p>
        </p:txBody>
      </p:sp>
      <p:sp>
        <p:nvSpPr>
          <p:cNvPr id="48141"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85</a:t>
            </a:r>
          </a:p>
        </p:txBody>
      </p:sp>
      <p:sp>
        <p:nvSpPr>
          <p:cNvPr id="48142"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$600</a:t>
            </a:r>
            <a:br>
              <a:rPr lang="en-US" sz="2000" b="0" i="0">
                <a:solidFill>
                  <a:schemeClr val="tx2"/>
                </a:solidFill>
              </a:rPr>
            </a:br>
            <a:r>
              <a:rPr lang="en-US" sz="2000" b="0" i="0">
                <a:solidFill>
                  <a:schemeClr val="tx2"/>
                </a:solidFill>
              </a:rPr>
              <a:t>Lives through age 92</a:t>
            </a:r>
          </a:p>
        </p:txBody>
      </p:sp>
      <p:sp>
        <p:nvSpPr>
          <p:cNvPr id="48143"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cxnSp>
        <p:nvCxnSpPr>
          <p:cNvPr id="48144"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5"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6"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7"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48"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62</a:t>
            </a:r>
          </a:p>
        </p:txBody>
      </p:sp>
      <p:sp>
        <p:nvSpPr>
          <p:cNvPr id="48149"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cxnSp>
        <p:nvCxnSpPr>
          <p:cNvPr id="48150"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51" name="Straight Connector 7"/>
          <p:cNvCxnSpPr>
            <a:cxnSpLocks noChangeShapeType="1"/>
          </p:cNvCxnSpPr>
          <p:nvPr/>
        </p:nvCxnSpPr>
        <p:spPr bwMode="auto">
          <a:xfrm>
            <a:off x="887413" y="3932238"/>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52" name="Straight Connector 8"/>
          <p:cNvCxnSpPr>
            <a:cxnSpLocks noChangeShapeType="1"/>
          </p:cNvCxnSpPr>
          <p:nvPr/>
        </p:nvCxnSpPr>
        <p:spPr bwMode="auto">
          <a:xfrm>
            <a:off x="8763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53" name="Straight Connector 9"/>
          <p:cNvCxnSpPr>
            <a:cxnSpLocks noChangeShapeType="1"/>
          </p:cNvCxnSpPr>
          <p:nvPr/>
        </p:nvCxnSpPr>
        <p:spPr bwMode="auto">
          <a:xfrm>
            <a:off x="33528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54" name="Straight Connector 10"/>
          <p:cNvCxnSpPr>
            <a:cxnSpLocks noChangeShapeType="1"/>
          </p:cNvCxnSpPr>
          <p:nvPr/>
        </p:nvCxnSpPr>
        <p:spPr bwMode="auto">
          <a:xfrm>
            <a:off x="83042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55" name="Straight Connector 9"/>
          <p:cNvCxnSpPr>
            <a:cxnSpLocks noChangeShapeType="1"/>
          </p:cNvCxnSpPr>
          <p:nvPr/>
        </p:nvCxnSpPr>
        <p:spPr bwMode="auto">
          <a:xfrm>
            <a:off x="58277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56"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48157" name="TextBox 44"/>
          <p:cNvSpPr txBox="1">
            <a:spLocks noChangeArrowheads="1"/>
          </p:cNvSpPr>
          <p:nvPr/>
        </p:nvSpPr>
        <p:spPr bwMode="auto">
          <a:xfrm rot="-5400000">
            <a:off x="255588" y="4241800"/>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Jane</a:t>
            </a:r>
          </a:p>
        </p:txBody>
      </p:sp>
      <p:grpSp>
        <p:nvGrpSpPr>
          <p:cNvPr id="40990" name="Group 66"/>
          <p:cNvGrpSpPr>
            <a:grpSpLocks/>
          </p:cNvGrpSpPr>
          <p:nvPr/>
        </p:nvGrpSpPr>
        <p:grpSpPr bwMode="auto">
          <a:xfrm>
            <a:off x="5940425" y="2935288"/>
            <a:ext cx="2595563" cy="396875"/>
            <a:chOff x="5940153" y="2935288"/>
            <a:chExt cx="2595835" cy="396875"/>
          </a:xfrm>
          <a:solidFill>
            <a:schemeClr val="accent1"/>
          </a:solidFill>
        </p:grpSpPr>
        <p:sp>
          <p:nvSpPr>
            <p:cNvPr id="40998" name="Isosceles Triangle 2"/>
            <p:cNvSpPr>
              <a:spLocks noChangeArrowheads="1"/>
            </p:cNvSpPr>
            <p:nvPr/>
          </p:nvSpPr>
          <p:spPr bwMode="auto">
            <a:xfrm rot="5400000">
              <a:off x="8193088" y="298926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40999" name="Rectangle 15"/>
            <p:cNvSpPr>
              <a:spLocks noChangeArrowheads="1"/>
            </p:cNvSpPr>
            <p:nvPr/>
          </p:nvSpPr>
          <p:spPr bwMode="auto">
            <a:xfrm>
              <a:off x="5940153" y="2935288"/>
              <a:ext cx="23069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sp>
        <p:nvSpPr>
          <p:cNvPr id="40991" name="Rectangle 2"/>
          <p:cNvSpPr>
            <a:spLocks noChangeArrowheads="1"/>
          </p:cNvSpPr>
          <p:nvPr/>
        </p:nvSpPr>
        <p:spPr bwMode="auto">
          <a:xfrm>
            <a:off x="3454400" y="2935288"/>
            <a:ext cx="2292350" cy="396875"/>
          </a:xfrm>
          <a:prstGeom prst="rect">
            <a:avLst/>
          </a:prstGeom>
          <a:solidFill>
            <a:schemeClr val="accent3"/>
          </a:solidFill>
          <a:ln>
            <a:noFill/>
          </a:ln>
        </p:spPr>
        <p:txBody>
          <a:bodyPr wrap="none" lIns="91419" tIns="0" rIns="91419" bIns="0" anchor="ctr"/>
          <a:lstStyle/>
          <a:p>
            <a:pPr algn="ctr">
              <a:defRPr/>
            </a:pPr>
            <a:r>
              <a:rPr lang="en-US" sz="1600" b="1" i="0">
                <a:solidFill>
                  <a:schemeClr val="bg1"/>
                </a:solidFill>
                <a:ea typeface="ＭＳ Ｐゴシック" pitchFamily="34" charset="-128"/>
              </a:rPr>
              <a:t>File &amp; Suspend</a:t>
            </a:r>
          </a:p>
        </p:txBody>
      </p:sp>
      <p:grpSp>
        <p:nvGrpSpPr>
          <p:cNvPr id="40992" name="Group 70"/>
          <p:cNvGrpSpPr>
            <a:grpSpLocks/>
          </p:cNvGrpSpPr>
          <p:nvPr/>
        </p:nvGrpSpPr>
        <p:grpSpPr bwMode="auto">
          <a:xfrm>
            <a:off x="3454400" y="4543425"/>
            <a:ext cx="5081588" cy="396875"/>
            <a:chOff x="3453739" y="4544091"/>
            <a:chExt cx="5082249" cy="396875"/>
          </a:xfrm>
          <a:solidFill>
            <a:schemeClr val="accent2"/>
          </a:solidFill>
        </p:grpSpPr>
        <p:sp>
          <p:nvSpPr>
            <p:cNvPr id="40996" name="Rectangle 15"/>
            <p:cNvSpPr>
              <a:spLocks noChangeArrowheads="1"/>
            </p:cNvSpPr>
            <p:nvPr/>
          </p:nvSpPr>
          <p:spPr bwMode="auto">
            <a:xfrm>
              <a:off x="3453739" y="4544091"/>
              <a:ext cx="4793049"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Collect Adjusted Spousal Benefits - $500</a:t>
              </a:r>
            </a:p>
          </p:txBody>
        </p:sp>
        <p:sp>
          <p:nvSpPr>
            <p:cNvPr id="40997" name="Isosceles Triangle 2"/>
            <p:cNvSpPr>
              <a:spLocks noChangeArrowheads="1"/>
            </p:cNvSpPr>
            <p:nvPr/>
          </p:nvSpPr>
          <p:spPr bwMode="auto">
            <a:xfrm rot="5400000">
              <a:off x="8193088" y="4598066"/>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grpSp>
        <p:nvGrpSpPr>
          <p:cNvPr id="74" name="Group 73"/>
          <p:cNvGrpSpPr/>
          <p:nvPr/>
        </p:nvGrpSpPr>
        <p:grpSpPr>
          <a:xfrm>
            <a:off x="971374" y="4028153"/>
            <a:ext cx="7564614" cy="396875"/>
            <a:chOff x="971374" y="4029075"/>
            <a:chExt cx="7564614" cy="396875"/>
          </a:xfrm>
          <a:solidFill>
            <a:schemeClr val="accent1"/>
          </a:solidFill>
        </p:grpSpPr>
        <p:sp>
          <p:nvSpPr>
            <p:cNvPr id="75" name="Isosceles Triangle 2"/>
            <p:cNvSpPr>
              <a:spLocks noChangeArrowheads="1"/>
            </p:cNvSpPr>
            <p:nvPr/>
          </p:nvSpPr>
          <p:spPr bwMode="auto">
            <a:xfrm rot="5400000">
              <a:off x="8193088" y="40830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sp>
          <p:nvSpPr>
            <p:cNvPr id="76" name="Rectangle 15"/>
            <p:cNvSpPr>
              <a:spLocks noChangeArrowheads="1"/>
            </p:cNvSpPr>
            <p:nvPr/>
          </p:nvSpPr>
          <p:spPr bwMode="auto">
            <a:xfrm>
              <a:off x="971374" y="4029075"/>
              <a:ext cx="72755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rPr>
                <a:t>Collect Individual Benefits - $450</a:t>
              </a:r>
            </a:p>
          </p:txBody>
        </p:sp>
      </p:grpSp>
      <p:sp>
        <p:nvSpPr>
          <p:cNvPr id="48162"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48163"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23</a:t>
            </a:fld>
            <a:endParaRPr lang="en-GB"/>
          </a:p>
        </p:txBody>
      </p:sp>
    </p:spTree>
    <p:extLst>
      <p:ext uri="{BB962C8B-B14F-4D97-AF65-F5344CB8AC3E}">
        <p14:creationId xmlns:p14="http://schemas.microsoft.com/office/powerpoint/2010/main" val="216384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extLst>
              <p:ext uri="{D42A27DB-BD31-4B8C-83A1-F6EECF244321}">
                <p14:modId xmlns:p14="http://schemas.microsoft.com/office/powerpoint/2010/main" val="988090321"/>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Both 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baseline="0" dirty="0" smtClean="0">
                          <a:solidFill>
                            <a:schemeClr val="tx2"/>
                          </a:solidFill>
                        </a:rPr>
                        <a:t>Strategy</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fontAlgn="ctr"/>
                      <a:r>
                        <a:rPr lang="en-US" sz="1800" b="0" i="0" u="none" strike="noStrike">
                          <a:solidFill>
                            <a:schemeClr val="tx2"/>
                          </a:solidFill>
                          <a:effectLst/>
                          <a:latin typeface="Arial"/>
                        </a:rPr>
                        <a:t>$930,060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chemeClr val="tx2"/>
                          </a:solidFill>
                          <a:effectLst/>
                          <a:latin typeface="Arial"/>
                        </a:rPr>
                        <a:t>$1,048,800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chemeClr val="tx2"/>
                          </a:solidFill>
                          <a:effectLst/>
                          <a:latin typeface="Arial"/>
                        </a:rPr>
                        <a:t>$1,156,320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bg1"/>
                          </a:solidFill>
                        </a:rPr>
                        <a:t>$1,209,120</a:t>
                      </a:r>
                      <a:endParaRPr lang="en-US" sz="1800" b="1" dirty="0">
                        <a:solidFill>
                          <a:schemeClr val="bg1"/>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49163" name="Title 1"/>
          <p:cNvSpPr>
            <a:spLocks noGrp="1"/>
          </p:cNvSpPr>
          <p:nvPr>
            <p:ph type="title"/>
          </p:nvPr>
        </p:nvSpPr>
        <p:spPr/>
        <p:txBody>
          <a:bodyPr/>
          <a:lstStyle/>
          <a:p>
            <a:r>
              <a:rPr lang="en-US" sz="2000" smtClean="0"/>
              <a:t>Married Couple – Small Difference in Benefits</a:t>
            </a:r>
          </a:p>
        </p:txBody>
      </p:sp>
      <p:cxnSp>
        <p:nvCxnSpPr>
          <p:cNvPr id="49165"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166"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167"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168"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Age 62</a:t>
            </a:r>
          </a:p>
        </p:txBody>
      </p:sp>
      <p:cxnSp>
        <p:nvCxnSpPr>
          <p:cNvPr id="49169" name="Straight Connector 7"/>
          <p:cNvCxnSpPr>
            <a:cxnSpLocks noChangeShapeType="1"/>
          </p:cNvCxnSpPr>
          <p:nvPr/>
        </p:nvCxnSpPr>
        <p:spPr bwMode="auto">
          <a:xfrm>
            <a:off x="887413" y="39338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170"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85</a:t>
            </a:r>
          </a:p>
        </p:txBody>
      </p:sp>
      <p:sp>
        <p:nvSpPr>
          <p:cNvPr id="49171"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$1,400</a:t>
            </a:r>
            <a:br>
              <a:rPr lang="en-US" sz="2000" b="0" i="0">
                <a:solidFill>
                  <a:schemeClr val="tx2"/>
                </a:solidFill>
              </a:rPr>
            </a:br>
            <a:r>
              <a:rPr lang="en-US" sz="2000" b="0" i="0">
                <a:solidFill>
                  <a:schemeClr val="tx2"/>
                </a:solidFill>
              </a:rPr>
              <a:t>Lives through age 92</a:t>
            </a:r>
          </a:p>
        </p:txBody>
      </p:sp>
      <p:sp>
        <p:nvSpPr>
          <p:cNvPr id="49172"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49173" name="TextBox 44"/>
          <p:cNvSpPr txBox="1">
            <a:spLocks noChangeArrowheads="1"/>
          </p:cNvSpPr>
          <p:nvPr/>
        </p:nvSpPr>
        <p:spPr bwMode="auto">
          <a:xfrm rot="-5400000">
            <a:off x="255588" y="3960813"/>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Jane</a:t>
            </a:r>
          </a:p>
        </p:txBody>
      </p:sp>
      <p:sp>
        <p:nvSpPr>
          <p:cNvPr id="49174"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sp>
        <p:nvSpPr>
          <p:cNvPr id="52" name="Rectangle 2"/>
          <p:cNvSpPr>
            <a:spLocks noChangeArrowheads="1"/>
          </p:cNvSpPr>
          <p:nvPr/>
        </p:nvSpPr>
        <p:spPr bwMode="auto">
          <a:xfrm>
            <a:off x="3424238" y="2935288"/>
            <a:ext cx="2336800" cy="396875"/>
          </a:xfrm>
          <a:prstGeom prst="rect">
            <a:avLst/>
          </a:prstGeom>
          <a:solidFill>
            <a:schemeClr val="accent3"/>
          </a:solidFill>
          <a:ln>
            <a:noFill/>
          </a:ln>
        </p:spPr>
        <p:txBody>
          <a:bodyPr wrap="none" lIns="91419" tIns="0" rIns="91419" bIns="0" anchor="ctr"/>
          <a:lstStyle/>
          <a:p>
            <a:pPr algn="ctr">
              <a:defRPr/>
            </a:pPr>
            <a:r>
              <a:rPr lang="en-US" sz="1600" b="1" i="0">
                <a:solidFill>
                  <a:schemeClr val="bg1"/>
                </a:solidFill>
                <a:ea typeface="ＭＳ Ｐゴシック" pitchFamily="34" charset="-128"/>
              </a:rPr>
              <a:t>File &amp; Suspend</a:t>
            </a:r>
          </a:p>
        </p:txBody>
      </p:sp>
      <p:cxnSp>
        <p:nvCxnSpPr>
          <p:cNvPr id="49176" name="Straight Connector 8"/>
          <p:cNvCxnSpPr>
            <a:cxnSpLocks noChangeShapeType="1"/>
          </p:cNvCxnSpPr>
          <p:nvPr/>
        </p:nvCxnSpPr>
        <p:spPr bwMode="auto">
          <a:xfrm>
            <a:off x="885825" y="3716338"/>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177" name="Straight Connector 10"/>
          <p:cNvCxnSpPr>
            <a:cxnSpLocks noChangeShapeType="1"/>
          </p:cNvCxnSpPr>
          <p:nvPr/>
        </p:nvCxnSpPr>
        <p:spPr bwMode="auto">
          <a:xfrm>
            <a:off x="8313738" y="3716338"/>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Rectangle 15"/>
          <p:cNvSpPr>
            <a:spLocks noChangeArrowheads="1"/>
          </p:cNvSpPr>
          <p:nvPr/>
        </p:nvSpPr>
        <p:spPr bwMode="auto">
          <a:xfrm>
            <a:off x="3424238" y="4040188"/>
            <a:ext cx="2336800" cy="396875"/>
          </a:xfrm>
          <a:prstGeom prst="rect">
            <a:avLst/>
          </a:prstGeom>
          <a:solidFill>
            <a:schemeClr val="accent2"/>
          </a:solidFill>
          <a:ln>
            <a:noFill/>
          </a:ln>
        </p:spPr>
        <p:txBody>
          <a:bodyPr wrap="none" lIns="91419" tIns="0" rIns="91419" bIns="0" anchor="ctr"/>
          <a:lstStyle/>
          <a:p>
            <a:pPr algn="ctr">
              <a:defRPr/>
            </a:pPr>
            <a:r>
              <a:rPr lang="en-US" sz="1600" b="1" i="0" dirty="0">
                <a:solidFill>
                  <a:schemeClr val="bg1"/>
                </a:solidFill>
                <a:ea typeface="ＭＳ Ｐゴシック" pitchFamily="34" charset="-128"/>
              </a:rPr>
              <a:t>Collect Spousal - $1,100</a:t>
            </a:r>
          </a:p>
        </p:txBody>
      </p:sp>
      <p:grpSp>
        <p:nvGrpSpPr>
          <p:cNvPr id="2" name="Group 1"/>
          <p:cNvGrpSpPr>
            <a:grpSpLocks/>
          </p:cNvGrpSpPr>
          <p:nvPr/>
        </p:nvGrpSpPr>
        <p:grpSpPr bwMode="auto">
          <a:xfrm>
            <a:off x="5938838" y="4029075"/>
            <a:ext cx="2595562" cy="396875"/>
            <a:chOff x="5938838" y="4029075"/>
            <a:chExt cx="2595562" cy="396875"/>
          </a:xfrm>
          <a:solidFill>
            <a:schemeClr val="accent1"/>
          </a:solidFill>
        </p:grpSpPr>
        <p:sp>
          <p:nvSpPr>
            <p:cNvPr id="42022" name="Rectangle 15"/>
            <p:cNvSpPr>
              <a:spLocks noChangeArrowheads="1"/>
            </p:cNvSpPr>
            <p:nvPr/>
          </p:nvSpPr>
          <p:spPr bwMode="auto">
            <a:xfrm>
              <a:off x="5938838" y="4029075"/>
              <a:ext cx="2306669"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$1,848</a:t>
              </a:r>
            </a:p>
          </p:txBody>
        </p:sp>
        <p:sp>
          <p:nvSpPr>
            <p:cNvPr id="42023" name="Isosceles Triangle 2"/>
            <p:cNvSpPr>
              <a:spLocks noChangeArrowheads="1"/>
            </p:cNvSpPr>
            <p:nvPr/>
          </p:nvSpPr>
          <p:spPr bwMode="auto">
            <a:xfrm rot="5400000">
              <a:off x="8191500" y="40830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cxnSp>
        <p:nvCxnSpPr>
          <p:cNvPr id="49180"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181"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cxnSp>
        <p:nvCxnSpPr>
          <p:cNvPr id="49182"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183" name="Straight Connector 9"/>
          <p:cNvCxnSpPr>
            <a:cxnSpLocks noChangeShapeType="1"/>
          </p:cNvCxnSpPr>
          <p:nvPr/>
        </p:nvCxnSpPr>
        <p:spPr bwMode="auto">
          <a:xfrm>
            <a:off x="3352800" y="3716338"/>
            <a:ext cx="6350" cy="784225"/>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184" name="Straight Connector 9"/>
          <p:cNvCxnSpPr>
            <a:cxnSpLocks noChangeShapeType="1"/>
          </p:cNvCxnSpPr>
          <p:nvPr/>
        </p:nvCxnSpPr>
        <p:spPr bwMode="auto">
          <a:xfrm>
            <a:off x="5827713" y="3716338"/>
            <a:ext cx="4762"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185"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49186"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grpSp>
        <p:nvGrpSpPr>
          <p:cNvPr id="56" name="Group 55"/>
          <p:cNvGrpSpPr>
            <a:grpSpLocks/>
          </p:cNvGrpSpPr>
          <p:nvPr/>
        </p:nvGrpSpPr>
        <p:grpSpPr bwMode="auto">
          <a:xfrm>
            <a:off x="5940425" y="2935288"/>
            <a:ext cx="2595563" cy="396875"/>
            <a:chOff x="5940153" y="2935288"/>
            <a:chExt cx="2595835" cy="396875"/>
          </a:xfrm>
          <a:solidFill>
            <a:schemeClr val="accent1"/>
          </a:solidFill>
        </p:grpSpPr>
        <p:sp>
          <p:nvSpPr>
            <p:cNvPr id="42020" name="Isosceles Triangle 2"/>
            <p:cNvSpPr>
              <a:spLocks noChangeArrowheads="1"/>
            </p:cNvSpPr>
            <p:nvPr/>
          </p:nvSpPr>
          <p:spPr bwMode="auto">
            <a:xfrm rot="5400000">
              <a:off x="8193088" y="298926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42021" name="Rectangle 15"/>
            <p:cNvSpPr>
              <a:spLocks noChangeArrowheads="1"/>
            </p:cNvSpPr>
            <p:nvPr/>
          </p:nvSpPr>
          <p:spPr bwMode="auto">
            <a:xfrm>
              <a:off x="5940153" y="2935288"/>
              <a:ext cx="23069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24</a:t>
            </a:fld>
            <a:endParaRPr lang="en-GB"/>
          </a:p>
        </p:txBody>
      </p:sp>
    </p:spTree>
    <p:extLst>
      <p:ext uri="{BB962C8B-B14F-4D97-AF65-F5344CB8AC3E}">
        <p14:creationId xmlns:p14="http://schemas.microsoft.com/office/powerpoint/2010/main" val="5638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2000" dirty="0" smtClean="0"/>
              <a:t>Widow – Significant Individual Benefits</a:t>
            </a:r>
          </a:p>
        </p:txBody>
      </p:sp>
      <p:sp>
        <p:nvSpPr>
          <p:cNvPr id="50180" name="TextBox 11"/>
          <p:cNvSpPr txBox="1">
            <a:spLocks noChangeArrowheads="1"/>
          </p:cNvSpPr>
          <p:nvPr/>
        </p:nvSpPr>
        <p:spPr bwMode="auto">
          <a:xfrm>
            <a:off x="419100" y="26924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60</a:t>
            </a:r>
          </a:p>
        </p:txBody>
      </p:sp>
      <p:sp>
        <p:nvSpPr>
          <p:cNvPr id="50181" name="TextBox 12"/>
          <p:cNvSpPr txBox="1">
            <a:spLocks noChangeArrowheads="1"/>
          </p:cNvSpPr>
          <p:nvPr/>
        </p:nvSpPr>
        <p:spPr bwMode="auto">
          <a:xfrm>
            <a:off x="7850188" y="26924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sp>
        <p:nvSpPr>
          <p:cNvPr id="50182" name="TextBox 13"/>
          <p:cNvSpPr txBox="1">
            <a:spLocks noChangeArrowheads="1"/>
          </p:cNvSpPr>
          <p:nvPr/>
        </p:nvSpPr>
        <p:spPr bwMode="auto">
          <a:xfrm>
            <a:off x="1066800" y="2692400"/>
            <a:ext cx="1804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62</a:t>
            </a:r>
          </a:p>
        </p:txBody>
      </p:sp>
      <p:sp>
        <p:nvSpPr>
          <p:cNvPr id="50183" name="TextBox 11"/>
          <p:cNvSpPr txBox="1">
            <a:spLocks noChangeArrowheads="1"/>
          </p:cNvSpPr>
          <p:nvPr/>
        </p:nvSpPr>
        <p:spPr bwMode="auto">
          <a:xfrm>
            <a:off x="3044825" y="2692400"/>
            <a:ext cx="208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66 (FRA</a:t>
            </a:r>
            <a:r>
              <a:rPr lang="en-US" i="0" dirty="0" smtClean="0">
                <a:solidFill>
                  <a:schemeClr val="tx2"/>
                </a:solidFill>
              </a:rPr>
              <a:t>)</a:t>
            </a:r>
            <a:endParaRPr lang="en-US" i="0" dirty="0">
              <a:solidFill>
                <a:schemeClr val="tx2"/>
              </a:solidFill>
            </a:endParaRPr>
          </a:p>
        </p:txBody>
      </p:sp>
      <p:sp>
        <p:nvSpPr>
          <p:cNvPr id="50184" name="TextBox 11"/>
          <p:cNvSpPr txBox="1">
            <a:spLocks noChangeArrowheads="1"/>
          </p:cNvSpPr>
          <p:nvPr/>
        </p:nvSpPr>
        <p:spPr bwMode="auto">
          <a:xfrm>
            <a:off x="5738813" y="269240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cxnSp>
        <p:nvCxnSpPr>
          <p:cNvPr id="50185" name="Straight Connector 7"/>
          <p:cNvCxnSpPr>
            <a:cxnSpLocks noChangeShapeType="1"/>
          </p:cNvCxnSpPr>
          <p:nvPr/>
        </p:nvCxnSpPr>
        <p:spPr bwMode="auto">
          <a:xfrm>
            <a:off x="898525" y="3300413"/>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6" name="Straight Connector 8"/>
          <p:cNvCxnSpPr>
            <a:cxnSpLocks noChangeShapeType="1"/>
          </p:cNvCxnSpPr>
          <p:nvPr/>
        </p:nvCxnSpPr>
        <p:spPr bwMode="auto">
          <a:xfrm>
            <a:off x="887413"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7" name="Straight Connector 10"/>
          <p:cNvCxnSpPr>
            <a:cxnSpLocks noChangeShapeType="1"/>
          </p:cNvCxnSpPr>
          <p:nvPr/>
        </p:nvCxnSpPr>
        <p:spPr bwMode="auto">
          <a:xfrm>
            <a:off x="8315325"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8" name="Straight Connector 9"/>
          <p:cNvCxnSpPr>
            <a:cxnSpLocks noChangeShapeType="1"/>
          </p:cNvCxnSpPr>
          <p:nvPr/>
        </p:nvCxnSpPr>
        <p:spPr bwMode="auto">
          <a:xfrm>
            <a:off x="1947863"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189" name="Straight Connector 9"/>
          <p:cNvCxnSpPr>
            <a:cxnSpLocks noChangeShapeType="1"/>
          </p:cNvCxnSpPr>
          <p:nvPr/>
        </p:nvCxnSpPr>
        <p:spPr bwMode="auto">
          <a:xfrm>
            <a:off x="6192838"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 name="Group 2"/>
          <p:cNvGrpSpPr>
            <a:grpSpLocks/>
          </p:cNvGrpSpPr>
          <p:nvPr/>
        </p:nvGrpSpPr>
        <p:grpSpPr bwMode="auto">
          <a:xfrm>
            <a:off x="6300788" y="3397250"/>
            <a:ext cx="2235200" cy="396875"/>
            <a:chOff x="6300192" y="3397250"/>
            <a:chExt cx="2235797" cy="396875"/>
          </a:xfrm>
          <a:solidFill>
            <a:schemeClr val="accent1"/>
          </a:solidFill>
        </p:grpSpPr>
        <p:sp>
          <p:nvSpPr>
            <p:cNvPr id="43035" name="Isosceles Triangle 2"/>
            <p:cNvSpPr>
              <a:spLocks noChangeArrowheads="1"/>
            </p:cNvSpPr>
            <p:nvPr/>
          </p:nvSpPr>
          <p:spPr bwMode="auto">
            <a:xfrm rot="5400000">
              <a:off x="8193099" y="3451236"/>
              <a:ext cx="396875" cy="288904"/>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43036" name="Rectangle 15"/>
            <p:cNvSpPr>
              <a:spLocks noChangeArrowheads="1"/>
            </p:cNvSpPr>
            <p:nvPr/>
          </p:nvSpPr>
          <p:spPr bwMode="auto">
            <a:xfrm>
              <a:off x="6300192" y="3397250"/>
              <a:ext cx="1946891"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cxnSp>
        <p:nvCxnSpPr>
          <p:cNvPr id="50191" name="Straight Connector 9"/>
          <p:cNvCxnSpPr>
            <a:cxnSpLocks noChangeShapeType="1"/>
          </p:cNvCxnSpPr>
          <p:nvPr/>
        </p:nvCxnSpPr>
        <p:spPr bwMode="auto">
          <a:xfrm>
            <a:off x="4070350"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26" name="Rectangle 15"/>
          <p:cNvSpPr>
            <a:spLocks noChangeArrowheads="1"/>
          </p:cNvSpPr>
          <p:nvPr/>
        </p:nvSpPr>
        <p:spPr bwMode="auto">
          <a:xfrm>
            <a:off x="996950" y="3397250"/>
            <a:ext cx="5121275" cy="396875"/>
          </a:xfrm>
          <a:prstGeom prst="rect">
            <a:avLst/>
          </a:prstGeom>
          <a:solidFill>
            <a:schemeClr val="accent5"/>
          </a:solidFill>
          <a:ln>
            <a:noFill/>
          </a:ln>
        </p:spPr>
        <p:txBody>
          <a:bodyPr wrap="none" lIns="91419" tIns="0" rIns="91419" bIns="0" anchor="ctr"/>
          <a:lstStyle/>
          <a:p>
            <a:pPr algn="ctr">
              <a:defRPr/>
            </a:pPr>
            <a:r>
              <a:rPr lang="en-US" sz="1600" b="1" i="0">
                <a:solidFill>
                  <a:schemeClr val="bg1"/>
                </a:solidFill>
                <a:ea typeface="ＭＳ Ｐゴシック" pitchFamily="34" charset="-128"/>
              </a:rPr>
              <a:t>Survivor Benefits - $1,788</a:t>
            </a:r>
          </a:p>
        </p:txBody>
      </p:sp>
      <p:sp>
        <p:nvSpPr>
          <p:cNvPr id="50193" name="TextBox 10"/>
          <p:cNvSpPr txBox="1">
            <a:spLocks noChangeArrowheads="1"/>
          </p:cNvSpPr>
          <p:nvPr/>
        </p:nvSpPr>
        <p:spPr bwMode="auto">
          <a:xfrm>
            <a:off x="3276600" y="1025525"/>
            <a:ext cx="2576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Wendy</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smtClean="0">
                <a:solidFill>
                  <a:schemeClr val="tx2"/>
                </a:solidFill>
              </a:rPr>
              <a:t>Survivor: </a:t>
            </a:r>
            <a:r>
              <a:rPr lang="en-US" sz="2000" b="0" i="0" dirty="0">
                <a:solidFill>
                  <a:schemeClr val="tx2"/>
                </a:solidFill>
              </a:rPr>
              <a:t>$2,500</a:t>
            </a:r>
            <a:br>
              <a:rPr lang="en-US" sz="2000" b="0" i="0" dirty="0">
                <a:solidFill>
                  <a:schemeClr val="tx2"/>
                </a:solidFill>
              </a:rPr>
            </a:br>
            <a:r>
              <a:rPr lang="en-US" sz="2000" b="0" i="0" dirty="0">
                <a:solidFill>
                  <a:schemeClr val="tx2"/>
                </a:solidFill>
              </a:rPr>
              <a:t>Lives through age 92</a:t>
            </a:r>
          </a:p>
        </p:txBody>
      </p:sp>
      <p:graphicFrame>
        <p:nvGraphicFramePr>
          <p:cNvPr id="29" name="Table 28"/>
          <p:cNvGraphicFramePr>
            <a:graphicFrameLocks noGrp="1"/>
          </p:cNvGraphicFramePr>
          <p:nvPr>
            <p:extLst>
              <p:ext uri="{D42A27DB-BD31-4B8C-83A1-F6EECF244321}">
                <p14:modId xmlns:p14="http://schemas.microsoft.com/office/powerpoint/2010/main" val="2172047527"/>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483">
                <a:tc>
                  <a:txBody>
                    <a:bodyPr/>
                    <a:lstStyle/>
                    <a:p>
                      <a:pPr algn="ctr"/>
                      <a:r>
                        <a:rPr lang="en-US" sz="1400" b="0" dirty="0" smtClean="0">
                          <a:solidFill>
                            <a:schemeClr val="tx2"/>
                          </a:solidFill>
                        </a:rPr>
                        <a:t>Age 62</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FRA</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Age 70</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baseline="0" dirty="0" smtClean="0">
                          <a:solidFill>
                            <a:schemeClr val="tx2"/>
                          </a:solidFill>
                        </a:rPr>
                        <a:t>Strategy</a:t>
                      </a:r>
                      <a:endParaRPr lang="en-US" sz="1400" b="0" dirty="0">
                        <a:solidFill>
                          <a:schemeClr val="tx2"/>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442">
                <a:tc>
                  <a:txBody>
                    <a:bodyPr/>
                    <a:lstStyle/>
                    <a:p>
                      <a:pPr algn="ctr" fontAlgn="ctr"/>
                      <a:r>
                        <a:rPr lang="en-US" sz="1800" b="0" i="0" u="none" strike="noStrike" dirty="0" smtClean="0">
                          <a:solidFill>
                            <a:schemeClr val="tx2"/>
                          </a:solidFill>
                          <a:effectLst/>
                          <a:latin typeface="Arial"/>
                        </a:rPr>
                        <a:t>$753,300 </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chemeClr val="tx2"/>
                          </a:solidFill>
                          <a:effectLst/>
                          <a:latin typeface="Arial"/>
                        </a:rPr>
                        <a:t>$810,000 </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chemeClr val="tx2"/>
                          </a:solidFill>
                          <a:effectLst/>
                          <a:latin typeface="Arial"/>
                        </a:rPr>
                        <a:t>$801,504</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bg1"/>
                          </a:solidFill>
                        </a:rPr>
                        <a:t>$1,016,004</a:t>
                      </a:r>
                      <a:endParaRPr lang="en-US" sz="1800" b="1" dirty="0">
                        <a:solidFill>
                          <a:schemeClr val="bg1"/>
                        </a:solidFill>
                      </a:endParaRPr>
                    </a:p>
                  </a:txBody>
                  <a:tcPr marT="45563" marB="455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25</a:t>
            </a:fld>
            <a:endParaRPr lang="en-GB"/>
          </a:p>
        </p:txBody>
      </p:sp>
    </p:spTree>
    <p:extLst>
      <p:ext uri="{BB962C8B-B14F-4D97-AF65-F5344CB8AC3E}">
        <p14:creationId xmlns:p14="http://schemas.microsoft.com/office/powerpoint/2010/main" val="143268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2000" smtClean="0"/>
              <a:t>Additional Beneficiaries</a:t>
            </a:r>
          </a:p>
        </p:txBody>
      </p:sp>
      <p:sp>
        <p:nvSpPr>
          <p:cNvPr id="51204" name="Text Box 98"/>
          <p:cNvSpPr txBox="1">
            <a:spLocks noChangeArrowheads="1"/>
          </p:cNvSpPr>
          <p:nvPr/>
        </p:nvSpPr>
        <p:spPr bwMode="auto">
          <a:xfrm>
            <a:off x="319088" y="5943600"/>
            <a:ext cx="8239125" cy="3698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*Subject to family maximum.</a:t>
            </a:r>
          </a:p>
          <a:p>
            <a:pPr algn="l">
              <a:spcBef>
                <a:spcPct val="0"/>
              </a:spcBef>
            </a:pPr>
            <a:endParaRPr lang="en-US" sz="800" b="0" i="0" dirty="0">
              <a:solidFill>
                <a:schemeClr val="tx2"/>
              </a:solidFill>
            </a:endParaRPr>
          </a:p>
          <a:p>
            <a:pPr algn="l">
              <a:spcBef>
                <a:spcPct val="0"/>
              </a:spcBef>
            </a:pPr>
            <a:r>
              <a:rPr lang="en-US" sz="800" b="0" i="0" dirty="0">
                <a:solidFill>
                  <a:schemeClr val="tx2"/>
                </a:solidFill>
              </a:rPr>
              <a:t>Source: Social Security Administration (www.ssa.gov).</a:t>
            </a:r>
          </a:p>
        </p:txBody>
      </p:sp>
      <p:sp>
        <p:nvSpPr>
          <p:cNvPr id="51205" name="Rectangle 1"/>
          <p:cNvSpPr>
            <a:spLocks noChangeArrowheads="1"/>
          </p:cNvSpPr>
          <p:nvPr/>
        </p:nvSpPr>
        <p:spPr bwMode="auto">
          <a:xfrm>
            <a:off x="2528888" y="1077913"/>
            <a:ext cx="4105275" cy="7889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sz="2000" b="1" i="0" dirty="0">
                <a:solidFill>
                  <a:schemeClr val="bg1"/>
                </a:solidFill>
              </a:rPr>
              <a:t>You</a:t>
            </a:r>
          </a:p>
          <a:p>
            <a:pPr algn="ctr"/>
            <a:r>
              <a:rPr lang="en-US" sz="2000" b="1" i="0" dirty="0">
                <a:solidFill>
                  <a:schemeClr val="bg1"/>
                </a:solidFill>
              </a:rPr>
              <a:t>Your Retirement Age Spouse</a:t>
            </a:r>
          </a:p>
        </p:txBody>
      </p:sp>
      <p:cxnSp>
        <p:nvCxnSpPr>
          <p:cNvPr id="7" name="Straight Arrow Connector 6"/>
          <p:cNvCxnSpPr>
            <a:cxnSpLocks noChangeShapeType="1"/>
          </p:cNvCxnSpPr>
          <p:nvPr/>
        </p:nvCxnSpPr>
        <p:spPr bwMode="auto">
          <a:xfrm flipH="1">
            <a:off x="2195513" y="1989138"/>
            <a:ext cx="2233612" cy="172720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Rectangle 7"/>
          <p:cNvSpPr>
            <a:spLocks noChangeArrowheads="1"/>
          </p:cNvSpPr>
          <p:nvPr/>
        </p:nvSpPr>
        <p:spPr bwMode="auto">
          <a:xfrm>
            <a:off x="442913" y="3933825"/>
            <a:ext cx="3913187" cy="788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sz="2000" b="1" i="0">
                <a:solidFill>
                  <a:schemeClr val="bg1"/>
                </a:solidFill>
              </a:rPr>
              <a:t>Your Unmarried Child</a:t>
            </a:r>
          </a:p>
          <a:p>
            <a:pPr algn="ctr"/>
            <a:r>
              <a:rPr lang="en-US" sz="2000" b="1" i="0">
                <a:solidFill>
                  <a:schemeClr val="bg1"/>
                </a:solidFill>
              </a:rPr>
              <a:t>50% of your PIA*</a:t>
            </a:r>
          </a:p>
        </p:txBody>
      </p:sp>
      <p:sp>
        <p:nvSpPr>
          <p:cNvPr id="10" name="Rectangle 3"/>
          <p:cNvSpPr txBox="1">
            <a:spLocks noChangeArrowheads="1"/>
          </p:cNvSpPr>
          <p:nvPr/>
        </p:nvSpPr>
        <p:spPr bwMode="auto">
          <a:xfrm>
            <a:off x="312738" y="4767263"/>
            <a:ext cx="4114800" cy="1152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lang="en-US"/>
            </a:defPPr>
            <a:lvl1pPr marR="0" indent="0" fontAlgn="auto">
              <a:lnSpc>
                <a:spcPct val="100000"/>
              </a:lnSpc>
              <a:spcBef>
                <a:spcPts val="700"/>
              </a:spcBef>
              <a:spcAft>
                <a:spcPts val="0"/>
              </a:spcAft>
              <a:buSzTx/>
              <a:buFont typeface="Arial" pitchFamily="34" charset="0"/>
              <a:buNone/>
              <a:tabLst/>
              <a:defRPr kumimoji="0" sz="14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sz="1200" b="0" i="0" u="none" strike="noStrike" cap="none" spc="0" normalizeH="0" baseline="0">
                <a:ln>
                  <a:noFill/>
                </a:ln>
                <a:solidFill>
                  <a:schemeClr val="tx2"/>
                </a:solidFill>
                <a:effectLst/>
                <a:uLnTx/>
                <a:uFillTx/>
                <a:latin typeface="Arial"/>
              </a:defRPr>
            </a:lvl2pPr>
            <a:lvl3pPr marL="514350" marR="0" lvl="2" indent="-1524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lvl="3"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lvl="4"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sz="1800" dirty="0"/>
              <a:t>Under age 18 (19 if in high school) </a:t>
            </a:r>
          </a:p>
          <a:p>
            <a:pPr lvl="1"/>
            <a:r>
              <a:rPr lang="en-US" sz="1800" dirty="0"/>
              <a:t>Any age if disabled before age 22</a:t>
            </a:r>
          </a:p>
          <a:p>
            <a:pPr lvl="1"/>
            <a:endParaRPr lang="en-US" sz="1800" dirty="0"/>
          </a:p>
        </p:txBody>
      </p:sp>
      <p:sp>
        <p:nvSpPr>
          <p:cNvPr id="14" name="Rectangle 13"/>
          <p:cNvSpPr>
            <a:spLocks noChangeArrowheads="1"/>
          </p:cNvSpPr>
          <p:nvPr/>
        </p:nvSpPr>
        <p:spPr bwMode="auto">
          <a:xfrm>
            <a:off x="4764088" y="3933825"/>
            <a:ext cx="3911600" cy="788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sz="2000" b="1" i="0">
                <a:solidFill>
                  <a:schemeClr val="bg1"/>
                </a:solidFill>
              </a:rPr>
              <a:t>Your Younger Spouse</a:t>
            </a:r>
          </a:p>
          <a:p>
            <a:pPr algn="ctr"/>
            <a:r>
              <a:rPr lang="en-US" sz="2000" b="1" i="0">
                <a:solidFill>
                  <a:schemeClr val="bg1"/>
                </a:solidFill>
              </a:rPr>
              <a:t>50% of your PIA*</a:t>
            </a:r>
          </a:p>
        </p:txBody>
      </p:sp>
      <p:sp>
        <p:nvSpPr>
          <p:cNvPr id="15" name="Rectangle 3"/>
          <p:cNvSpPr txBox="1">
            <a:spLocks noChangeArrowheads="1"/>
          </p:cNvSpPr>
          <p:nvPr/>
        </p:nvSpPr>
        <p:spPr bwMode="auto">
          <a:xfrm>
            <a:off x="4632325" y="4767263"/>
            <a:ext cx="4114800" cy="1152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lang="en-US"/>
            </a:defPPr>
            <a:lvl1pPr marR="0" indent="0" fontAlgn="auto">
              <a:lnSpc>
                <a:spcPct val="100000"/>
              </a:lnSpc>
              <a:spcBef>
                <a:spcPts val="700"/>
              </a:spcBef>
              <a:spcAft>
                <a:spcPts val="0"/>
              </a:spcAft>
              <a:buSzTx/>
              <a:buFont typeface="Arial" pitchFamily="34" charset="0"/>
              <a:buNone/>
              <a:tabLst/>
              <a:defRPr kumimoji="0" sz="14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b="0" i="0" u="none" strike="noStrike" cap="none" spc="0" normalizeH="0" baseline="0">
                <a:ln>
                  <a:noFill/>
                </a:ln>
                <a:solidFill>
                  <a:schemeClr val="tx2"/>
                </a:solidFill>
                <a:effectLst/>
                <a:uLnTx/>
                <a:uFillTx/>
                <a:latin typeface="Arial"/>
              </a:defRPr>
            </a:lvl2pPr>
            <a:lvl3pPr marL="514350" marR="0" lvl="2" indent="-1524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lvl="3"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lvl="4"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dirty="0"/>
              <a:t>Caring for your child who is under age 16 or disabled before age 22</a:t>
            </a:r>
          </a:p>
        </p:txBody>
      </p:sp>
      <p:cxnSp>
        <p:nvCxnSpPr>
          <p:cNvPr id="17" name="Straight Arrow Connector 16"/>
          <p:cNvCxnSpPr>
            <a:cxnSpLocks noChangeShapeType="1"/>
          </p:cNvCxnSpPr>
          <p:nvPr/>
        </p:nvCxnSpPr>
        <p:spPr bwMode="auto">
          <a:xfrm>
            <a:off x="4764088" y="1989138"/>
            <a:ext cx="2232025" cy="172720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26</a:t>
            </a:fld>
            <a:endParaRPr lang="en-GB"/>
          </a:p>
        </p:txBody>
      </p:sp>
    </p:spTree>
    <p:extLst>
      <p:ext uri="{BB962C8B-B14F-4D97-AF65-F5344CB8AC3E}">
        <p14:creationId xmlns:p14="http://schemas.microsoft.com/office/powerpoint/2010/main" val="31883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52900" y="5116513"/>
            <a:ext cx="871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4800" i="0">
                <a:solidFill>
                  <a:schemeClr val="tx2"/>
                </a:solidFill>
              </a:rPr>
              <a:t>62</a:t>
            </a:r>
          </a:p>
        </p:txBody>
      </p:sp>
      <p:sp>
        <p:nvSpPr>
          <p:cNvPr id="9" name="TextBox 8"/>
          <p:cNvSpPr txBox="1">
            <a:spLocks noChangeArrowheads="1"/>
          </p:cNvSpPr>
          <p:nvPr/>
        </p:nvSpPr>
        <p:spPr bwMode="auto">
          <a:xfrm>
            <a:off x="4171950" y="965200"/>
            <a:ext cx="871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4800" i="0">
                <a:solidFill>
                  <a:schemeClr val="tx2"/>
                </a:solidFill>
              </a:rPr>
              <a:t>10</a:t>
            </a:r>
          </a:p>
        </p:txBody>
      </p:sp>
      <p:sp>
        <p:nvSpPr>
          <p:cNvPr id="10" name="TextBox 9"/>
          <p:cNvSpPr txBox="1">
            <a:spLocks noChangeArrowheads="1"/>
          </p:cNvSpPr>
          <p:nvPr/>
        </p:nvSpPr>
        <p:spPr bwMode="auto">
          <a:xfrm>
            <a:off x="2955925" y="3040063"/>
            <a:ext cx="3265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4800" i="0" dirty="0">
                <a:solidFill>
                  <a:schemeClr val="tx2"/>
                </a:solidFill>
              </a:rPr>
              <a:t>Unmarried</a:t>
            </a:r>
          </a:p>
        </p:txBody>
      </p:sp>
      <p:sp>
        <p:nvSpPr>
          <p:cNvPr id="47106" name="Rectangle 3"/>
          <p:cNvSpPr>
            <a:spLocks noGrp="1" noChangeArrowheads="1"/>
          </p:cNvSpPr>
          <p:nvPr>
            <p:ph type="body" idx="4294967295"/>
          </p:nvPr>
        </p:nvSpPr>
        <p:spPr>
          <a:xfrm>
            <a:off x="301625" y="1100138"/>
            <a:ext cx="4289425" cy="650875"/>
          </a:xfrm>
          <a:prstGeom prst="rect">
            <a:avLst/>
          </a:prstGeom>
        </p:spPr>
        <p:txBody>
          <a:bodyPr vert="horz" lIns="0" tIns="0" rIns="0" bIns="0" rtlCol="0">
            <a:noAutofit/>
          </a:bodyPr>
          <a:lstStyle/>
          <a:p>
            <a:r>
              <a:rPr lang="en-US" sz="2000" dirty="0"/>
              <a:t>Spousal Benefits</a:t>
            </a:r>
          </a:p>
          <a:p>
            <a:pPr lvl="1"/>
            <a:r>
              <a:rPr lang="en-US" sz="1800" dirty="0"/>
              <a:t>Married to ex-spouse for </a:t>
            </a:r>
            <a:r>
              <a:rPr lang="en-US" sz="1800" b="1" dirty="0">
                <a:solidFill>
                  <a:schemeClr val="accent2"/>
                </a:solidFill>
              </a:rPr>
              <a:t>10+ </a:t>
            </a:r>
            <a:r>
              <a:rPr lang="en-US" sz="1800" dirty="0"/>
              <a:t>years</a:t>
            </a:r>
          </a:p>
          <a:p>
            <a:pPr lvl="1"/>
            <a:r>
              <a:rPr lang="en-US" sz="1800" b="1" dirty="0">
                <a:solidFill>
                  <a:schemeClr val="accent2"/>
                </a:solidFill>
              </a:rPr>
              <a:t>Unmarried </a:t>
            </a:r>
          </a:p>
          <a:p>
            <a:pPr lvl="1"/>
            <a:r>
              <a:rPr lang="en-US" sz="1800" dirty="0"/>
              <a:t>Both are at least age </a:t>
            </a:r>
            <a:r>
              <a:rPr lang="en-US" sz="1800" b="1" dirty="0">
                <a:solidFill>
                  <a:schemeClr val="accent2"/>
                </a:solidFill>
              </a:rPr>
              <a:t>62</a:t>
            </a:r>
          </a:p>
          <a:p>
            <a:pPr lvl="1"/>
            <a:r>
              <a:rPr lang="en-US" sz="1800" dirty="0"/>
              <a:t>Divorced for at least 2 years*</a:t>
            </a:r>
          </a:p>
        </p:txBody>
      </p:sp>
      <p:sp>
        <p:nvSpPr>
          <p:cNvPr id="52231" name="Rectangle 2"/>
          <p:cNvSpPr>
            <a:spLocks noGrp="1" noChangeArrowheads="1"/>
          </p:cNvSpPr>
          <p:nvPr>
            <p:ph type="title"/>
          </p:nvPr>
        </p:nvSpPr>
        <p:spPr bwMode="gray"/>
        <p:txBody>
          <a:bodyPr/>
          <a:lstStyle/>
          <a:p>
            <a:pPr eaLnBrk="1" hangingPunct="1"/>
            <a:r>
              <a:rPr lang="en-US" sz="2000" smtClean="0"/>
              <a:t>Additional Beneficiaries – Divorced Spouse</a:t>
            </a:r>
          </a:p>
        </p:txBody>
      </p:sp>
      <p:sp>
        <p:nvSpPr>
          <p:cNvPr id="26629" name="Text Box 4"/>
          <p:cNvSpPr txBox="1">
            <a:spLocks noChangeArrowheads="1"/>
          </p:cNvSpPr>
          <p:nvPr/>
        </p:nvSpPr>
        <p:spPr bwMode="auto">
          <a:xfrm>
            <a:off x="319088" y="5946775"/>
            <a:ext cx="8234362"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74625" indent="-174625"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marL="0" indent="0" algn="l">
              <a:spcBef>
                <a:spcPct val="0"/>
              </a:spcBef>
              <a:defRPr/>
            </a:pPr>
            <a:r>
              <a:rPr lang="en-US" sz="800" b="0" i="0" dirty="0" smtClean="0">
                <a:solidFill>
                  <a:schemeClr val="tx2"/>
                </a:solidFill>
              </a:rPr>
              <a:t>*2 years does not apply if the individual was eligible for spousal benefits at the time of divorce.</a:t>
            </a:r>
          </a:p>
          <a:p>
            <a:pPr algn="l">
              <a:spcBef>
                <a:spcPct val="0"/>
              </a:spcBef>
              <a:defRPr/>
            </a:pPr>
            <a:r>
              <a:rPr lang="en-US" sz="800" b="0" i="0" dirty="0" smtClean="0">
                <a:solidFill>
                  <a:schemeClr val="tx2"/>
                </a:solidFill>
              </a:rPr>
              <a:t>	</a:t>
            </a:r>
          </a:p>
          <a:p>
            <a:pPr algn="l">
              <a:spcBef>
                <a:spcPct val="0"/>
              </a:spcBef>
              <a:defRPr/>
            </a:pPr>
            <a:r>
              <a:rPr lang="en-US" sz="800" b="0" i="0" dirty="0" smtClean="0">
                <a:solidFill>
                  <a:schemeClr val="tx2"/>
                </a:solidFill>
              </a:rPr>
              <a:t>Source: Social Security Administration (www.ssa.gov).</a:t>
            </a:r>
          </a:p>
        </p:txBody>
      </p:sp>
      <p:sp>
        <p:nvSpPr>
          <p:cNvPr id="3" name="Rectangle 2"/>
          <p:cNvSpPr>
            <a:spLocks noChangeArrowheads="1"/>
          </p:cNvSpPr>
          <p:nvPr/>
        </p:nvSpPr>
        <p:spPr bwMode="auto">
          <a:xfrm>
            <a:off x="179388" y="965200"/>
            <a:ext cx="8785225" cy="48402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19" tIns="0" rIns="91419" bIns="0" anchor="ctr"/>
          <a:lstStyle/>
          <a:p>
            <a:endParaRPr lang="en-US"/>
          </a:p>
        </p:txBody>
      </p:sp>
      <p:sp>
        <p:nvSpPr>
          <p:cNvPr id="11" name="Rectangle 3"/>
          <p:cNvSpPr txBox="1">
            <a:spLocks noChangeArrowheads="1"/>
          </p:cNvSpPr>
          <p:nvPr/>
        </p:nvSpPr>
        <p:spPr bwMode="auto">
          <a:xfrm>
            <a:off x="302148" y="1100138"/>
            <a:ext cx="4289425" cy="6508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0" tIns="0" rIns="0" bIns="0" rtlCol="0">
            <a:noAutofit/>
          </a:bodyPr>
          <a:lstStyle>
            <a:defPPr>
              <a:defRPr lang="en-US"/>
            </a:defPPr>
            <a:lvl1pPr marR="0" indent="0" fontAlgn="auto">
              <a:lnSpc>
                <a:spcPct val="100000"/>
              </a:lnSpc>
              <a:spcBef>
                <a:spcPts val="700"/>
              </a:spcBef>
              <a:spcAft>
                <a:spcPts val="0"/>
              </a:spcAft>
              <a:buSzTx/>
              <a:buFont typeface="Arial" pitchFamily="34" charset="0"/>
              <a:buNone/>
              <a:tabLst/>
              <a:defRPr kumimoji="0" sz="20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b="0" i="0" u="none" strike="noStrike" cap="none" spc="0" normalizeH="0" baseline="0">
                <a:ln>
                  <a:noFill/>
                </a:ln>
                <a:solidFill>
                  <a:schemeClr val="tx2"/>
                </a:solidFill>
                <a:effectLst/>
                <a:uLnTx/>
                <a:uFillTx/>
                <a:latin typeface="Arial"/>
              </a:defRPr>
            </a:lvl2pPr>
            <a:lvl3pPr marL="54292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Spousal Benefits</a:t>
            </a:r>
          </a:p>
          <a:p>
            <a:pPr lvl="1"/>
            <a:r>
              <a:rPr lang="en-US" dirty="0"/>
              <a:t>Married to ex-spouse for 10+ years</a:t>
            </a:r>
          </a:p>
          <a:p>
            <a:pPr lvl="1"/>
            <a:r>
              <a:rPr lang="en-US" dirty="0"/>
              <a:t>Unmarried </a:t>
            </a:r>
          </a:p>
          <a:p>
            <a:pPr lvl="1"/>
            <a:r>
              <a:rPr lang="en-US" dirty="0"/>
              <a:t>Both are at least age 62</a:t>
            </a:r>
          </a:p>
          <a:p>
            <a:pPr lvl="1"/>
            <a:r>
              <a:rPr lang="en-US" dirty="0"/>
              <a:t>Divorced for at least 2 years*</a:t>
            </a:r>
          </a:p>
        </p:txBody>
      </p:sp>
      <p:sp>
        <p:nvSpPr>
          <p:cNvPr id="32775" name="Rectangle 3"/>
          <p:cNvSpPr txBox="1">
            <a:spLocks noChangeArrowheads="1"/>
          </p:cNvSpPr>
          <p:nvPr/>
        </p:nvSpPr>
        <p:spPr bwMode="auto">
          <a:xfrm>
            <a:off x="4710113" y="1100138"/>
            <a:ext cx="4062412" cy="6508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0" tIns="0" rIns="0" bIns="0" rtlCol="0">
            <a:noAutofit/>
          </a:bodyPr>
          <a:lstStyle>
            <a:defPPr>
              <a:defRPr lang="en-US"/>
            </a:defPPr>
            <a:lvl1pPr marR="0" indent="0" fontAlgn="auto">
              <a:lnSpc>
                <a:spcPct val="100000"/>
              </a:lnSpc>
              <a:spcBef>
                <a:spcPts val="700"/>
              </a:spcBef>
              <a:spcAft>
                <a:spcPts val="0"/>
              </a:spcAft>
              <a:buSzTx/>
              <a:buFont typeface="Arial" pitchFamily="34" charset="0"/>
              <a:buNone/>
              <a:tabLst/>
              <a:defRPr kumimoji="0" sz="20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b="0" i="0" u="none" strike="noStrike" cap="none" spc="0" normalizeH="0" baseline="0">
                <a:ln>
                  <a:noFill/>
                </a:ln>
                <a:solidFill>
                  <a:schemeClr val="tx2"/>
                </a:solidFill>
                <a:effectLst/>
                <a:uLnTx/>
                <a:uFillTx/>
                <a:latin typeface="Arial"/>
              </a:defRPr>
            </a:lvl2pPr>
            <a:lvl3pPr marL="54292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Survivor Benefits</a:t>
            </a:r>
          </a:p>
          <a:p>
            <a:pPr lvl="1"/>
            <a:r>
              <a:rPr lang="en-US" dirty="0"/>
              <a:t>Married to ex-spouse for 10+ years</a:t>
            </a:r>
          </a:p>
          <a:p>
            <a:pPr lvl="1"/>
            <a:r>
              <a:rPr lang="en-US" dirty="0"/>
              <a:t>Unmarried or married after age 60</a:t>
            </a:r>
          </a:p>
          <a:p>
            <a:pPr lvl="1"/>
            <a:r>
              <a:rPr lang="en-US" dirty="0"/>
              <a:t>At least age 60</a:t>
            </a:r>
          </a:p>
        </p:txBody>
      </p:sp>
      <p:sp>
        <p:nvSpPr>
          <p:cNvPr id="4" name="Footer Placeholder 3"/>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5" name="Slide Number Placeholder 4"/>
          <p:cNvSpPr>
            <a:spLocks noGrp="1"/>
          </p:cNvSpPr>
          <p:nvPr>
            <p:ph type="sldNum" sz="quarter" idx="13"/>
          </p:nvPr>
        </p:nvSpPr>
        <p:spPr/>
        <p:txBody>
          <a:bodyPr/>
          <a:lstStyle/>
          <a:p>
            <a:fld id="{C0531ADF-2191-45C5-9D71-08764BF86A6F}" type="slidenum">
              <a:rPr lang="en-GB" smtClean="0"/>
              <a:pPr/>
              <a:t>27</a:t>
            </a:fld>
            <a:endParaRPr lang="en-GB"/>
          </a:p>
        </p:txBody>
      </p:sp>
    </p:spTree>
    <p:extLst>
      <p:ext uri="{BB962C8B-B14F-4D97-AF65-F5344CB8AC3E}">
        <p14:creationId xmlns:p14="http://schemas.microsoft.com/office/powerpoint/2010/main" val="232096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6">
                                            <p:txEl>
                                              <p:pRg st="1" end="1"/>
                                            </p:txEl>
                                          </p:spTgt>
                                        </p:tgtEl>
                                        <p:attrNameLst>
                                          <p:attrName>style.visibility</p:attrName>
                                        </p:attrNameLst>
                                      </p:cBhvr>
                                      <p:to>
                                        <p:strVal val="visible"/>
                                      </p:to>
                                    </p:set>
                                    <p:animEffect transition="in" filter="fade">
                                      <p:cBhvr>
                                        <p:cTn id="10" dur="500"/>
                                        <p:tgtEl>
                                          <p:spTgt spid="4710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6">
                                            <p:txEl>
                                              <p:pRg st="2" end="2"/>
                                            </p:txEl>
                                          </p:spTgt>
                                        </p:tgtEl>
                                        <p:attrNameLst>
                                          <p:attrName>style.visibility</p:attrName>
                                        </p:attrNameLst>
                                      </p:cBhvr>
                                      <p:to>
                                        <p:strVal val="visible"/>
                                      </p:to>
                                    </p:set>
                                    <p:animEffect transition="in" filter="fade">
                                      <p:cBhvr>
                                        <p:cTn id="13" dur="500"/>
                                        <p:tgtEl>
                                          <p:spTgt spid="4710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6">
                                            <p:txEl>
                                              <p:pRg st="3" end="3"/>
                                            </p:txEl>
                                          </p:spTgt>
                                        </p:tgtEl>
                                        <p:attrNameLst>
                                          <p:attrName>style.visibility</p:attrName>
                                        </p:attrNameLst>
                                      </p:cBhvr>
                                      <p:to>
                                        <p:strVal val="visible"/>
                                      </p:to>
                                    </p:set>
                                    <p:animEffect transition="in" filter="fade">
                                      <p:cBhvr>
                                        <p:cTn id="16" dur="500"/>
                                        <p:tgtEl>
                                          <p:spTgt spid="4710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6">
                                            <p:txEl>
                                              <p:pRg st="4" end="4"/>
                                            </p:txEl>
                                          </p:spTgt>
                                        </p:tgtEl>
                                        <p:attrNameLst>
                                          <p:attrName>style.visibility</p:attrName>
                                        </p:attrNameLst>
                                      </p:cBhvr>
                                      <p:to>
                                        <p:strVal val="visible"/>
                                      </p:to>
                                    </p:set>
                                    <p:animEffect transition="in" filter="fade">
                                      <p:cBhvr>
                                        <p:cTn id="19" dur="500"/>
                                        <p:tgtEl>
                                          <p:spTgt spid="47106">
                                            <p:txEl>
                                              <p:pRg st="4" end="4"/>
                                            </p:txEl>
                                          </p:spTgt>
                                        </p:tgtEl>
                                      </p:cBhvr>
                                    </p:animEffec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7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7106">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7106">
                                            <p:txEl>
                                              <p:pRg st="1" end="1"/>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7106">
                                            <p:txEl>
                                              <p:pRg st="2" end="2"/>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106">
                                            <p:txEl>
                                              <p:pRg st="3" end="3"/>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7106">
                                            <p:txEl>
                                              <p:pRg st="4" end="4"/>
                                            </p:txEl>
                                          </p:spTgt>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47106" grpId="0" build="p"/>
      <p:bldP spid="47106" grpId="1" build="p"/>
      <p:bldP spid="3" grpId="0" animBg="1"/>
      <p:bldP spid="11" grpId="0" build="p"/>
      <p:bldP spid="327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6"/>
          <p:cNvSpPr>
            <a:spLocks noGrp="1" noChangeArrowheads="1"/>
          </p:cNvSpPr>
          <p:nvPr>
            <p:ph type="title"/>
          </p:nvPr>
        </p:nvSpPr>
        <p:spPr bwMode="gray"/>
        <p:txBody>
          <a:bodyPr/>
          <a:lstStyle/>
          <a:p>
            <a:pPr eaLnBrk="1" hangingPunct="1"/>
            <a:r>
              <a:rPr lang="en-US" sz="2000" smtClean="0"/>
              <a:t>Taxation of Social Security benefits</a:t>
            </a:r>
          </a:p>
        </p:txBody>
      </p:sp>
      <p:sp>
        <p:nvSpPr>
          <p:cNvPr id="53252" name="Rectangle 27"/>
          <p:cNvSpPr>
            <a:spLocks noGrp="1" noChangeArrowheads="1"/>
          </p:cNvSpPr>
          <p:nvPr>
            <p:ph type="body" idx="4294967295"/>
          </p:nvPr>
        </p:nvSpPr>
        <p:spPr>
          <a:xfrm>
            <a:off x="457200" y="1100138"/>
            <a:ext cx="8229600" cy="5297487"/>
          </a:xfrm>
          <a:prstGeom prst="rect">
            <a:avLst/>
          </a:prstGeom>
        </p:spPr>
        <p:txBody>
          <a:bodyPr/>
          <a:lstStyle/>
          <a:p>
            <a:pPr marL="0" indent="0" algn="ctr" eaLnBrk="1" hangingPunct="1"/>
            <a:r>
              <a:rPr lang="en-US" sz="2000" dirty="0" smtClean="0"/>
              <a:t>Provisional Income = </a:t>
            </a:r>
          </a:p>
          <a:p>
            <a:pPr marL="0" indent="0" algn="ctr" eaLnBrk="1" hangingPunct="1"/>
            <a:r>
              <a:rPr lang="en-US" sz="2000" dirty="0" smtClean="0"/>
              <a:t>½ Social Security Benefits + Modified Adjusted Gross Income</a:t>
            </a:r>
          </a:p>
        </p:txBody>
      </p:sp>
      <p:sp>
        <p:nvSpPr>
          <p:cNvPr id="53253" name="Text Box 51"/>
          <p:cNvSpPr txBox="1">
            <a:spLocks noChangeArrowheads="1"/>
          </p:cNvSpPr>
          <p:nvPr/>
        </p:nvSpPr>
        <p:spPr bwMode="auto">
          <a:xfrm>
            <a:off x="31908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a:solidFill>
                  <a:schemeClr val="tx2"/>
                </a:solidFill>
              </a:rPr>
              <a:t>Source: Social Security Administration (www.ssa.gov).</a:t>
            </a:r>
          </a:p>
        </p:txBody>
      </p:sp>
      <p:sp>
        <p:nvSpPr>
          <p:cNvPr id="2" name="TextBox 1"/>
          <p:cNvSpPr txBox="1">
            <a:spLocks noChangeArrowheads="1"/>
          </p:cNvSpPr>
          <p:nvPr/>
        </p:nvSpPr>
        <p:spPr bwMode="auto">
          <a:xfrm>
            <a:off x="382612" y="2263577"/>
            <a:ext cx="1111202"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Single</a:t>
            </a:r>
          </a:p>
          <a:p>
            <a:pPr algn="ctr" eaLnBrk="1" hangingPunct="1"/>
            <a:r>
              <a:rPr lang="en-US" sz="2000" i="0" dirty="0">
                <a:solidFill>
                  <a:schemeClr val="tx2"/>
                </a:solidFill>
              </a:rPr>
              <a:t>$0</a:t>
            </a:r>
          </a:p>
          <a:p>
            <a:pPr algn="ctr" eaLnBrk="1" hangingPunct="1"/>
            <a:endParaRPr lang="en-US" i="0" dirty="0">
              <a:solidFill>
                <a:schemeClr val="tx2"/>
              </a:solidFill>
            </a:endParaRPr>
          </a:p>
          <a:p>
            <a:pPr algn="ctr" eaLnBrk="1" hangingPunct="1"/>
            <a:r>
              <a:rPr lang="en-US" i="0" dirty="0" smtClean="0">
                <a:solidFill>
                  <a:schemeClr val="tx2"/>
                </a:solidFill>
              </a:rPr>
              <a:t/>
            </a:r>
            <a:br>
              <a:rPr lang="en-US" i="0" dirty="0" smtClean="0">
                <a:solidFill>
                  <a:schemeClr val="tx2"/>
                </a:solidFill>
              </a:rPr>
            </a:br>
            <a:endParaRPr lang="en-US" i="0" dirty="0">
              <a:solidFill>
                <a:schemeClr val="tx2"/>
              </a:solidFill>
            </a:endParaRPr>
          </a:p>
          <a:p>
            <a:pPr algn="ctr" eaLnBrk="1" hangingPunct="1"/>
            <a:r>
              <a:rPr lang="en-US" sz="2000" i="0" dirty="0">
                <a:solidFill>
                  <a:schemeClr val="tx2"/>
                </a:solidFill>
              </a:rPr>
              <a:t>$25,000</a:t>
            </a:r>
          </a:p>
          <a:p>
            <a:pPr algn="ctr" eaLnBrk="1" hangingPunct="1"/>
            <a:endParaRPr lang="en-US" sz="1700" i="0" dirty="0">
              <a:solidFill>
                <a:schemeClr val="tx2"/>
              </a:solidFill>
            </a:endParaRPr>
          </a:p>
          <a:p>
            <a:pPr algn="ctr" eaLnBrk="1" hangingPunct="1"/>
            <a:r>
              <a:rPr lang="en-US" sz="1700" i="0" dirty="0" smtClean="0">
                <a:solidFill>
                  <a:schemeClr val="tx2"/>
                </a:solidFill>
              </a:rPr>
              <a:t/>
            </a:r>
            <a:br>
              <a:rPr lang="en-US" sz="1700" i="0" dirty="0" smtClean="0">
                <a:solidFill>
                  <a:schemeClr val="tx2"/>
                </a:solidFill>
              </a:rPr>
            </a:br>
            <a:endParaRPr lang="en-US" sz="1700" i="0" dirty="0">
              <a:solidFill>
                <a:schemeClr val="tx2"/>
              </a:solidFill>
            </a:endParaRPr>
          </a:p>
          <a:p>
            <a:pPr algn="ctr" eaLnBrk="1" hangingPunct="1"/>
            <a:r>
              <a:rPr lang="en-US" sz="2000" i="0" dirty="0">
                <a:solidFill>
                  <a:schemeClr val="tx2"/>
                </a:solidFill>
              </a:rPr>
              <a:t>$34,000</a:t>
            </a:r>
          </a:p>
        </p:txBody>
      </p:sp>
      <p:sp>
        <p:nvSpPr>
          <p:cNvPr id="8" name="TextBox 7"/>
          <p:cNvSpPr txBox="1">
            <a:spLocks noChangeArrowheads="1"/>
          </p:cNvSpPr>
          <p:nvPr/>
        </p:nvSpPr>
        <p:spPr bwMode="auto">
          <a:xfrm>
            <a:off x="6992938" y="1955800"/>
            <a:ext cx="1817687"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Married,</a:t>
            </a:r>
          </a:p>
          <a:p>
            <a:pPr algn="ctr" eaLnBrk="1" hangingPunct="1"/>
            <a:r>
              <a:rPr lang="en-US" sz="2000" i="0" dirty="0">
                <a:solidFill>
                  <a:schemeClr val="tx2"/>
                </a:solidFill>
              </a:rPr>
              <a:t>Filing Jointly</a:t>
            </a:r>
          </a:p>
          <a:p>
            <a:pPr algn="ctr" eaLnBrk="1" hangingPunct="1"/>
            <a:r>
              <a:rPr lang="en-US" sz="2000" i="0" dirty="0">
                <a:solidFill>
                  <a:schemeClr val="tx2"/>
                </a:solidFill>
              </a:rPr>
              <a:t>$</a:t>
            </a:r>
            <a:r>
              <a:rPr lang="en-US" sz="2000" i="0" dirty="0" smtClean="0">
                <a:solidFill>
                  <a:schemeClr val="tx2"/>
                </a:solidFill>
              </a:rPr>
              <a:t>0</a:t>
            </a:r>
            <a:br>
              <a:rPr lang="en-US" sz="2000" i="0" dirty="0" smtClean="0">
                <a:solidFill>
                  <a:schemeClr val="tx2"/>
                </a:solidFill>
              </a:rPr>
            </a:br>
            <a:r>
              <a:rPr lang="en-US" i="0" dirty="0" smtClean="0">
                <a:solidFill>
                  <a:schemeClr val="tx2"/>
                </a:solidFill>
              </a:rPr>
              <a:t/>
            </a:r>
            <a:br>
              <a:rPr lang="en-US" i="0" dirty="0" smtClean="0">
                <a:solidFill>
                  <a:schemeClr val="tx2"/>
                </a:solidFill>
              </a:rPr>
            </a:br>
            <a:r>
              <a:rPr lang="en-US" i="0" dirty="0" smtClean="0">
                <a:solidFill>
                  <a:schemeClr val="tx2"/>
                </a:solidFill>
              </a:rPr>
              <a:t/>
            </a:r>
            <a:br>
              <a:rPr lang="en-US" i="0" dirty="0" smtClean="0">
                <a:solidFill>
                  <a:schemeClr val="tx2"/>
                </a:solidFill>
              </a:rPr>
            </a:br>
            <a:endParaRPr lang="en-US" i="0" dirty="0">
              <a:solidFill>
                <a:schemeClr val="tx2"/>
              </a:solidFill>
            </a:endParaRPr>
          </a:p>
          <a:p>
            <a:pPr algn="ctr" eaLnBrk="1" hangingPunct="1"/>
            <a:r>
              <a:rPr lang="en-US" sz="2000" i="0" dirty="0">
                <a:solidFill>
                  <a:schemeClr val="tx2"/>
                </a:solidFill>
              </a:rPr>
              <a:t>$32,000</a:t>
            </a:r>
          </a:p>
          <a:p>
            <a:pPr algn="ctr" eaLnBrk="1" hangingPunct="1"/>
            <a:endParaRPr lang="en-US" sz="1700" i="0" dirty="0">
              <a:solidFill>
                <a:schemeClr val="tx2"/>
              </a:solidFill>
            </a:endParaRPr>
          </a:p>
          <a:p>
            <a:pPr algn="ctr" eaLnBrk="1" hangingPunct="1"/>
            <a:r>
              <a:rPr lang="en-US" sz="1700" i="0" dirty="0" smtClean="0">
                <a:solidFill>
                  <a:schemeClr val="tx2"/>
                </a:solidFill>
              </a:rPr>
              <a:t/>
            </a:r>
            <a:br>
              <a:rPr lang="en-US" sz="1700" i="0" dirty="0" smtClean="0">
                <a:solidFill>
                  <a:schemeClr val="tx2"/>
                </a:solidFill>
              </a:rPr>
            </a:br>
            <a:endParaRPr lang="en-US" sz="1700" i="0" dirty="0">
              <a:solidFill>
                <a:schemeClr val="tx2"/>
              </a:solidFill>
            </a:endParaRPr>
          </a:p>
          <a:p>
            <a:pPr algn="ctr" eaLnBrk="1" hangingPunct="1"/>
            <a:r>
              <a:rPr lang="en-US" sz="2000" i="0" dirty="0">
                <a:solidFill>
                  <a:schemeClr val="tx2"/>
                </a:solidFill>
              </a:rPr>
              <a:t>$44,000</a:t>
            </a:r>
          </a:p>
        </p:txBody>
      </p:sp>
      <p:cxnSp>
        <p:nvCxnSpPr>
          <p:cNvPr id="4" name="Straight Connector 3"/>
          <p:cNvCxnSpPr>
            <a:cxnSpLocks noChangeShapeType="1"/>
          </p:cNvCxnSpPr>
          <p:nvPr/>
        </p:nvCxnSpPr>
        <p:spPr bwMode="auto">
          <a:xfrm>
            <a:off x="1570038" y="2792413"/>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Connector 10"/>
          <p:cNvCxnSpPr>
            <a:cxnSpLocks noChangeShapeType="1"/>
          </p:cNvCxnSpPr>
          <p:nvPr/>
        </p:nvCxnSpPr>
        <p:spPr bwMode="auto">
          <a:xfrm>
            <a:off x="1570038" y="3895725"/>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1"/>
          <p:cNvCxnSpPr>
            <a:cxnSpLocks noChangeShapeType="1"/>
          </p:cNvCxnSpPr>
          <p:nvPr/>
        </p:nvCxnSpPr>
        <p:spPr bwMode="auto">
          <a:xfrm>
            <a:off x="1570038" y="4999038"/>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Rectangle 4"/>
          <p:cNvSpPr>
            <a:spLocks noChangeArrowheads="1"/>
          </p:cNvSpPr>
          <p:nvPr/>
        </p:nvSpPr>
        <p:spPr bwMode="auto">
          <a:xfrm>
            <a:off x="1719263" y="2882900"/>
            <a:ext cx="5300662" cy="936625"/>
          </a:xfrm>
          <a:prstGeom prst="rect">
            <a:avLst/>
          </a:prstGeom>
          <a:solidFill>
            <a:srgbClr val="D9D9D9"/>
          </a:solidFill>
          <a:ln>
            <a:noFill/>
          </a:ln>
        </p:spPr>
        <p:txBody>
          <a:bodyPr wrap="none" lIns="91419" tIns="0" rIns="91419" bIns="0" anchor="ctr"/>
          <a:lstStyle/>
          <a:p>
            <a:pPr algn="ctr"/>
            <a:r>
              <a:rPr lang="en-US" b="1" i="0">
                <a:solidFill>
                  <a:schemeClr val="tx2"/>
                </a:solidFill>
              </a:rPr>
              <a:t>0% of Benefits are Taxable</a:t>
            </a:r>
          </a:p>
        </p:txBody>
      </p:sp>
      <p:sp>
        <p:nvSpPr>
          <p:cNvPr id="14" name="Rectangle 13"/>
          <p:cNvSpPr>
            <a:spLocks noChangeArrowheads="1"/>
          </p:cNvSpPr>
          <p:nvPr/>
        </p:nvSpPr>
        <p:spPr bwMode="auto">
          <a:xfrm>
            <a:off x="1719263" y="5089525"/>
            <a:ext cx="5300662" cy="936625"/>
          </a:xfrm>
          <a:prstGeom prst="rect">
            <a:avLst/>
          </a:prstGeom>
          <a:gradFill rotWithShape="0">
            <a:gsLst>
              <a:gs pos="0">
                <a:srgbClr val="ED6B70"/>
              </a:gs>
              <a:gs pos="100000">
                <a:schemeClr val="accent4"/>
              </a:gs>
            </a:gsLst>
            <a:lin ang="5400000"/>
          </a:gradFill>
          <a:ln>
            <a:noFill/>
          </a:ln>
        </p:spPr>
        <p:txBody>
          <a:bodyPr wrap="none" lIns="91419" tIns="0" rIns="91419" bIns="0" anchor="ctr"/>
          <a:lstStyle/>
          <a:p>
            <a:pPr algn="ctr"/>
            <a:r>
              <a:rPr lang="en-US" b="1" i="0">
                <a:solidFill>
                  <a:schemeClr val="bg1"/>
                </a:solidFill>
              </a:rPr>
              <a:t>7-85% of Benefits are Taxable</a:t>
            </a:r>
          </a:p>
        </p:txBody>
      </p:sp>
      <p:sp>
        <p:nvSpPr>
          <p:cNvPr id="15" name="Rectangle 14"/>
          <p:cNvSpPr>
            <a:spLocks noChangeArrowheads="1"/>
          </p:cNvSpPr>
          <p:nvPr/>
        </p:nvSpPr>
        <p:spPr bwMode="auto">
          <a:xfrm>
            <a:off x="1719263" y="3978275"/>
            <a:ext cx="5300662" cy="936625"/>
          </a:xfrm>
          <a:prstGeom prst="rect">
            <a:avLst/>
          </a:prstGeom>
          <a:gradFill rotWithShape="0">
            <a:gsLst>
              <a:gs pos="0">
                <a:srgbClr val="D9D9D9"/>
              </a:gs>
              <a:gs pos="100000">
                <a:srgbClr val="ED6B70"/>
              </a:gs>
            </a:gsLst>
            <a:lin ang="5400000"/>
          </a:gradFill>
          <a:ln>
            <a:noFill/>
          </a:ln>
        </p:spPr>
        <p:txBody>
          <a:bodyPr wrap="none" lIns="91419" tIns="0" rIns="91419" bIns="0" anchor="ctr"/>
          <a:lstStyle/>
          <a:p>
            <a:pPr algn="ctr"/>
            <a:r>
              <a:rPr lang="en-US" b="1" i="0">
                <a:solidFill>
                  <a:schemeClr val="tx2"/>
                </a:solidFill>
              </a:rPr>
              <a:t>0-50% of Benefits are Taxable</a:t>
            </a:r>
          </a:p>
        </p:txBody>
      </p:sp>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6" name="Slide Number Placeholder 5"/>
          <p:cNvSpPr>
            <a:spLocks noGrp="1"/>
          </p:cNvSpPr>
          <p:nvPr>
            <p:ph type="sldNum" sz="quarter" idx="13"/>
          </p:nvPr>
        </p:nvSpPr>
        <p:spPr/>
        <p:txBody>
          <a:bodyPr/>
          <a:lstStyle/>
          <a:p>
            <a:fld id="{C0531ADF-2191-45C5-9D71-08764BF86A6F}" type="slidenum">
              <a:rPr lang="en-GB" smtClean="0"/>
              <a:pPr/>
              <a:t>28</a:t>
            </a:fld>
            <a:endParaRPr lang="en-GB"/>
          </a:p>
        </p:txBody>
      </p:sp>
    </p:spTree>
    <p:extLst>
      <p:ext uri="{BB962C8B-B14F-4D97-AF65-F5344CB8AC3E}">
        <p14:creationId xmlns:p14="http://schemas.microsoft.com/office/powerpoint/2010/main" val="215263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Grp="1" noChangeArrowheads="1"/>
          </p:cNvSpPr>
          <p:nvPr>
            <p:ph type="title"/>
          </p:nvPr>
        </p:nvSpPr>
        <p:spPr bwMode="gray"/>
        <p:txBody>
          <a:bodyPr/>
          <a:lstStyle/>
          <a:p>
            <a:pPr eaLnBrk="1" hangingPunct="1"/>
            <a:r>
              <a:rPr lang="en-US" sz="2000" smtClean="0"/>
              <a:t>Next steps</a:t>
            </a:r>
          </a:p>
        </p:txBody>
      </p:sp>
      <p:sp>
        <p:nvSpPr>
          <p:cNvPr id="54276" name="Rectangle 7"/>
          <p:cNvSpPr>
            <a:spLocks noGrp="1" noChangeArrowheads="1"/>
          </p:cNvSpPr>
          <p:nvPr>
            <p:ph type="body" idx="4294967295"/>
          </p:nvPr>
        </p:nvSpPr>
        <p:spPr>
          <a:xfrm>
            <a:off x="285750" y="1100138"/>
            <a:ext cx="8507413" cy="5297487"/>
          </a:xfrm>
          <a:prstGeom prst="rect">
            <a:avLst/>
          </a:prstGeom>
        </p:spPr>
        <p:txBody>
          <a:bodyPr/>
          <a:lstStyle/>
          <a:p>
            <a:pPr marL="0" indent="0" eaLnBrk="1" hangingPunct="1"/>
            <a:r>
              <a:rPr lang="en-US" sz="2000" dirty="0" smtClean="0"/>
              <a:t>1. Understand the fundamental rules</a:t>
            </a:r>
          </a:p>
          <a:p>
            <a:pPr marL="0" indent="0" eaLnBrk="1" hangingPunct="1"/>
            <a:endParaRPr lang="en-US" sz="2000" dirty="0" smtClean="0"/>
          </a:p>
          <a:p>
            <a:pPr marL="0" indent="0" eaLnBrk="1" hangingPunct="1"/>
            <a:r>
              <a:rPr lang="en-US" sz="2000" dirty="0" smtClean="0"/>
              <a:t>2. Recognize the options and benefits available</a:t>
            </a:r>
          </a:p>
          <a:p>
            <a:pPr marL="0" indent="0" eaLnBrk="1" hangingPunct="1"/>
            <a:endParaRPr lang="en-US" sz="2000" dirty="0" smtClean="0"/>
          </a:p>
          <a:p>
            <a:pPr marL="0" indent="0" eaLnBrk="1" hangingPunct="1"/>
            <a:r>
              <a:rPr lang="en-US" sz="2000" dirty="0" smtClean="0"/>
              <a:t>3. Incorporate the collection decision into retirement plans</a:t>
            </a:r>
          </a:p>
          <a:p>
            <a:pPr marL="0" indent="0" algn="ctr" eaLnBrk="1" hangingPunct="1"/>
            <a:endParaRPr lang="en-US" sz="2000" i="1" dirty="0" smtClean="0"/>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29</a:t>
            </a:fld>
            <a:endParaRPr lang="en-GB"/>
          </a:p>
        </p:txBody>
      </p:sp>
    </p:spTree>
    <p:extLst>
      <p:ext uri="{BB962C8B-B14F-4D97-AF65-F5344CB8AC3E}">
        <p14:creationId xmlns:p14="http://schemas.microsoft.com/office/powerpoint/2010/main" val="89392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bwMode="gray"/>
        <p:txBody>
          <a:bodyPr/>
          <a:lstStyle/>
          <a:p>
            <a:pPr eaLnBrk="1" hangingPunct="1"/>
            <a:r>
              <a:rPr lang="en-US" sz="2000" smtClean="0"/>
              <a:t>But Still Collecting Early</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682055593"/>
              </p:ext>
            </p:extLst>
          </p:nvPr>
        </p:nvGraphicFramePr>
        <p:xfrm>
          <a:off x="457200" y="1100138"/>
          <a:ext cx="8229600" cy="5297487"/>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 Box 6"/>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Administration’s Annual statistical supplement, </a:t>
            </a:r>
            <a:r>
              <a:rPr lang="en-US" sz="800" b="0" i="0" dirty="0" smtClean="0">
                <a:solidFill>
                  <a:schemeClr val="tx2"/>
                </a:solidFill>
              </a:rPr>
              <a:t>2013.</a:t>
            </a:r>
            <a:endParaRPr lang="en-US" sz="800" b="0" i="0" dirty="0">
              <a:solidFill>
                <a:schemeClr val="tx2"/>
              </a:solidFill>
            </a:endParaRPr>
          </a:p>
        </p:txBody>
      </p:sp>
      <p:sp>
        <p:nvSpPr>
          <p:cNvPr id="4" name="Slide Number Placeholder 3"/>
          <p:cNvSpPr>
            <a:spLocks noGrp="1"/>
          </p:cNvSpPr>
          <p:nvPr>
            <p:ph type="sldNum" sz="quarter" idx="13"/>
          </p:nvPr>
        </p:nvSpPr>
        <p:spPr/>
        <p:txBody>
          <a:bodyPr/>
          <a:lstStyle/>
          <a:p>
            <a:fld id="{C0531ADF-2191-45C5-9D71-08764BF86A6F}" type="slidenum">
              <a:rPr lang="en-GB" smtClean="0"/>
              <a:pPr/>
              <a:t>3</a:t>
            </a:fld>
            <a:endParaRPr lang="en-GB"/>
          </a:p>
        </p:txBody>
      </p:sp>
      <p:sp>
        <p:nvSpPr>
          <p:cNvPr id="6" name="Footer Placeholder 1"/>
          <p:cNvSpPr>
            <a:spLocks noGrp="1"/>
          </p:cNvSpPr>
          <p:nvPr>
            <p:ph type="ftr" sz="quarter" idx="10"/>
          </p:nvPr>
        </p:nvSpPr>
        <p:spPr>
          <a:xfrm>
            <a:off x="1495997" y="6593667"/>
            <a:ext cx="6134100" cy="219709"/>
          </a:xfrm>
        </p:spPr>
        <p:txBody>
          <a:bodyPr/>
          <a:lstStyle/>
          <a:p>
            <a:r>
              <a:rPr lang="en-US" dirty="0" smtClean="0"/>
              <a:t>FOR FINANCIAL PROFESSIONAL USE ONLY. Not to be shown or distributed to clients.</a:t>
            </a:r>
            <a:endParaRPr lang="en-US" dirty="0"/>
          </a:p>
        </p:txBody>
      </p:sp>
    </p:spTree>
    <p:extLst>
      <p:ext uri="{BB962C8B-B14F-4D97-AF65-F5344CB8AC3E}">
        <p14:creationId xmlns:p14="http://schemas.microsoft.com/office/powerpoint/2010/main" val="230072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bwMode="gray"/>
        <p:txBody>
          <a:bodyPr/>
          <a:lstStyle/>
          <a:p>
            <a:pPr eaLnBrk="1" hangingPunct="1"/>
            <a:r>
              <a:rPr lang="en-US" sz="2000" dirty="0" smtClean="0"/>
              <a:t>Important Notes</a:t>
            </a:r>
          </a:p>
        </p:txBody>
      </p:sp>
      <p:sp>
        <p:nvSpPr>
          <p:cNvPr id="55301" name="Rectangle 3"/>
          <p:cNvSpPr>
            <a:spLocks noGrp="1" noChangeArrowheads="1"/>
          </p:cNvSpPr>
          <p:nvPr>
            <p:ph type="body" idx="4294967295"/>
          </p:nvPr>
        </p:nvSpPr>
        <p:spPr bwMode="invGray">
          <a:xfrm>
            <a:off x="323850" y="1219200"/>
            <a:ext cx="8204200" cy="1276350"/>
          </a:xfrm>
          <a:noFill/>
        </p:spPr>
        <p:txBody>
          <a:bodyPr>
            <a:spAutoFit/>
          </a:bodyPr>
          <a:lstStyle/>
          <a:p>
            <a:pPr marL="0" indent="0" eaLnBrk="1" hangingPunct="1"/>
            <a:r>
              <a:rPr lang="en-US" sz="1400" b="0" dirty="0" smtClean="0"/>
              <a:t>This material is provided for educational purposes only and does not constitute investment advice. The information contained herein is based on current tax laws, which may change in the future. BlackRock cannot be held responsible for any direct or incidental loss resulting from applying any of the information provided in this publication or from any other source mentioned. The information provided in these materials does not constitute any legal, tax or accounting advice. Please consult with a qualified professional for this type of advice.</a:t>
            </a:r>
          </a:p>
        </p:txBody>
      </p:sp>
      <p:sp>
        <p:nvSpPr>
          <p:cNvPr id="55299" name="Slide Number Placeholder 3"/>
          <p:cNvSpPr txBox="1">
            <a:spLocks noGrp="1"/>
          </p:cNvSpPr>
          <p:nvPr/>
        </p:nvSpPr>
        <p:spPr bwMode="invGray">
          <a:xfrm>
            <a:off x="7629525" y="6551613"/>
            <a:ext cx="12096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r">
              <a:spcBef>
                <a:spcPct val="0"/>
              </a:spcBef>
            </a:pPr>
            <a:fld id="{EA834D45-74BF-4AE1-8301-BE94E56B5485}" type="slidenum">
              <a:rPr lang="en-US" sz="800" b="0" i="0">
                <a:solidFill>
                  <a:schemeClr val="bg2"/>
                </a:solidFill>
              </a:rPr>
              <a:pPr algn="r">
                <a:spcBef>
                  <a:spcPct val="0"/>
                </a:spcBef>
              </a:pPr>
              <a:t>30</a:t>
            </a:fld>
            <a:endParaRPr lang="en-US" sz="800" b="0" i="0">
              <a:solidFill>
                <a:schemeClr val="bg2"/>
              </a:solidFill>
            </a:endParaRPr>
          </a:p>
        </p:txBody>
      </p:sp>
      <p:sp>
        <p:nvSpPr>
          <p:cNvPr id="55302" name="Rectangle 3"/>
          <p:cNvSpPr>
            <a:spLocks noChangeArrowheads="1"/>
          </p:cNvSpPr>
          <p:nvPr/>
        </p:nvSpPr>
        <p:spPr bwMode="invGray">
          <a:xfrm>
            <a:off x="322263" y="5229225"/>
            <a:ext cx="8204200"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spcBef>
                <a:spcPct val="40000"/>
              </a:spcBef>
            </a:pPr>
            <a:r>
              <a:rPr lang="en-US" sz="1400" b="1" dirty="0" smtClean="0">
                <a:solidFill>
                  <a:schemeClr val="tx2"/>
                </a:solidFill>
              </a:rPr>
              <a:t>BLACKROCK </a:t>
            </a:r>
            <a:r>
              <a:rPr lang="en-US" sz="1400" b="0" i="0" dirty="0" smtClean="0">
                <a:solidFill>
                  <a:schemeClr val="tx2"/>
                </a:solidFill>
              </a:rPr>
              <a:t>is </a:t>
            </a:r>
            <a:r>
              <a:rPr lang="en-US" sz="1400" b="0" i="0" dirty="0">
                <a:solidFill>
                  <a:schemeClr val="tx2"/>
                </a:solidFill>
              </a:rPr>
              <a:t>a registered trademark of BlackRock, Inc</a:t>
            </a:r>
            <a:r>
              <a:rPr lang="en-US" sz="1400" b="0" i="0" dirty="0" smtClean="0">
                <a:solidFill>
                  <a:schemeClr val="tx2"/>
                </a:solidFill>
              </a:rPr>
              <a:t>.</a:t>
            </a:r>
          </a:p>
          <a:p>
            <a:pPr>
              <a:spcBef>
                <a:spcPct val="40000"/>
              </a:spcBef>
            </a:pPr>
            <a:r>
              <a:rPr lang="en-US" sz="1400" dirty="0">
                <a:solidFill>
                  <a:schemeClr val="tx2"/>
                </a:solidFill>
              </a:rPr>
              <a:t>NOT FDIC INSURED | MAY LOSE VALUE | NO BANK </a:t>
            </a:r>
            <a:r>
              <a:rPr lang="en-US" sz="1400" dirty="0" smtClean="0">
                <a:solidFill>
                  <a:schemeClr val="tx2"/>
                </a:solidFill>
              </a:rPr>
              <a:t>GUARANTEE</a:t>
            </a:r>
            <a:endParaRPr lang="en-US" sz="1400" b="0" i="0" dirty="0">
              <a:solidFill>
                <a:schemeClr val="tx2"/>
              </a:solidFill>
            </a:endParaRPr>
          </a:p>
          <a:p>
            <a:pPr algn="l">
              <a:spcBef>
                <a:spcPct val="40000"/>
              </a:spcBef>
            </a:pPr>
            <a:r>
              <a:rPr lang="en-US" sz="1400" b="0" i="0" dirty="0" smtClean="0">
                <a:solidFill>
                  <a:schemeClr val="tx2"/>
                </a:solidFill>
              </a:rPr>
              <a:t>© 2015 </a:t>
            </a:r>
            <a:r>
              <a:rPr lang="en-US" sz="1400" b="0" i="0" dirty="0">
                <a:solidFill>
                  <a:schemeClr val="tx2"/>
                </a:solidFill>
              </a:rPr>
              <a:t>BlackRock, Inc.</a:t>
            </a:r>
          </a:p>
          <a:p>
            <a:pPr>
              <a:spcBef>
                <a:spcPct val="40000"/>
              </a:spcBef>
            </a:pPr>
            <a:r>
              <a:rPr lang="en-US" sz="1400" b="0" i="0" dirty="0" smtClean="0">
                <a:solidFill>
                  <a:schemeClr val="tx2"/>
                </a:solidFill>
              </a:rPr>
              <a:t>1/15</a:t>
            </a:r>
            <a:r>
              <a:rPr lang="en-US" sz="1400" b="0" i="0" dirty="0">
                <a:solidFill>
                  <a:schemeClr val="tx2"/>
                </a:solidFill>
              </a:rPr>
              <a:t>	</a:t>
            </a:r>
            <a:r>
              <a:rPr lang="en-US" sz="1400" dirty="0">
                <a:solidFill>
                  <a:schemeClr val="tx2"/>
                </a:solidFill>
              </a:rPr>
              <a:t>USR-4970</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30</a:t>
            </a:fld>
            <a:endParaRPr lang="en-GB"/>
          </a:p>
        </p:txBody>
      </p:sp>
    </p:spTree>
    <p:extLst>
      <p:ext uri="{BB962C8B-B14F-4D97-AF65-F5344CB8AC3E}">
        <p14:creationId xmlns:p14="http://schemas.microsoft.com/office/powerpoint/2010/main" val="399543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274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99" y="1141212"/>
            <a:ext cx="8119201" cy="4467999"/>
          </a:xfrm>
          <a:prstGeom prst="rect">
            <a:avLst/>
          </a:prstGeom>
        </p:spPr>
      </p:pic>
      <p:sp>
        <p:nvSpPr>
          <p:cNvPr id="57358" name="Rectangle 2"/>
          <p:cNvSpPr>
            <a:spLocks noGrp="1" noChangeArrowheads="1"/>
          </p:cNvSpPr>
          <p:nvPr>
            <p:ph type="title"/>
          </p:nvPr>
        </p:nvSpPr>
        <p:spPr bwMode="gray"/>
        <p:txBody>
          <a:bodyPr/>
          <a:lstStyle/>
          <a:p>
            <a:pPr eaLnBrk="1" hangingPunct="1"/>
            <a:r>
              <a:rPr lang="en-US" sz="2000" dirty="0" smtClean="0"/>
              <a:t>BlackRock Social Security Resources</a:t>
            </a:r>
          </a:p>
        </p:txBody>
      </p:sp>
      <p:sp>
        <p:nvSpPr>
          <p:cNvPr id="57354" name="Text Box 9"/>
          <p:cNvSpPr txBox="1">
            <a:spLocks noChangeArrowheads="1"/>
          </p:cNvSpPr>
          <p:nvPr/>
        </p:nvSpPr>
        <p:spPr bwMode="auto">
          <a:xfrm>
            <a:off x="4794229" y="2984381"/>
            <a:ext cx="1409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Frequently Asked Questions:</a:t>
            </a:r>
            <a:br>
              <a:rPr lang="en-US" sz="1200" b="0" dirty="0">
                <a:solidFill>
                  <a:schemeClr val="tx2"/>
                </a:solidFill>
              </a:rPr>
            </a:br>
            <a:r>
              <a:rPr lang="en-US" sz="1200" b="0" dirty="0">
                <a:solidFill>
                  <a:schemeClr val="tx2"/>
                </a:solidFill>
              </a:rPr>
              <a:t>Social Security Retirement Benefits</a:t>
            </a:r>
          </a:p>
        </p:txBody>
      </p:sp>
      <p:sp>
        <p:nvSpPr>
          <p:cNvPr id="57355" name="Text Box 13"/>
          <p:cNvSpPr txBox="1">
            <a:spLocks noChangeArrowheads="1"/>
          </p:cNvSpPr>
          <p:nvPr/>
        </p:nvSpPr>
        <p:spPr bwMode="auto">
          <a:xfrm>
            <a:off x="211685" y="5619065"/>
            <a:ext cx="178487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Social Security </a:t>
            </a:r>
            <a:br>
              <a:rPr lang="en-US" sz="1200" b="0" dirty="0">
                <a:solidFill>
                  <a:schemeClr val="tx2"/>
                </a:solidFill>
              </a:rPr>
            </a:br>
            <a:r>
              <a:rPr lang="en-US" sz="1200" b="0" dirty="0">
                <a:solidFill>
                  <a:schemeClr val="tx2"/>
                </a:solidFill>
              </a:rPr>
              <a:t>Benefits FP Guide</a:t>
            </a:r>
          </a:p>
        </p:txBody>
      </p:sp>
      <p:sp>
        <p:nvSpPr>
          <p:cNvPr id="57356" name="Text Box 13"/>
          <p:cNvSpPr txBox="1">
            <a:spLocks noChangeArrowheads="1"/>
          </p:cNvSpPr>
          <p:nvPr/>
        </p:nvSpPr>
        <p:spPr bwMode="auto">
          <a:xfrm>
            <a:off x="1236642" y="2984381"/>
            <a:ext cx="133985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Understanding Social Security Retirement Benefits</a:t>
            </a:r>
          </a:p>
        </p:txBody>
      </p:sp>
      <p:sp>
        <p:nvSpPr>
          <p:cNvPr id="57357" name="Text Box 10"/>
          <p:cNvSpPr txBox="1">
            <a:spLocks noChangeArrowheads="1"/>
          </p:cNvSpPr>
          <p:nvPr/>
        </p:nvSpPr>
        <p:spPr bwMode="auto">
          <a:xfrm>
            <a:off x="2992417" y="2984381"/>
            <a:ext cx="1346200"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a:solidFill>
                  <a:schemeClr val="tx2"/>
                </a:solidFill>
              </a:rPr>
              <a:t>Engage Your Clients on Social Security</a:t>
            </a:r>
          </a:p>
        </p:txBody>
      </p:sp>
      <p:sp>
        <p:nvSpPr>
          <p:cNvPr id="57359" name="Text Box 15"/>
          <p:cNvSpPr txBox="1">
            <a:spLocks noChangeArrowheads="1"/>
          </p:cNvSpPr>
          <p:nvPr/>
        </p:nvSpPr>
        <p:spPr bwMode="auto">
          <a:xfrm>
            <a:off x="4177506" y="5662610"/>
            <a:ext cx="24114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Strategies for Collecting Social Security Retirement Benefits</a:t>
            </a:r>
          </a:p>
        </p:txBody>
      </p:sp>
      <p:sp>
        <p:nvSpPr>
          <p:cNvPr id="57360" name="Text Box 15"/>
          <p:cNvSpPr txBox="1">
            <a:spLocks noChangeArrowheads="1"/>
          </p:cNvSpPr>
          <p:nvPr/>
        </p:nvSpPr>
        <p:spPr bwMode="auto">
          <a:xfrm>
            <a:off x="1863113" y="5662610"/>
            <a:ext cx="241141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Social Security Retirement Benefits: </a:t>
            </a:r>
            <a:r>
              <a:rPr lang="en-US" sz="1200" b="0" dirty="0" smtClean="0">
                <a:solidFill>
                  <a:schemeClr val="tx2"/>
                </a:solidFill>
              </a:rPr>
              <a:t> </a:t>
            </a:r>
            <a:r>
              <a:rPr lang="en-US" sz="1200" b="0" dirty="0">
                <a:solidFill>
                  <a:schemeClr val="tx2"/>
                </a:solidFill>
              </a:rPr>
              <a:t>Quick Reference</a:t>
            </a:r>
          </a:p>
        </p:txBody>
      </p:sp>
      <p:sp>
        <p:nvSpPr>
          <p:cNvPr id="57361" name="Text Box 16"/>
          <p:cNvSpPr txBox="1">
            <a:spLocks noChangeArrowheads="1"/>
          </p:cNvSpPr>
          <p:nvPr/>
        </p:nvSpPr>
        <p:spPr bwMode="auto">
          <a:xfrm>
            <a:off x="6489702" y="2984381"/>
            <a:ext cx="14398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Social Security Benefits Estimator</a:t>
            </a:r>
          </a:p>
        </p:txBody>
      </p:sp>
      <p:sp>
        <p:nvSpPr>
          <p:cNvPr id="57364" name="Text Box 15"/>
          <p:cNvSpPr txBox="1">
            <a:spLocks noChangeArrowheads="1"/>
          </p:cNvSpPr>
          <p:nvPr/>
        </p:nvSpPr>
        <p:spPr bwMode="auto">
          <a:xfrm>
            <a:off x="6479611" y="5662610"/>
            <a:ext cx="241141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50000"/>
              </a:spcBef>
            </a:pPr>
            <a:r>
              <a:rPr lang="en-US" sz="1200" b="0" dirty="0">
                <a:solidFill>
                  <a:schemeClr val="tx2"/>
                </a:solidFill>
              </a:rPr>
              <a:t>Securing Your Retirement</a:t>
            </a:r>
          </a:p>
        </p:txBody>
      </p:sp>
      <p:sp>
        <p:nvSpPr>
          <p:cNvPr id="3" name="Slide Number Placeholder 2"/>
          <p:cNvSpPr>
            <a:spLocks noGrp="1"/>
          </p:cNvSpPr>
          <p:nvPr>
            <p:ph type="sldNum" sz="quarter" idx="13"/>
          </p:nvPr>
        </p:nvSpPr>
        <p:spPr/>
        <p:txBody>
          <a:bodyPr/>
          <a:lstStyle/>
          <a:p>
            <a:fld id="{C0531ADF-2191-45C5-9D71-08764BF86A6F}" type="slidenum">
              <a:rPr lang="en-GB" smtClean="0"/>
              <a:pPr/>
              <a:t>32</a:t>
            </a:fld>
            <a:endParaRPr lang="en-GB"/>
          </a:p>
        </p:txBody>
      </p:sp>
      <p:sp>
        <p:nvSpPr>
          <p:cNvPr id="21" name="Footer Placeholder 1"/>
          <p:cNvSpPr>
            <a:spLocks noGrp="1"/>
          </p:cNvSpPr>
          <p:nvPr>
            <p:ph type="ftr" sz="quarter" idx="10"/>
          </p:nvPr>
        </p:nvSpPr>
        <p:spPr>
          <a:xfrm>
            <a:off x="1495997" y="6593667"/>
            <a:ext cx="6134100" cy="219709"/>
          </a:xfrm>
        </p:spPr>
        <p:txBody>
          <a:bodyPr/>
          <a:lstStyle/>
          <a:p>
            <a:r>
              <a:rPr lang="en-US" dirty="0" smtClean="0"/>
              <a:t>FOR FINANCIAL PROFESSIONAL USE ONLY. Not to be shown or distributed to clients.</a:t>
            </a:r>
            <a:endParaRPr lang="en-US" dirty="0"/>
          </a:p>
        </p:txBody>
      </p:sp>
      <p:sp>
        <p:nvSpPr>
          <p:cNvPr id="22" name="Text Box 10"/>
          <p:cNvSpPr txBox="1">
            <a:spLocks noChangeArrowheads="1"/>
          </p:cNvSpPr>
          <p:nvPr/>
        </p:nvSpPr>
        <p:spPr bwMode="auto">
          <a:xfrm>
            <a:off x="292985" y="5850046"/>
            <a:ext cx="8091261" cy="53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19150" eaLnBrk="0" hangingPunct="0">
              <a:defRPr b="1" i="1">
                <a:solidFill>
                  <a:schemeClr val="tx1"/>
                </a:solidFill>
                <a:latin typeface="Arial" charset="0"/>
                <a:ea typeface="MS PGothic" pitchFamily="34" charset="-128"/>
              </a:defRPr>
            </a:lvl1pPr>
            <a:lvl2pPr marL="742950" indent="-285750" defTabSz="819150" eaLnBrk="0" hangingPunct="0">
              <a:defRPr b="1" i="1">
                <a:solidFill>
                  <a:schemeClr val="tx1"/>
                </a:solidFill>
                <a:latin typeface="Arial" charset="0"/>
                <a:ea typeface="MS PGothic" pitchFamily="34" charset="-128"/>
              </a:defRPr>
            </a:lvl2pPr>
            <a:lvl3pPr marL="1143000" indent="-228600" defTabSz="819150" eaLnBrk="0" hangingPunct="0">
              <a:defRPr b="1" i="1">
                <a:solidFill>
                  <a:schemeClr val="tx1"/>
                </a:solidFill>
                <a:latin typeface="Arial" charset="0"/>
                <a:ea typeface="MS PGothic" pitchFamily="34" charset="-128"/>
              </a:defRPr>
            </a:lvl3pPr>
            <a:lvl4pPr marL="1600200" indent="-228600" defTabSz="819150" eaLnBrk="0" hangingPunct="0">
              <a:defRPr b="1" i="1">
                <a:solidFill>
                  <a:schemeClr val="tx1"/>
                </a:solidFill>
                <a:latin typeface="Arial" charset="0"/>
                <a:ea typeface="MS PGothic" pitchFamily="34" charset="-128"/>
              </a:defRPr>
            </a:lvl4pPr>
            <a:lvl5pPr marL="2057400" indent="-228600" defTabSz="819150" eaLnBrk="0" hangingPunct="0">
              <a:defRPr b="1" i="1">
                <a:solidFill>
                  <a:schemeClr val="tx1"/>
                </a:solidFill>
                <a:latin typeface="Arial" charset="0"/>
                <a:ea typeface="MS PGothic" pitchFamily="34" charset="-128"/>
              </a:defRPr>
            </a:lvl5pPr>
            <a:lvl6pPr marL="2514600" indent="-228600" algn="ctr" defTabSz="819150"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defTabSz="819150"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defTabSz="819150"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defTabSz="819150" eaLnBrk="0" fontAlgn="base" hangingPunct="0">
              <a:spcBef>
                <a:spcPct val="20000"/>
              </a:spcBef>
              <a:spcAft>
                <a:spcPct val="0"/>
              </a:spcAft>
              <a:defRPr b="1" i="1">
                <a:solidFill>
                  <a:schemeClr val="tx1"/>
                </a:solidFill>
                <a:latin typeface="Arial" charset="0"/>
                <a:ea typeface="MS PGothic" pitchFamily="34" charset="-128"/>
              </a:defRPr>
            </a:lvl9pPr>
          </a:lstStyle>
          <a:p>
            <a:pPr algn="l" eaLnBrk="1" hangingPunct="1">
              <a:lnSpc>
                <a:spcPct val="90000"/>
              </a:lnSpc>
              <a:spcBef>
                <a:spcPct val="10000"/>
              </a:spcBef>
              <a:spcAft>
                <a:spcPct val="10000"/>
              </a:spcAft>
            </a:pPr>
            <a:r>
              <a:rPr lang="en-US" sz="900" b="0" i="0" dirty="0">
                <a:solidFill>
                  <a:schemeClr val="tx2"/>
                </a:solidFill>
              </a:rPr>
              <a:t>Not all pieces referenced may be available at your firm. Please check with your firm's compliance department on the status of approved literature.</a:t>
            </a:r>
          </a:p>
        </p:txBody>
      </p:sp>
    </p:spTree>
    <p:extLst>
      <p:ext uri="{BB962C8B-B14F-4D97-AF65-F5344CB8AC3E}">
        <p14:creationId xmlns:p14="http://schemas.microsoft.com/office/powerpoint/2010/main" val="186946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7"/>
          <p:cNvSpPr>
            <a:spLocks noGrp="1" noChangeArrowheads="1"/>
          </p:cNvSpPr>
          <p:nvPr>
            <p:ph type="title"/>
          </p:nvPr>
        </p:nvSpPr>
        <p:spPr bwMode="gray"/>
        <p:txBody>
          <a:bodyPr/>
          <a:lstStyle/>
          <a:p>
            <a:pPr eaLnBrk="1" hangingPunct="1"/>
            <a:r>
              <a:rPr lang="en-US" sz="2000" smtClean="0"/>
              <a:t>Government Pension Offset (GPO)</a:t>
            </a:r>
          </a:p>
        </p:txBody>
      </p:sp>
      <p:sp>
        <p:nvSpPr>
          <p:cNvPr id="58372" name="Rectangle 68"/>
          <p:cNvSpPr>
            <a:spLocks noGrp="1" noChangeArrowheads="1"/>
          </p:cNvSpPr>
          <p:nvPr>
            <p:ph type="body" idx="4294967295"/>
          </p:nvPr>
        </p:nvSpPr>
        <p:spPr>
          <a:xfrm>
            <a:off x="468313" y="1100138"/>
            <a:ext cx="8482012" cy="5297487"/>
          </a:xfrm>
          <a:prstGeom prst="rect">
            <a:avLst/>
          </a:prstGeom>
        </p:spPr>
        <p:txBody>
          <a:bodyPr/>
          <a:lstStyle/>
          <a:p>
            <a:pPr eaLnBrk="1" hangingPunct="1"/>
            <a:r>
              <a:rPr lang="en-US" sz="2200" dirty="0" smtClean="0"/>
              <a:t>Your pension could reduce your spousal or survivor benefits</a:t>
            </a:r>
          </a:p>
        </p:txBody>
      </p:sp>
      <p:sp>
        <p:nvSpPr>
          <p:cNvPr id="2" name="TextBox 1"/>
          <p:cNvSpPr txBox="1">
            <a:spLocks noChangeArrowheads="1"/>
          </p:cNvSpPr>
          <p:nvPr/>
        </p:nvSpPr>
        <p:spPr bwMode="auto">
          <a:xfrm>
            <a:off x="1730375" y="1924547"/>
            <a:ext cx="12843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200" i="0" dirty="0">
                <a:solidFill>
                  <a:schemeClr val="tx2"/>
                </a:solidFill>
              </a:rPr>
              <a:t>Pension</a:t>
            </a:r>
          </a:p>
          <a:p>
            <a:pPr algn="ctr" eaLnBrk="1" hangingPunct="1"/>
            <a:r>
              <a:rPr lang="en-US" sz="2200" i="0" dirty="0">
                <a:solidFill>
                  <a:schemeClr val="tx2"/>
                </a:solidFill>
              </a:rPr>
              <a:t>$1,500</a:t>
            </a:r>
          </a:p>
        </p:txBody>
      </p:sp>
      <p:sp>
        <p:nvSpPr>
          <p:cNvPr id="9" name="TextBox 8"/>
          <p:cNvSpPr txBox="1">
            <a:spLocks noChangeArrowheads="1"/>
          </p:cNvSpPr>
          <p:nvPr/>
        </p:nvSpPr>
        <p:spPr bwMode="auto">
          <a:xfrm>
            <a:off x="6202363" y="1924547"/>
            <a:ext cx="1048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200" i="0">
                <a:solidFill>
                  <a:schemeClr val="tx2"/>
                </a:solidFill>
              </a:rPr>
              <a:t>Offset</a:t>
            </a:r>
          </a:p>
          <a:p>
            <a:pPr algn="ctr" eaLnBrk="1" hangingPunct="1"/>
            <a:r>
              <a:rPr lang="en-US" sz="2200" i="0">
                <a:solidFill>
                  <a:schemeClr val="tx2"/>
                </a:solidFill>
              </a:rPr>
              <a:t>$1,000</a:t>
            </a:r>
          </a:p>
        </p:txBody>
      </p:sp>
      <p:sp>
        <p:nvSpPr>
          <p:cNvPr id="10" name="TextBox 9"/>
          <p:cNvSpPr txBox="1">
            <a:spLocks noChangeArrowheads="1"/>
          </p:cNvSpPr>
          <p:nvPr/>
        </p:nvSpPr>
        <p:spPr bwMode="auto">
          <a:xfrm>
            <a:off x="5353050" y="2262188"/>
            <a:ext cx="3508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200" i="0">
                <a:solidFill>
                  <a:schemeClr val="tx2"/>
                </a:solidFill>
              </a:rPr>
              <a:t>=</a:t>
            </a:r>
          </a:p>
        </p:txBody>
      </p:sp>
      <p:sp>
        <p:nvSpPr>
          <p:cNvPr id="11" name="TextBox 10"/>
          <p:cNvSpPr txBox="1">
            <a:spLocks noChangeArrowheads="1"/>
          </p:cNvSpPr>
          <p:nvPr/>
        </p:nvSpPr>
        <p:spPr bwMode="auto">
          <a:xfrm>
            <a:off x="3702050" y="2262188"/>
            <a:ext cx="1157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200" i="0">
                <a:solidFill>
                  <a:schemeClr val="tx2"/>
                </a:solidFill>
              </a:rPr>
              <a:t>X     2/3</a:t>
            </a:r>
          </a:p>
        </p:txBody>
      </p:sp>
      <p:cxnSp>
        <p:nvCxnSpPr>
          <p:cNvPr id="12" name="Straight Arrow Connector 11"/>
          <p:cNvCxnSpPr>
            <a:cxnSpLocks noChangeShapeType="1"/>
          </p:cNvCxnSpPr>
          <p:nvPr/>
        </p:nvCxnSpPr>
        <p:spPr bwMode="auto">
          <a:xfrm>
            <a:off x="2409825" y="4094163"/>
            <a:ext cx="0" cy="1095375"/>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3"/>
          <p:cNvSpPr txBox="1">
            <a:spLocks noChangeArrowheads="1"/>
          </p:cNvSpPr>
          <p:nvPr/>
        </p:nvSpPr>
        <p:spPr bwMode="auto">
          <a:xfrm>
            <a:off x="1354138" y="2962275"/>
            <a:ext cx="2109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dirty="0">
                <a:solidFill>
                  <a:schemeClr val="tx2"/>
                </a:solidFill>
              </a:rPr>
              <a:t>Spousal Benefits</a:t>
            </a:r>
            <a:br>
              <a:rPr lang="en-US" sz="2000" b="0" i="0" dirty="0">
                <a:solidFill>
                  <a:schemeClr val="tx2"/>
                </a:solidFill>
              </a:rPr>
            </a:br>
            <a:r>
              <a:rPr lang="en-US" sz="2000" b="0" i="0" dirty="0">
                <a:solidFill>
                  <a:schemeClr val="tx2"/>
                </a:solidFill>
              </a:rPr>
              <a:t/>
            </a:r>
            <a:br>
              <a:rPr lang="en-US" sz="2000" b="0" i="0" dirty="0">
                <a:solidFill>
                  <a:schemeClr val="tx2"/>
                </a:solidFill>
              </a:rPr>
            </a:br>
            <a:r>
              <a:rPr lang="en-US" sz="2000" b="0" i="0" dirty="0">
                <a:solidFill>
                  <a:schemeClr val="tx2"/>
                </a:solidFill>
              </a:rPr>
              <a:t>$1,100</a:t>
            </a:r>
          </a:p>
        </p:txBody>
      </p:sp>
      <p:sp>
        <p:nvSpPr>
          <p:cNvPr id="14" name="TextBox 13"/>
          <p:cNvSpPr txBox="1">
            <a:spLocks noChangeArrowheads="1"/>
          </p:cNvSpPr>
          <p:nvPr/>
        </p:nvSpPr>
        <p:spPr bwMode="auto">
          <a:xfrm>
            <a:off x="1492250" y="5264150"/>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a:solidFill>
                  <a:schemeClr val="tx2"/>
                </a:solidFill>
              </a:rPr>
              <a:t>$100</a:t>
            </a:r>
          </a:p>
        </p:txBody>
      </p:sp>
      <p:cxnSp>
        <p:nvCxnSpPr>
          <p:cNvPr id="19" name="Straight Arrow Connector 18"/>
          <p:cNvCxnSpPr>
            <a:cxnSpLocks noChangeShapeType="1"/>
          </p:cNvCxnSpPr>
          <p:nvPr/>
        </p:nvCxnSpPr>
        <p:spPr bwMode="auto">
          <a:xfrm>
            <a:off x="6746875" y="4094163"/>
            <a:ext cx="0" cy="1095375"/>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3"/>
          <p:cNvSpPr txBox="1">
            <a:spLocks noChangeArrowheads="1"/>
          </p:cNvSpPr>
          <p:nvPr/>
        </p:nvSpPr>
        <p:spPr bwMode="auto">
          <a:xfrm>
            <a:off x="5686425" y="2962275"/>
            <a:ext cx="21224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a:solidFill>
                  <a:schemeClr val="tx2"/>
                </a:solidFill>
              </a:rPr>
              <a:t>Survivor Benefits</a:t>
            </a:r>
            <a:br>
              <a:rPr lang="en-US" sz="2000" b="0" i="0">
                <a:solidFill>
                  <a:schemeClr val="tx2"/>
                </a:solidFill>
              </a:rPr>
            </a:br>
            <a:r>
              <a:rPr lang="en-US" sz="2000" b="0" i="0">
                <a:solidFill>
                  <a:schemeClr val="tx2"/>
                </a:solidFill>
              </a:rPr>
              <a:t/>
            </a:r>
            <a:br>
              <a:rPr lang="en-US" sz="2000" b="0" i="0">
                <a:solidFill>
                  <a:schemeClr val="tx2"/>
                </a:solidFill>
              </a:rPr>
            </a:br>
            <a:r>
              <a:rPr lang="en-US" sz="2000" b="0" i="0">
                <a:solidFill>
                  <a:schemeClr val="tx2"/>
                </a:solidFill>
              </a:rPr>
              <a:t>$2,200</a:t>
            </a:r>
          </a:p>
        </p:txBody>
      </p:sp>
      <p:sp>
        <p:nvSpPr>
          <p:cNvPr id="21" name="TextBox 20"/>
          <p:cNvSpPr txBox="1">
            <a:spLocks noChangeArrowheads="1"/>
          </p:cNvSpPr>
          <p:nvPr/>
        </p:nvSpPr>
        <p:spPr bwMode="auto">
          <a:xfrm>
            <a:off x="5829300" y="5264150"/>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b="0" i="0">
                <a:solidFill>
                  <a:schemeClr val="tx2"/>
                </a:solidFill>
              </a:rPr>
              <a:t>$1,200</a:t>
            </a:r>
          </a:p>
        </p:txBody>
      </p:sp>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33</a:t>
            </a:fld>
            <a:endParaRPr lang="en-GB"/>
          </a:p>
        </p:txBody>
      </p:sp>
    </p:spTree>
    <p:extLst>
      <p:ext uri="{BB962C8B-B14F-4D97-AF65-F5344CB8AC3E}">
        <p14:creationId xmlns:p14="http://schemas.microsoft.com/office/powerpoint/2010/main" val="72047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3" grpId="0"/>
      <p:bldP spid="14"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1"/>
          <p:cNvSpPr txBox="1">
            <a:spLocks noChangeArrowheads="1"/>
          </p:cNvSpPr>
          <p:nvPr/>
        </p:nvSpPr>
        <p:spPr bwMode="auto">
          <a:xfrm>
            <a:off x="404813" y="4770438"/>
            <a:ext cx="824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1pPr>
            <a:lvl2pPr marL="742950" indent="-28575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2pPr>
            <a:lvl3pPr marL="11430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3pPr>
            <a:lvl4pPr marL="16002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4pPr>
            <a:lvl5pPr marL="20574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9pPr>
          </a:lstStyle>
          <a:p>
            <a:pPr algn="just" eaLnBrk="1" hangingPunct="1"/>
            <a:r>
              <a:rPr lang="en-US" sz="3600" i="0" dirty="0">
                <a:solidFill>
                  <a:schemeClr val="tx2"/>
                </a:solidFill>
              </a:rPr>
              <a:t>PIA 	= 	90% 	+ 	32% 	+ 	15%</a:t>
            </a:r>
            <a:endParaRPr lang="en-US" sz="5400" i="0" dirty="0">
              <a:solidFill>
                <a:schemeClr val="tx2"/>
              </a:solidFill>
            </a:endParaRPr>
          </a:p>
        </p:txBody>
      </p:sp>
      <p:sp>
        <p:nvSpPr>
          <p:cNvPr id="2" name="Rectangle 1"/>
          <p:cNvSpPr>
            <a:spLocks noChangeArrowheads="1"/>
          </p:cNvSpPr>
          <p:nvPr/>
        </p:nvSpPr>
        <p:spPr bwMode="auto">
          <a:xfrm>
            <a:off x="250825" y="4646613"/>
            <a:ext cx="8599488" cy="86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endParaRPr lang="en-US"/>
          </a:p>
        </p:txBody>
      </p:sp>
      <p:sp>
        <p:nvSpPr>
          <p:cNvPr id="36" name="TextBox 11"/>
          <p:cNvSpPr txBox="1">
            <a:spLocks noChangeArrowheads="1"/>
          </p:cNvSpPr>
          <p:nvPr/>
        </p:nvSpPr>
        <p:spPr bwMode="auto">
          <a:xfrm>
            <a:off x="407988" y="4772025"/>
            <a:ext cx="824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1pPr>
            <a:lvl2pPr marL="742950" indent="-28575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2pPr>
            <a:lvl3pPr marL="11430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3pPr>
            <a:lvl4pPr marL="16002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4pPr>
            <a:lvl5pPr marL="20574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9pPr>
          </a:lstStyle>
          <a:p>
            <a:pPr algn="ctr" eaLnBrk="1" hangingPunct="1"/>
            <a:r>
              <a:rPr lang="en-US" sz="3600" i="0" dirty="0">
                <a:solidFill>
                  <a:schemeClr val="tx2"/>
                </a:solidFill>
              </a:rPr>
              <a:t>PIA 	= 	40% 	+ 	32% 	+ 	15%</a:t>
            </a:r>
            <a:endParaRPr lang="en-US" sz="5400" i="0" dirty="0">
              <a:solidFill>
                <a:schemeClr val="tx2"/>
              </a:solidFill>
            </a:endParaRPr>
          </a:p>
        </p:txBody>
      </p:sp>
      <p:sp>
        <p:nvSpPr>
          <p:cNvPr id="59398" name="Rectangle 5"/>
          <p:cNvSpPr>
            <a:spLocks noGrp="1" noChangeArrowheads="1"/>
          </p:cNvSpPr>
          <p:nvPr>
            <p:ph type="title"/>
          </p:nvPr>
        </p:nvSpPr>
        <p:spPr bwMode="gray"/>
        <p:txBody>
          <a:bodyPr/>
          <a:lstStyle/>
          <a:p>
            <a:pPr eaLnBrk="1" hangingPunct="1"/>
            <a:r>
              <a:rPr lang="en-US" sz="2000" dirty="0" smtClean="0"/>
              <a:t>Windfall Elimination Provision (WEP)</a:t>
            </a:r>
          </a:p>
        </p:txBody>
      </p:sp>
      <p:sp>
        <p:nvSpPr>
          <p:cNvPr id="59399" name="Rectangle 6"/>
          <p:cNvSpPr>
            <a:spLocks noGrp="1" noChangeArrowheads="1"/>
          </p:cNvSpPr>
          <p:nvPr>
            <p:ph type="body" idx="4294967295"/>
          </p:nvPr>
        </p:nvSpPr>
        <p:spPr>
          <a:xfrm>
            <a:off x="457200" y="1100138"/>
            <a:ext cx="8229600" cy="528637"/>
          </a:xfrm>
          <a:prstGeom prst="rect">
            <a:avLst/>
          </a:prstGeo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sz="2200" dirty="0" smtClean="0"/>
              <a:t>Your pension could reduce your own benefits</a:t>
            </a:r>
          </a:p>
        </p:txBody>
      </p:sp>
      <p:sp>
        <p:nvSpPr>
          <p:cNvPr id="59400" name="Text Box 4"/>
          <p:cNvSpPr txBox="1">
            <a:spLocks noChangeArrowheads="1"/>
          </p:cNvSpPr>
          <p:nvPr/>
        </p:nvSpPr>
        <p:spPr bwMode="auto">
          <a:xfrm>
            <a:off x="319088" y="5946775"/>
            <a:ext cx="8234362"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73038" indent="-17303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marL="0" indent="0" algn="l">
              <a:spcBef>
                <a:spcPct val="0"/>
              </a:spcBef>
            </a:pPr>
            <a:r>
              <a:rPr lang="en-US" sz="800" b="0" i="0" dirty="0" smtClean="0">
                <a:solidFill>
                  <a:schemeClr val="tx2"/>
                </a:solidFill>
              </a:rPr>
              <a:t>* Changed </a:t>
            </a:r>
            <a:r>
              <a:rPr lang="en-US" sz="800" b="0" i="0" dirty="0">
                <a:solidFill>
                  <a:schemeClr val="tx2"/>
                </a:solidFill>
              </a:rPr>
              <a:t>annually by changes in the national indexing average wage. Numbers for </a:t>
            </a:r>
            <a:r>
              <a:rPr lang="en-US" sz="800" b="0" i="0" dirty="0" smtClean="0">
                <a:solidFill>
                  <a:schemeClr val="tx2"/>
                </a:solidFill>
              </a:rPr>
              <a:t>2015.</a:t>
            </a:r>
            <a:endParaRPr lang="en-US" sz="800" b="0" i="0" dirty="0">
              <a:solidFill>
                <a:schemeClr val="tx2"/>
              </a:solidFill>
            </a:endParaRPr>
          </a:p>
          <a:p>
            <a:pPr algn="l">
              <a:spcBef>
                <a:spcPct val="0"/>
              </a:spcBef>
            </a:pPr>
            <a:r>
              <a:rPr lang="en-US" sz="800" b="0" i="0" dirty="0">
                <a:solidFill>
                  <a:schemeClr val="tx2"/>
                </a:solidFill>
              </a:rPr>
              <a:t>	</a:t>
            </a:r>
          </a:p>
          <a:p>
            <a:pPr algn="l">
              <a:spcBef>
                <a:spcPct val="0"/>
              </a:spcBef>
            </a:pPr>
            <a:r>
              <a:rPr lang="en-US" sz="800" b="0" i="0" dirty="0">
                <a:solidFill>
                  <a:schemeClr val="tx2"/>
                </a:solidFill>
              </a:rPr>
              <a:t>Source: Social Security Administration (www.ssa.gov).</a:t>
            </a:r>
          </a:p>
        </p:txBody>
      </p:sp>
      <p:cxnSp>
        <p:nvCxnSpPr>
          <p:cNvPr id="59401" name="Straight Connector 3"/>
          <p:cNvCxnSpPr>
            <a:cxnSpLocks noChangeShapeType="1"/>
          </p:cNvCxnSpPr>
          <p:nvPr/>
        </p:nvCxnSpPr>
        <p:spPr bwMode="auto">
          <a:xfrm>
            <a:off x="887413" y="2341563"/>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402" name="Straight Connector 5"/>
          <p:cNvCxnSpPr>
            <a:cxnSpLocks noChangeShapeType="1"/>
          </p:cNvCxnSpPr>
          <p:nvPr/>
        </p:nvCxnSpPr>
        <p:spPr bwMode="auto">
          <a:xfrm>
            <a:off x="876300" y="21256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403" name="Straight Connector 11"/>
          <p:cNvCxnSpPr>
            <a:cxnSpLocks noChangeShapeType="1"/>
          </p:cNvCxnSpPr>
          <p:nvPr/>
        </p:nvCxnSpPr>
        <p:spPr bwMode="auto">
          <a:xfrm>
            <a:off x="4589463" y="21256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404" name="Straight Connector 12"/>
          <p:cNvCxnSpPr>
            <a:cxnSpLocks noChangeShapeType="1"/>
          </p:cNvCxnSpPr>
          <p:nvPr/>
        </p:nvCxnSpPr>
        <p:spPr bwMode="auto">
          <a:xfrm>
            <a:off x="8304213" y="21256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405" name="TextBox 7"/>
          <p:cNvSpPr txBox="1">
            <a:spLocks noChangeArrowheads="1"/>
          </p:cNvSpPr>
          <p:nvPr/>
        </p:nvSpPr>
        <p:spPr bwMode="auto">
          <a:xfrm>
            <a:off x="420688" y="14176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Age 22</a:t>
            </a:r>
          </a:p>
        </p:txBody>
      </p:sp>
      <p:sp>
        <p:nvSpPr>
          <p:cNvPr id="59406" name="TextBox 14"/>
          <p:cNvSpPr txBox="1">
            <a:spLocks noChangeArrowheads="1"/>
          </p:cNvSpPr>
          <p:nvPr/>
        </p:nvSpPr>
        <p:spPr bwMode="auto">
          <a:xfrm>
            <a:off x="7840663" y="14176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Age 62</a:t>
            </a:r>
          </a:p>
        </p:txBody>
      </p:sp>
      <p:sp>
        <p:nvSpPr>
          <p:cNvPr id="59407" name="TextBox 14"/>
          <p:cNvSpPr txBox="1">
            <a:spLocks noChangeArrowheads="1"/>
          </p:cNvSpPr>
          <p:nvPr/>
        </p:nvSpPr>
        <p:spPr bwMode="auto">
          <a:xfrm>
            <a:off x="4130675" y="14176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Age 42</a:t>
            </a:r>
          </a:p>
        </p:txBody>
      </p:sp>
      <p:sp>
        <p:nvSpPr>
          <p:cNvPr id="26" name="Rectangle 15"/>
          <p:cNvSpPr>
            <a:spLocks noChangeArrowheads="1"/>
          </p:cNvSpPr>
          <p:nvPr/>
        </p:nvSpPr>
        <p:spPr bwMode="auto">
          <a:xfrm>
            <a:off x="985838" y="2462213"/>
            <a:ext cx="1690687"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sz="1600" b="1" i="0">
                <a:solidFill>
                  <a:schemeClr val="bg1"/>
                </a:solidFill>
              </a:rPr>
              <a:t>Teacher</a:t>
            </a:r>
          </a:p>
        </p:txBody>
      </p:sp>
      <p:sp>
        <p:nvSpPr>
          <p:cNvPr id="31" name="TextBox 11"/>
          <p:cNvSpPr txBox="1">
            <a:spLocks noChangeArrowheads="1"/>
          </p:cNvSpPr>
          <p:nvPr/>
        </p:nvSpPr>
        <p:spPr bwMode="auto">
          <a:xfrm>
            <a:off x="420688" y="3357563"/>
            <a:ext cx="824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1pPr>
            <a:lvl2pPr marL="742950" indent="-28575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2pPr>
            <a:lvl3pPr marL="11430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3pPr>
            <a:lvl4pPr marL="16002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4pPr>
            <a:lvl5pPr marL="2057400" indent="-228600" eaLnBrk="0" hangingPunct="0">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tabLst>
                <a:tab pos="1262063" algn="ctr"/>
                <a:tab pos="2633663" algn="ctr"/>
                <a:tab pos="3776663" algn="ctr"/>
                <a:tab pos="5148263" algn="ctr"/>
                <a:tab pos="6519863" algn="ctr"/>
                <a:tab pos="7772400" algn="ctr"/>
              </a:tabLst>
              <a:defRPr b="1" i="1">
                <a:solidFill>
                  <a:schemeClr val="tx1"/>
                </a:solidFill>
                <a:latin typeface="Arial" charset="0"/>
                <a:ea typeface="MS PGothic" pitchFamily="34" charset="-128"/>
              </a:defRPr>
            </a:lvl9pPr>
          </a:lstStyle>
          <a:p>
            <a:pPr algn="ctr" eaLnBrk="1" hangingPunct="1"/>
            <a:r>
              <a:rPr lang="en-US" sz="3600" i="0" dirty="0">
                <a:solidFill>
                  <a:schemeClr val="tx2"/>
                </a:solidFill>
              </a:rPr>
              <a:t>PIA 	= 	90% 	+ 	32% 	+ 	15%</a:t>
            </a:r>
            <a:endParaRPr lang="en-US" sz="5400" i="0" dirty="0">
              <a:solidFill>
                <a:schemeClr val="tx2"/>
              </a:solidFill>
            </a:endParaRPr>
          </a:p>
        </p:txBody>
      </p:sp>
      <p:sp>
        <p:nvSpPr>
          <p:cNvPr id="32" name="Rectangle 6"/>
          <p:cNvSpPr txBox="1">
            <a:spLocks noChangeArrowheads="1"/>
          </p:cNvSpPr>
          <p:nvPr/>
        </p:nvSpPr>
        <p:spPr bwMode="auto">
          <a:xfrm>
            <a:off x="2319338" y="3911600"/>
            <a:ext cx="1511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the first </a:t>
            </a:r>
            <a:br>
              <a:rPr lang="en-US" sz="1600" b="0" i="0" dirty="0">
                <a:solidFill>
                  <a:schemeClr val="tx2"/>
                </a:solidFill>
              </a:rPr>
            </a:br>
            <a:r>
              <a:rPr lang="en-US" sz="1600" b="0" i="0" dirty="0" smtClean="0">
                <a:solidFill>
                  <a:schemeClr val="tx2"/>
                </a:solidFill>
              </a:rPr>
              <a:t>$826* </a:t>
            </a:r>
            <a:r>
              <a:rPr lang="en-US" sz="1600" b="0" i="0" dirty="0">
                <a:solidFill>
                  <a:schemeClr val="tx2"/>
                </a:solidFill>
              </a:rPr>
              <a:t>of AIME</a:t>
            </a:r>
          </a:p>
        </p:txBody>
      </p:sp>
      <p:sp>
        <p:nvSpPr>
          <p:cNvPr id="33" name="Rectangle 6"/>
          <p:cNvSpPr txBox="1">
            <a:spLocks noChangeArrowheads="1"/>
          </p:cNvSpPr>
          <p:nvPr/>
        </p:nvSpPr>
        <p:spPr bwMode="auto">
          <a:xfrm>
            <a:off x="4746625" y="3911600"/>
            <a:ext cx="16859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the next </a:t>
            </a:r>
            <a:r>
              <a:rPr lang="en-US" sz="1600" b="0" i="0" dirty="0" smtClean="0">
                <a:solidFill>
                  <a:schemeClr val="tx2"/>
                </a:solidFill>
              </a:rPr>
              <a:t>$4,154* </a:t>
            </a:r>
            <a:r>
              <a:rPr lang="en-US" sz="1600" b="0" i="0" dirty="0">
                <a:solidFill>
                  <a:schemeClr val="tx2"/>
                </a:solidFill>
              </a:rPr>
              <a:t>of AIME</a:t>
            </a:r>
          </a:p>
        </p:txBody>
      </p:sp>
      <p:sp>
        <p:nvSpPr>
          <p:cNvPr id="34" name="Rectangle 6"/>
          <p:cNvSpPr txBox="1">
            <a:spLocks noChangeArrowheads="1"/>
          </p:cNvSpPr>
          <p:nvPr/>
        </p:nvSpPr>
        <p:spPr bwMode="auto">
          <a:xfrm>
            <a:off x="7164388" y="3911600"/>
            <a:ext cx="16859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a:t>
            </a:r>
            <a:r>
              <a:rPr lang="en-US" sz="1600" b="0" i="0" dirty="0" smtClean="0">
                <a:solidFill>
                  <a:schemeClr val="tx2"/>
                </a:solidFill>
              </a:rPr>
              <a:t>AIME over $4,980*</a:t>
            </a:r>
            <a:endParaRPr lang="en-US" sz="1600" b="0" i="0" dirty="0">
              <a:solidFill>
                <a:schemeClr val="tx2"/>
              </a:solidFill>
            </a:endParaRPr>
          </a:p>
        </p:txBody>
      </p:sp>
      <p:sp>
        <p:nvSpPr>
          <p:cNvPr id="37" name="Rectangle 6"/>
          <p:cNvSpPr txBox="1">
            <a:spLocks noChangeArrowheads="1"/>
          </p:cNvSpPr>
          <p:nvPr/>
        </p:nvSpPr>
        <p:spPr bwMode="auto">
          <a:xfrm>
            <a:off x="2306638" y="5326063"/>
            <a:ext cx="1511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the first </a:t>
            </a:r>
            <a:br>
              <a:rPr lang="en-US" sz="1600" b="0" i="0" dirty="0">
                <a:solidFill>
                  <a:schemeClr val="tx2"/>
                </a:solidFill>
              </a:rPr>
            </a:br>
            <a:r>
              <a:rPr lang="en-US" sz="1600" b="0" i="0" dirty="0" smtClean="0">
                <a:solidFill>
                  <a:schemeClr val="tx2"/>
                </a:solidFill>
              </a:rPr>
              <a:t>$826* </a:t>
            </a:r>
            <a:r>
              <a:rPr lang="en-US" sz="1600" b="0" i="0" dirty="0">
                <a:solidFill>
                  <a:schemeClr val="tx2"/>
                </a:solidFill>
              </a:rPr>
              <a:t>of AIME</a:t>
            </a:r>
          </a:p>
        </p:txBody>
      </p:sp>
      <p:sp>
        <p:nvSpPr>
          <p:cNvPr id="38" name="Rectangle 6"/>
          <p:cNvSpPr txBox="1">
            <a:spLocks noChangeArrowheads="1"/>
          </p:cNvSpPr>
          <p:nvPr/>
        </p:nvSpPr>
        <p:spPr bwMode="auto">
          <a:xfrm>
            <a:off x="4733925" y="5326063"/>
            <a:ext cx="16859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the next </a:t>
            </a:r>
            <a:r>
              <a:rPr lang="en-US" sz="1600" b="0" i="0" dirty="0" smtClean="0">
                <a:solidFill>
                  <a:schemeClr val="tx2"/>
                </a:solidFill>
              </a:rPr>
              <a:t>$4,154* </a:t>
            </a:r>
            <a:r>
              <a:rPr lang="en-US" sz="1600" b="0" i="0" dirty="0">
                <a:solidFill>
                  <a:schemeClr val="tx2"/>
                </a:solidFill>
              </a:rPr>
              <a:t>of AIME</a:t>
            </a:r>
          </a:p>
        </p:txBody>
      </p:sp>
      <p:sp>
        <p:nvSpPr>
          <p:cNvPr id="39" name="Rectangle 6"/>
          <p:cNvSpPr txBox="1">
            <a:spLocks noChangeArrowheads="1"/>
          </p:cNvSpPr>
          <p:nvPr/>
        </p:nvSpPr>
        <p:spPr bwMode="auto">
          <a:xfrm>
            <a:off x="7151688" y="5326063"/>
            <a:ext cx="16859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spcBef>
                <a:spcPct val="40000"/>
              </a:spcBef>
            </a:pPr>
            <a:r>
              <a:rPr lang="en-US" sz="1600" b="0" i="0" dirty="0">
                <a:solidFill>
                  <a:schemeClr val="tx2"/>
                </a:solidFill>
              </a:rPr>
              <a:t>of AIME over $</a:t>
            </a:r>
            <a:r>
              <a:rPr lang="en-US" sz="1600" b="0" i="0" dirty="0" smtClean="0">
                <a:solidFill>
                  <a:schemeClr val="tx2"/>
                </a:solidFill>
              </a:rPr>
              <a:t>4,980*</a:t>
            </a:r>
            <a:endParaRPr lang="en-US" sz="1600" b="0" i="0" dirty="0">
              <a:solidFill>
                <a:schemeClr val="tx2"/>
              </a:solidFill>
            </a:endParaRPr>
          </a:p>
        </p:txBody>
      </p:sp>
      <p:sp>
        <p:nvSpPr>
          <p:cNvPr id="40" name="TextBox 2"/>
          <p:cNvSpPr txBox="1">
            <a:spLocks noChangeArrowheads="1"/>
          </p:cNvSpPr>
          <p:nvPr/>
        </p:nvSpPr>
        <p:spPr bwMode="auto">
          <a:xfrm>
            <a:off x="0" y="4324350"/>
            <a:ext cx="176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3600" i="0" dirty="0">
                <a:solidFill>
                  <a:schemeClr val="tx2"/>
                </a:solidFill>
              </a:rPr>
              <a:t>WEP</a:t>
            </a:r>
          </a:p>
        </p:txBody>
      </p:sp>
      <p:cxnSp>
        <p:nvCxnSpPr>
          <p:cNvPr id="59417" name="Straight Connector 11"/>
          <p:cNvCxnSpPr>
            <a:cxnSpLocks noChangeShapeType="1"/>
          </p:cNvCxnSpPr>
          <p:nvPr/>
        </p:nvCxnSpPr>
        <p:spPr bwMode="auto">
          <a:xfrm>
            <a:off x="2733675" y="21256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418" name="TextBox 14"/>
          <p:cNvSpPr txBox="1">
            <a:spLocks noChangeArrowheads="1"/>
          </p:cNvSpPr>
          <p:nvPr/>
        </p:nvSpPr>
        <p:spPr bwMode="auto">
          <a:xfrm>
            <a:off x="2276475" y="14176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Age 32</a:t>
            </a:r>
          </a:p>
        </p:txBody>
      </p:sp>
      <p:cxnSp>
        <p:nvCxnSpPr>
          <p:cNvPr id="59419" name="Straight Connector 11"/>
          <p:cNvCxnSpPr>
            <a:cxnSpLocks noChangeShapeType="1"/>
          </p:cNvCxnSpPr>
          <p:nvPr/>
        </p:nvCxnSpPr>
        <p:spPr bwMode="auto">
          <a:xfrm>
            <a:off x="6446838" y="2125663"/>
            <a:ext cx="0" cy="792162"/>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420" name="TextBox 14"/>
          <p:cNvSpPr txBox="1">
            <a:spLocks noChangeArrowheads="1"/>
          </p:cNvSpPr>
          <p:nvPr/>
        </p:nvSpPr>
        <p:spPr bwMode="auto">
          <a:xfrm>
            <a:off x="5986463" y="14176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a:solidFill>
                  <a:schemeClr val="tx2"/>
                </a:solidFill>
              </a:rPr>
              <a:t>Age 52</a:t>
            </a:r>
          </a:p>
        </p:txBody>
      </p:sp>
      <p:sp>
        <p:nvSpPr>
          <p:cNvPr id="27" name="Rectangle 15"/>
          <p:cNvSpPr>
            <a:spLocks noChangeArrowheads="1"/>
          </p:cNvSpPr>
          <p:nvPr/>
        </p:nvSpPr>
        <p:spPr bwMode="auto">
          <a:xfrm>
            <a:off x="2841625" y="2462213"/>
            <a:ext cx="3521075" cy="396875"/>
          </a:xfrm>
          <a:prstGeom prst="rect">
            <a:avLst/>
          </a:prstGeom>
          <a:solidFill>
            <a:schemeClr val="accent2"/>
          </a:solidFill>
          <a:ln>
            <a:noFill/>
          </a:ln>
        </p:spPr>
        <p:txBody>
          <a:bodyPr wrap="none" lIns="91419" tIns="0" rIns="91419" bIns="0" anchor="ctr"/>
          <a:lstStyle/>
          <a:p>
            <a:pPr algn="ctr"/>
            <a:r>
              <a:rPr lang="en-US" sz="1600" b="1" i="0">
                <a:solidFill>
                  <a:schemeClr val="bg1"/>
                </a:solidFill>
              </a:rPr>
              <a:t>Lockheed Martin</a:t>
            </a:r>
          </a:p>
        </p:txBody>
      </p:sp>
      <p:sp>
        <p:nvSpPr>
          <p:cNvPr id="30" name="Rectangle 15"/>
          <p:cNvSpPr>
            <a:spLocks noChangeArrowheads="1"/>
          </p:cNvSpPr>
          <p:nvPr/>
        </p:nvSpPr>
        <p:spPr bwMode="auto">
          <a:xfrm>
            <a:off x="2830513" y="2462213"/>
            <a:ext cx="5402262" cy="396875"/>
          </a:xfrm>
          <a:prstGeom prst="rect">
            <a:avLst/>
          </a:prstGeom>
          <a:solidFill>
            <a:schemeClr val="accent2"/>
          </a:solidFill>
          <a:ln>
            <a:noFill/>
          </a:ln>
        </p:spPr>
        <p:txBody>
          <a:bodyPr wrap="none" lIns="91419" tIns="0" rIns="91419" bIns="0" anchor="ctr"/>
          <a:lstStyle/>
          <a:p>
            <a:pPr algn="ctr">
              <a:defRPr/>
            </a:pPr>
            <a:r>
              <a:rPr lang="en-US" sz="1600" b="1" i="0">
                <a:solidFill>
                  <a:schemeClr val="bg1"/>
                </a:solidFill>
                <a:ea typeface="ＭＳ Ｐゴシック" pitchFamily="34" charset="-128"/>
              </a:rPr>
              <a:t>Lockheed Martin</a:t>
            </a:r>
          </a:p>
        </p:txBody>
      </p:sp>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34</a:t>
            </a:fld>
            <a:endParaRPr lang="en-GB"/>
          </a:p>
        </p:txBody>
      </p:sp>
    </p:spTree>
    <p:extLst>
      <p:ext uri="{BB962C8B-B14F-4D97-AF65-F5344CB8AC3E}">
        <p14:creationId xmlns:p14="http://schemas.microsoft.com/office/powerpoint/2010/main" val="285768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animBg="1"/>
      <p:bldP spid="36" grpId="0"/>
      <p:bldP spid="36" grpId="1"/>
      <p:bldP spid="26" grpId="0" animBg="1"/>
      <p:bldP spid="31" grpId="0"/>
      <p:bldP spid="32" grpId="0"/>
      <p:bldP spid="33" grpId="0"/>
      <p:bldP spid="34" grpId="0"/>
      <p:bldP spid="37" grpId="0"/>
      <p:bldP spid="38" grpId="0"/>
      <p:bldP spid="39" grpId="0"/>
      <p:bldP spid="40" grpId="0"/>
      <p:bldP spid="27"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extLst>
              <p:ext uri="{D42A27DB-BD31-4B8C-83A1-F6EECF244321}">
                <p14:modId xmlns:p14="http://schemas.microsoft.com/office/powerpoint/2010/main" val="1393211681"/>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385">
                <a:tc>
                  <a:txBody>
                    <a:bodyPr/>
                    <a:lstStyle/>
                    <a:p>
                      <a:pPr algn="ctr"/>
                      <a:r>
                        <a:rPr lang="en-US" sz="1400" b="0" dirty="0" smtClean="0">
                          <a:solidFill>
                            <a:schemeClr val="tx2"/>
                          </a:solidFill>
                        </a:rPr>
                        <a:t>Both Age 62</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FRA</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Both Age 70</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baseline="0" dirty="0" smtClean="0">
                          <a:solidFill>
                            <a:schemeClr val="tx2"/>
                          </a:solidFill>
                        </a:rPr>
                        <a:t>Strategy</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540">
                <a:tc>
                  <a:txBody>
                    <a:bodyPr/>
                    <a:lstStyle/>
                    <a:p>
                      <a:pPr algn="ctr" fontAlgn="ctr"/>
                      <a:r>
                        <a:rPr lang="en-US" sz="1800" b="0" i="0" u="none" strike="noStrike" dirty="0" smtClean="0">
                          <a:solidFill>
                            <a:schemeClr val="tx2"/>
                          </a:solidFill>
                          <a:effectLst/>
                          <a:latin typeface="Arial"/>
                        </a:rPr>
                        <a:t>$863,820 </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chemeClr val="tx2"/>
                          </a:solidFill>
                          <a:effectLst/>
                          <a:latin typeface="Arial"/>
                        </a:rPr>
                        <a:t>$976,800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chemeClr val="tx2"/>
                          </a:solidFill>
                          <a:effectLst/>
                          <a:latin typeface="Arial"/>
                        </a:rPr>
                        <a:t>$1,054,944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bg1"/>
                          </a:solidFill>
                        </a:rPr>
                        <a:t>$1,060,704</a:t>
                      </a:r>
                      <a:endParaRPr lang="en-US" sz="1800" b="1" dirty="0">
                        <a:solidFill>
                          <a:schemeClr val="bg1"/>
                        </a:solidFill>
                      </a:endParaRPr>
                    </a:p>
                  </a:txBody>
                  <a:tcPr marT="45612" marB="456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60427" name="Title 1"/>
          <p:cNvSpPr>
            <a:spLocks noGrp="1"/>
          </p:cNvSpPr>
          <p:nvPr>
            <p:ph type="title"/>
          </p:nvPr>
        </p:nvSpPr>
        <p:spPr/>
        <p:txBody>
          <a:bodyPr/>
          <a:lstStyle/>
          <a:p>
            <a:r>
              <a:rPr lang="en-US" sz="2000" smtClean="0"/>
              <a:t>Married Couple – Intermediate Difference in Benefits</a:t>
            </a:r>
          </a:p>
        </p:txBody>
      </p:sp>
      <p:cxnSp>
        <p:nvCxnSpPr>
          <p:cNvPr id="60429" name="Straight Connector 7"/>
          <p:cNvCxnSpPr>
            <a:cxnSpLocks noChangeShapeType="1"/>
          </p:cNvCxnSpPr>
          <p:nvPr/>
        </p:nvCxnSpPr>
        <p:spPr bwMode="auto">
          <a:xfrm>
            <a:off x="887413" y="2841625"/>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0" name="Straight Connector 8"/>
          <p:cNvCxnSpPr>
            <a:cxnSpLocks noChangeShapeType="1"/>
          </p:cNvCxnSpPr>
          <p:nvPr/>
        </p:nvCxnSpPr>
        <p:spPr bwMode="auto">
          <a:xfrm>
            <a:off x="8763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1" name="Straight Connector 9"/>
          <p:cNvCxnSpPr>
            <a:cxnSpLocks noChangeShapeType="1"/>
          </p:cNvCxnSpPr>
          <p:nvPr/>
        </p:nvCxnSpPr>
        <p:spPr bwMode="auto">
          <a:xfrm>
            <a:off x="3352800"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2" name="Straight Connector 10"/>
          <p:cNvCxnSpPr>
            <a:cxnSpLocks noChangeShapeType="1"/>
          </p:cNvCxnSpPr>
          <p:nvPr/>
        </p:nvCxnSpPr>
        <p:spPr bwMode="auto">
          <a:xfrm>
            <a:off x="83042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433" name="TextBox 11"/>
          <p:cNvSpPr txBox="1">
            <a:spLocks noChangeArrowheads="1"/>
          </p:cNvSpPr>
          <p:nvPr/>
        </p:nvSpPr>
        <p:spPr bwMode="auto">
          <a:xfrm>
            <a:off x="407988"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62</a:t>
            </a:r>
          </a:p>
        </p:txBody>
      </p:sp>
      <p:sp>
        <p:nvSpPr>
          <p:cNvPr id="60434" name="TextBox 12"/>
          <p:cNvSpPr txBox="1">
            <a:spLocks noChangeArrowheads="1"/>
          </p:cNvSpPr>
          <p:nvPr/>
        </p:nvSpPr>
        <p:spPr bwMode="auto">
          <a:xfrm>
            <a:off x="7839075" y="225107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74</a:t>
            </a:r>
          </a:p>
        </p:txBody>
      </p:sp>
      <p:cxnSp>
        <p:nvCxnSpPr>
          <p:cNvPr id="60435" name="Straight Connector 9"/>
          <p:cNvCxnSpPr>
            <a:cxnSpLocks noChangeShapeType="1"/>
          </p:cNvCxnSpPr>
          <p:nvPr/>
        </p:nvCxnSpPr>
        <p:spPr bwMode="auto">
          <a:xfrm>
            <a:off x="5827713" y="2625725"/>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6" name="Straight Connector 7"/>
          <p:cNvCxnSpPr>
            <a:cxnSpLocks noChangeShapeType="1"/>
          </p:cNvCxnSpPr>
          <p:nvPr/>
        </p:nvCxnSpPr>
        <p:spPr bwMode="auto">
          <a:xfrm>
            <a:off x="887413" y="3932238"/>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7" name="Straight Connector 8"/>
          <p:cNvCxnSpPr>
            <a:cxnSpLocks noChangeShapeType="1"/>
          </p:cNvCxnSpPr>
          <p:nvPr/>
        </p:nvCxnSpPr>
        <p:spPr bwMode="auto">
          <a:xfrm>
            <a:off x="8763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8" name="Straight Connector 9"/>
          <p:cNvCxnSpPr>
            <a:cxnSpLocks noChangeShapeType="1"/>
          </p:cNvCxnSpPr>
          <p:nvPr/>
        </p:nvCxnSpPr>
        <p:spPr bwMode="auto">
          <a:xfrm>
            <a:off x="3352800"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39" name="Straight Connector 10"/>
          <p:cNvCxnSpPr>
            <a:cxnSpLocks noChangeShapeType="1"/>
          </p:cNvCxnSpPr>
          <p:nvPr/>
        </p:nvCxnSpPr>
        <p:spPr bwMode="auto">
          <a:xfrm>
            <a:off x="83042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440" name="Straight Connector 9"/>
          <p:cNvCxnSpPr>
            <a:cxnSpLocks noChangeShapeType="1"/>
          </p:cNvCxnSpPr>
          <p:nvPr/>
        </p:nvCxnSpPr>
        <p:spPr bwMode="auto">
          <a:xfrm>
            <a:off x="5827713" y="3716338"/>
            <a:ext cx="0" cy="12969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441" name="TextBox 10"/>
          <p:cNvSpPr txBox="1">
            <a:spLocks noChangeArrowheads="1"/>
          </p:cNvSpPr>
          <p:nvPr/>
        </p:nvSpPr>
        <p:spPr bwMode="auto">
          <a:xfrm>
            <a:off x="336550" y="1025525"/>
            <a:ext cx="2578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John</a:t>
            </a:r>
            <a:br>
              <a:rPr lang="en-US" sz="2400" i="0" dirty="0">
                <a:solidFill>
                  <a:schemeClr val="tx2"/>
                </a:solidFill>
              </a:rPr>
            </a:br>
            <a:r>
              <a:rPr lang="en-US" sz="2000" b="0" i="0" dirty="0">
                <a:solidFill>
                  <a:schemeClr val="tx2"/>
                </a:solidFill>
              </a:rPr>
              <a:t>PIA: $2,200</a:t>
            </a:r>
            <a:br>
              <a:rPr lang="en-US" sz="2000" b="0" i="0" dirty="0">
                <a:solidFill>
                  <a:schemeClr val="tx2"/>
                </a:solidFill>
              </a:rPr>
            </a:br>
            <a:r>
              <a:rPr lang="en-US" sz="2000" b="0" i="0" dirty="0">
                <a:solidFill>
                  <a:schemeClr val="tx2"/>
                </a:solidFill>
              </a:rPr>
              <a:t>Lives through age 75</a:t>
            </a:r>
          </a:p>
        </p:txBody>
      </p:sp>
      <p:sp>
        <p:nvSpPr>
          <p:cNvPr id="60442" name="TextBox 11"/>
          <p:cNvSpPr txBox="1">
            <a:spLocks noChangeArrowheads="1"/>
          </p:cNvSpPr>
          <p:nvPr/>
        </p:nvSpPr>
        <p:spPr bwMode="auto">
          <a:xfrm>
            <a:off x="6205538" y="1030288"/>
            <a:ext cx="257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Jane</a:t>
            </a:r>
            <a:br>
              <a:rPr lang="en-US" sz="2400" i="0">
                <a:solidFill>
                  <a:schemeClr val="tx2"/>
                </a:solidFill>
              </a:rPr>
            </a:br>
            <a:r>
              <a:rPr lang="en-US" sz="2000" b="0" i="0">
                <a:solidFill>
                  <a:schemeClr val="tx2"/>
                </a:solidFill>
              </a:rPr>
              <a:t>PIA: $1,000</a:t>
            </a:r>
            <a:br>
              <a:rPr lang="en-US" sz="2000" b="0" i="0">
                <a:solidFill>
                  <a:schemeClr val="tx2"/>
                </a:solidFill>
              </a:rPr>
            </a:br>
            <a:r>
              <a:rPr lang="en-US" sz="2000" b="0" i="0">
                <a:solidFill>
                  <a:schemeClr val="tx2"/>
                </a:solidFill>
              </a:rPr>
              <a:t>Lives through age 82</a:t>
            </a:r>
          </a:p>
        </p:txBody>
      </p:sp>
      <p:sp>
        <p:nvSpPr>
          <p:cNvPr id="60443" name="TextBox 4"/>
          <p:cNvSpPr txBox="1">
            <a:spLocks noChangeArrowheads="1"/>
          </p:cNvSpPr>
          <p:nvPr/>
        </p:nvSpPr>
        <p:spPr bwMode="auto">
          <a:xfrm rot="-5400000">
            <a:off x="275432" y="2951956"/>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John</a:t>
            </a:r>
          </a:p>
        </p:txBody>
      </p:sp>
      <p:sp>
        <p:nvSpPr>
          <p:cNvPr id="60444" name="TextBox 44"/>
          <p:cNvSpPr txBox="1">
            <a:spLocks noChangeArrowheads="1"/>
          </p:cNvSpPr>
          <p:nvPr/>
        </p:nvSpPr>
        <p:spPr bwMode="auto">
          <a:xfrm rot="-5400000">
            <a:off x="255588" y="4241800"/>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Jane</a:t>
            </a:r>
          </a:p>
        </p:txBody>
      </p:sp>
      <p:sp>
        <p:nvSpPr>
          <p:cNvPr id="60445" name="TextBox 5"/>
          <p:cNvSpPr txBox="1">
            <a:spLocks noChangeArrowheads="1"/>
          </p:cNvSpPr>
          <p:nvPr/>
        </p:nvSpPr>
        <p:spPr bwMode="auto">
          <a:xfrm>
            <a:off x="8535988" y="1025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endParaRPr lang="en-US"/>
          </a:p>
        </p:txBody>
      </p:sp>
      <p:grpSp>
        <p:nvGrpSpPr>
          <p:cNvPr id="2" name="Group 1"/>
          <p:cNvGrpSpPr>
            <a:grpSpLocks/>
          </p:cNvGrpSpPr>
          <p:nvPr/>
        </p:nvGrpSpPr>
        <p:grpSpPr bwMode="auto">
          <a:xfrm>
            <a:off x="5940425" y="2935288"/>
            <a:ext cx="2595563" cy="396875"/>
            <a:chOff x="5940153" y="2935288"/>
            <a:chExt cx="2595835" cy="396875"/>
          </a:xfrm>
          <a:solidFill>
            <a:schemeClr val="accent1"/>
          </a:solidFill>
        </p:grpSpPr>
        <p:sp>
          <p:nvSpPr>
            <p:cNvPr id="51238" name="Isosceles Triangle 2"/>
            <p:cNvSpPr>
              <a:spLocks noChangeArrowheads="1"/>
            </p:cNvSpPr>
            <p:nvPr/>
          </p:nvSpPr>
          <p:spPr bwMode="auto">
            <a:xfrm rot="5400000">
              <a:off x="8193088" y="2989263"/>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51239" name="Rectangle 15"/>
            <p:cNvSpPr>
              <a:spLocks noChangeArrowheads="1"/>
            </p:cNvSpPr>
            <p:nvPr/>
          </p:nvSpPr>
          <p:spPr bwMode="auto">
            <a:xfrm>
              <a:off x="5940153" y="2935288"/>
              <a:ext cx="23069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$2,904</a:t>
              </a:r>
            </a:p>
          </p:txBody>
        </p:sp>
      </p:grpSp>
      <p:sp>
        <p:nvSpPr>
          <p:cNvPr id="52" name="Rectangle 2"/>
          <p:cNvSpPr>
            <a:spLocks noChangeArrowheads="1"/>
          </p:cNvSpPr>
          <p:nvPr/>
        </p:nvSpPr>
        <p:spPr bwMode="auto">
          <a:xfrm>
            <a:off x="3454400" y="2935288"/>
            <a:ext cx="2292350" cy="396875"/>
          </a:xfrm>
          <a:prstGeom prst="rect">
            <a:avLst/>
          </a:prstGeom>
          <a:solidFill>
            <a:schemeClr val="accent2"/>
          </a:solidFill>
          <a:ln>
            <a:noFill/>
          </a:ln>
        </p:spPr>
        <p:txBody>
          <a:bodyPr wrap="none" lIns="91419" tIns="0" rIns="91419" bIns="0" anchor="ctr"/>
          <a:lstStyle/>
          <a:p>
            <a:pPr algn="ctr">
              <a:defRPr/>
            </a:pPr>
            <a:r>
              <a:rPr lang="en-US" sz="1600" b="1" i="0" dirty="0">
                <a:solidFill>
                  <a:schemeClr val="bg1"/>
                </a:solidFill>
                <a:ea typeface="ＭＳ Ｐゴシック" pitchFamily="34" charset="-128"/>
              </a:rPr>
              <a:t>Collect Spousal - $500</a:t>
            </a:r>
          </a:p>
        </p:txBody>
      </p:sp>
      <p:grpSp>
        <p:nvGrpSpPr>
          <p:cNvPr id="60" name="Group 59"/>
          <p:cNvGrpSpPr/>
          <p:nvPr/>
        </p:nvGrpSpPr>
        <p:grpSpPr>
          <a:xfrm>
            <a:off x="971374" y="4028153"/>
            <a:ext cx="7564614" cy="396875"/>
            <a:chOff x="971374" y="4029075"/>
            <a:chExt cx="7564614" cy="396875"/>
          </a:xfrm>
          <a:solidFill>
            <a:schemeClr val="accent1"/>
          </a:solidFill>
        </p:grpSpPr>
        <p:sp>
          <p:nvSpPr>
            <p:cNvPr id="61" name="Isosceles Triangle 2"/>
            <p:cNvSpPr>
              <a:spLocks noChangeArrowheads="1"/>
            </p:cNvSpPr>
            <p:nvPr/>
          </p:nvSpPr>
          <p:spPr bwMode="auto">
            <a:xfrm rot="5400000">
              <a:off x="8193088" y="408305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p>
          </p:txBody>
        </p:sp>
        <p:sp>
          <p:nvSpPr>
            <p:cNvPr id="66" name="Rectangle 15"/>
            <p:cNvSpPr>
              <a:spLocks noChangeArrowheads="1"/>
            </p:cNvSpPr>
            <p:nvPr/>
          </p:nvSpPr>
          <p:spPr bwMode="auto">
            <a:xfrm>
              <a:off x="971374" y="4029075"/>
              <a:ext cx="7275512"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dirty="0">
                  <a:solidFill>
                    <a:schemeClr val="bg1"/>
                  </a:solidFill>
                </a:rPr>
                <a:t>Collect Individual Benefits - $750</a:t>
              </a:r>
            </a:p>
          </p:txBody>
        </p:sp>
      </p:grpSp>
      <p:sp>
        <p:nvSpPr>
          <p:cNvPr id="60449" name="TextBox 13"/>
          <p:cNvSpPr txBox="1">
            <a:spLocks noChangeArrowheads="1"/>
          </p:cNvSpPr>
          <p:nvPr/>
        </p:nvSpPr>
        <p:spPr bwMode="auto">
          <a:xfrm>
            <a:off x="2455863" y="2251075"/>
            <a:ext cx="1804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66 (FRA)</a:t>
            </a:r>
          </a:p>
        </p:txBody>
      </p:sp>
      <p:sp>
        <p:nvSpPr>
          <p:cNvPr id="60450" name="TextBox 11"/>
          <p:cNvSpPr txBox="1">
            <a:spLocks noChangeArrowheads="1"/>
          </p:cNvSpPr>
          <p:nvPr/>
        </p:nvSpPr>
        <p:spPr bwMode="auto">
          <a:xfrm>
            <a:off x="5364163" y="22558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grpSp>
        <p:nvGrpSpPr>
          <p:cNvPr id="35" name="Group 34"/>
          <p:cNvGrpSpPr>
            <a:grpSpLocks/>
          </p:cNvGrpSpPr>
          <p:nvPr/>
        </p:nvGrpSpPr>
        <p:grpSpPr bwMode="auto">
          <a:xfrm>
            <a:off x="5940425" y="4543425"/>
            <a:ext cx="2595563" cy="396875"/>
            <a:chOff x="5940153" y="4748215"/>
            <a:chExt cx="2595835" cy="396875"/>
          </a:xfrm>
          <a:solidFill>
            <a:schemeClr val="accent2"/>
          </a:solidFill>
        </p:grpSpPr>
        <p:sp>
          <p:nvSpPr>
            <p:cNvPr id="51236" name="Rectangle 15"/>
            <p:cNvSpPr>
              <a:spLocks noChangeArrowheads="1"/>
            </p:cNvSpPr>
            <p:nvPr/>
          </p:nvSpPr>
          <p:spPr bwMode="auto">
            <a:xfrm>
              <a:off x="5940153" y="4748215"/>
              <a:ext cx="2306910"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$100</a:t>
              </a:r>
            </a:p>
          </p:txBody>
        </p:sp>
        <p:sp>
          <p:nvSpPr>
            <p:cNvPr id="51237" name="Isosceles Triangle 2"/>
            <p:cNvSpPr>
              <a:spLocks noChangeArrowheads="1"/>
            </p:cNvSpPr>
            <p:nvPr/>
          </p:nvSpPr>
          <p:spPr bwMode="auto">
            <a:xfrm rot="5400000">
              <a:off x="8193088" y="4802190"/>
              <a:ext cx="396875" cy="2889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grpSp>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35</a:t>
            </a:fld>
            <a:endParaRPr lang="en-GB"/>
          </a:p>
        </p:txBody>
      </p:sp>
    </p:spTree>
    <p:extLst>
      <p:ext uri="{BB962C8B-B14F-4D97-AF65-F5344CB8AC3E}">
        <p14:creationId xmlns:p14="http://schemas.microsoft.com/office/powerpoint/2010/main" val="215667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2000" dirty="0" smtClean="0"/>
              <a:t>Widow – Lower Individual Benefits</a:t>
            </a:r>
          </a:p>
        </p:txBody>
      </p:sp>
      <p:sp>
        <p:nvSpPr>
          <p:cNvPr id="61444" name="TextBox 11"/>
          <p:cNvSpPr txBox="1">
            <a:spLocks noChangeArrowheads="1"/>
          </p:cNvSpPr>
          <p:nvPr/>
        </p:nvSpPr>
        <p:spPr bwMode="auto">
          <a:xfrm>
            <a:off x="419100" y="26924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Age 60</a:t>
            </a:r>
          </a:p>
        </p:txBody>
      </p:sp>
      <p:sp>
        <p:nvSpPr>
          <p:cNvPr id="61445" name="TextBox 12"/>
          <p:cNvSpPr txBox="1">
            <a:spLocks noChangeArrowheads="1"/>
          </p:cNvSpPr>
          <p:nvPr/>
        </p:nvSpPr>
        <p:spPr bwMode="auto">
          <a:xfrm>
            <a:off x="7850188" y="26924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72</a:t>
            </a:r>
          </a:p>
        </p:txBody>
      </p:sp>
      <p:sp>
        <p:nvSpPr>
          <p:cNvPr id="61446" name="TextBox 13"/>
          <p:cNvSpPr txBox="1">
            <a:spLocks noChangeArrowheads="1"/>
          </p:cNvSpPr>
          <p:nvPr/>
        </p:nvSpPr>
        <p:spPr bwMode="auto">
          <a:xfrm>
            <a:off x="1066800" y="2692400"/>
            <a:ext cx="1804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62</a:t>
            </a:r>
          </a:p>
        </p:txBody>
      </p:sp>
      <p:sp>
        <p:nvSpPr>
          <p:cNvPr id="61447" name="TextBox 11"/>
          <p:cNvSpPr txBox="1">
            <a:spLocks noChangeArrowheads="1"/>
          </p:cNvSpPr>
          <p:nvPr/>
        </p:nvSpPr>
        <p:spPr bwMode="auto">
          <a:xfrm>
            <a:off x="3044825" y="2692400"/>
            <a:ext cx="208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66 (FRA</a:t>
            </a:r>
            <a:r>
              <a:rPr lang="en-US" i="0" dirty="0" smtClean="0">
                <a:solidFill>
                  <a:schemeClr val="tx2"/>
                </a:solidFill>
              </a:rPr>
              <a:t>)</a:t>
            </a:r>
            <a:endParaRPr lang="en-US" i="0" dirty="0">
              <a:solidFill>
                <a:schemeClr val="tx2"/>
              </a:solidFill>
            </a:endParaRPr>
          </a:p>
        </p:txBody>
      </p:sp>
      <p:sp>
        <p:nvSpPr>
          <p:cNvPr id="61448" name="TextBox 11"/>
          <p:cNvSpPr txBox="1">
            <a:spLocks noChangeArrowheads="1"/>
          </p:cNvSpPr>
          <p:nvPr/>
        </p:nvSpPr>
        <p:spPr bwMode="auto">
          <a:xfrm>
            <a:off x="5738813" y="269240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a:solidFill>
                  <a:schemeClr val="tx2"/>
                </a:solidFill>
              </a:rPr>
              <a:t>70</a:t>
            </a:r>
          </a:p>
        </p:txBody>
      </p:sp>
      <p:cxnSp>
        <p:nvCxnSpPr>
          <p:cNvPr id="61449" name="Straight Connector 7"/>
          <p:cNvCxnSpPr>
            <a:cxnSpLocks noChangeShapeType="1"/>
          </p:cNvCxnSpPr>
          <p:nvPr/>
        </p:nvCxnSpPr>
        <p:spPr bwMode="auto">
          <a:xfrm>
            <a:off x="898525" y="3300413"/>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450" name="Straight Connector 8"/>
          <p:cNvCxnSpPr>
            <a:cxnSpLocks noChangeShapeType="1"/>
          </p:cNvCxnSpPr>
          <p:nvPr/>
        </p:nvCxnSpPr>
        <p:spPr bwMode="auto">
          <a:xfrm>
            <a:off x="887413"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451" name="Straight Connector 10"/>
          <p:cNvCxnSpPr>
            <a:cxnSpLocks noChangeShapeType="1"/>
          </p:cNvCxnSpPr>
          <p:nvPr/>
        </p:nvCxnSpPr>
        <p:spPr bwMode="auto">
          <a:xfrm>
            <a:off x="8315325"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452" name="Straight Connector 9"/>
          <p:cNvCxnSpPr>
            <a:cxnSpLocks noChangeShapeType="1"/>
          </p:cNvCxnSpPr>
          <p:nvPr/>
        </p:nvCxnSpPr>
        <p:spPr bwMode="auto">
          <a:xfrm>
            <a:off x="1947863"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453" name="Straight Connector 9"/>
          <p:cNvCxnSpPr>
            <a:cxnSpLocks noChangeShapeType="1"/>
          </p:cNvCxnSpPr>
          <p:nvPr/>
        </p:nvCxnSpPr>
        <p:spPr bwMode="auto">
          <a:xfrm>
            <a:off x="6192838"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a:grpSpLocks/>
          </p:cNvGrpSpPr>
          <p:nvPr/>
        </p:nvGrpSpPr>
        <p:grpSpPr bwMode="auto">
          <a:xfrm>
            <a:off x="4167188" y="3397250"/>
            <a:ext cx="4368800" cy="396875"/>
            <a:chOff x="4166456" y="3397250"/>
            <a:chExt cx="4369532" cy="396876"/>
          </a:xfrm>
          <a:solidFill>
            <a:schemeClr val="accent5"/>
          </a:solidFill>
        </p:grpSpPr>
        <p:sp>
          <p:nvSpPr>
            <p:cNvPr id="52251" name="Isosceles Triangle 2"/>
            <p:cNvSpPr>
              <a:spLocks noChangeArrowheads="1"/>
            </p:cNvSpPr>
            <p:nvPr/>
          </p:nvSpPr>
          <p:spPr bwMode="auto">
            <a:xfrm rot="5400000">
              <a:off x="8193137" y="3451275"/>
              <a:ext cx="396875" cy="288827"/>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endParaRPr lang="en-US" b="1">
                <a:ea typeface="ＭＳ Ｐゴシック" pitchFamily="34" charset="-128"/>
              </a:endParaRPr>
            </a:p>
          </p:txBody>
        </p:sp>
        <p:sp>
          <p:nvSpPr>
            <p:cNvPr id="52252" name="Rectangle 15"/>
            <p:cNvSpPr>
              <a:spLocks noChangeArrowheads="1"/>
            </p:cNvSpPr>
            <p:nvPr/>
          </p:nvSpPr>
          <p:spPr bwMode="auto">
            <a:xfrm>
              <a:off x="4166456" y="3397250"/>
              <a:ext cx="4080705"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defRPr/>
              </a:pPr>
              <a:r>
                <a:rPr lang="en-US" sz="1600" b="1" i="0">
                  <a:solidFill>
                    <a:schemeClr val="bg1"/>
                  </a:solidFill>
                  <a:ea typeface="ＭＳ Ｐゴシック" pitchFamily="34" charset="-128"/>
                </a:rPr>
                <a:t>Collect Survivor Benefits - $2,500</a:t>
              </a:r>
            </a:p>
          </p:txBody>
        </p:sp>
      </p:grpSp>
      <p:cxnSp>
        <p:nvCxnSpPr>
          <p:cNvPr id="61455" name="Straight Connector 9"/>
          <p:cNvCxnSpPr>
            <a:cxnSpLocks noChangeShapeType="1"/>
          </p:cNvCxnSpPr>
          <p:nvPr/>
        </p:nvCxnSpPr>
        <p:spPr bwMode="auto">
          <a:xfrm>
            <a:off x="4070350" y="3084513"/>
            <a:ext cx="0" cy="776287"/>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26" name="Rectangle 15"/>
          <p:cNvSpPr>
            <a:spLocks noChangeArrowheads="1"/>
          </p:cNvSpPr>
          <p:nvPr/>
        </p:nvSpPr>
        <p:spPr bwMode="auto">
          <a:xfrm>
            <a:off x="2030413" y="3402013"/>
            <a:ext cx="196532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9" tIns="0" rIns="91419" bIns="0" anchor="ctr"/>
          <a:lstStyle/>
          <a:p>
            <a:pPr algn="ctr"/>
            <a:r>
              <a:rPr lang="en-US" sz="1600" b="1" i="0">
                <a:solidFill>
                  <a:schemeClr val="bg1"/>
                </a:solidFill>
              </a:rPr>
              <a:t>Individual - $750</a:t>
            </a:r>
          </a:p>
        </p:txBody>
      </p:sp>
      <p:sp>
        <p:nvSpPr>
          <p:cNvPr id="61457" name="TextBox 10"/>
          <p:cNvSpPr txBox="1">
            <a:spLocks noChangeArrowheads="1"/>
          </p:cNvSpPr>
          <p:nvPr/>
        </p:nvSpPr>
        <p:spPr bwMode="auto">
          <a:xfrm>
            <a:off x="3276600" y="1025525"/>
            <a:ext cx="2576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Wendy</a:t>
            </a:r>
            <a:br>
              <a:rPr lang="en-US" sz="2400" i="0" dirty="0">
                <a:solidFill>
                  <a:schemeClr val="tx2"/>
                </a:solidFill>
              </a:rPr>
            </a:br>
            <a:r>
              <a:rPr lang="en-US" sz="2000" b="0" i="0" dirty="0">
                <a:solidFill>
                  <a:schemeClr val="tx2"/>
                </a:solidFill>
              </a:rPr>
              <a:t>PIA: </a:t>
            </a:r>
            <a:r>
              <a:rPr lang="en-US" sz="2000" b="0" i="0" dirty="0" smtClean="0">
                <a:solidFill>
                  <a:schemeClr val="tx2"/>
                </a:solidFill>
              </a:rPr>
              <a:t>$1,000</a:t>
            </a:r>
            <a:r>
              <a:rPr lang="en-US" sz="2000" b="0" i="0" dirty="0">
                <a:solidFill>
                  <a:schemeClr val="tx2"/>
                </a:solidFill>
              </a:rPr>
              <a:t/>
            </a:r>
            <a:br>
              <a:rPr lang="en-US" sz="2000" b="0" i="0" dirty="0">
                <a:solidFill>
                  <a:schemeClr val="tx2"/>
                </a:solidFill>
              </a:rPr>
            </a:br>
            <a:r>
              <a:rPr lang="en-US" sz="2000" b="0" i="0" dirty="0" smtClean="0">
                <a:solidFill>
                  <a:schemeClr val="tx2"/>
                </a:solidFill>
              </a:rPr>
              <a:t>Survivor: </a:t>
            </a:r>
            <a:r>
              <a:rPr lang="en-US" sz="2000" b="0" i="0" dirty="0">
                <a:solidFill>
                  <a:schemeClr val="tx2"/>
                </a:solidFill>
              </a:rPr>
              <a:t>$2,500</a:t>
            </a:r>
            <a:br>
              <a:rPr lang="en-US" sz="2000" b="0" i="0" dirty="0">
                <a:solidFill>
                  <a:schemeClr val="tx2"/>
                </a:solidFill>
              </a:rPr>
            </a:br>
            <a:r>
              <a:rPr lang="en-US" sz="2000" b="0" i="0" dirty="0">
                <a:solidFill>
                  <a:schemeClr val="tx2"/>
                </a:solidFill>
              </a:rPr>
              <a:t>Lives through age 92</a:t>
            </a:r>
          </a:p>
        </p:txBody>
      </p:sp>
      <p:graphicFrame>
        <p:nvGraphicFramePr>
          <p:cNvPr id="29" name="Table 28"/>
          <p:cNvGraphicFramePr>
            <a:graphicFrameLocks noGrp="1"/>
          </p:cNvGraphicFramePr>
          <p:nvPr>
            <p:extLst>
              <p:ext uri="{D42A27DB-BD31-4B8C-83A1-F6EECF244321}">
                <p14:modId xmlns:p14="http://schemas.microsoft.com/office/powerpoint/2010/main" val="2841183093"/>
              </p:ext>
            </p:extLst>
          </p:nvPr>
        </p:nvGraphicFramePr>
        <p:xfrm>
          <a:off x="458788" y="5399088"/>
          <a:ext cx="8213724" cy="669932"/>
        </p:xfrm>
        <a:graphic>
          <a:graphicData uri="http://schemas.openxmlformats.org/drawingml/2006/table">
            <a:tbl>
              <a:tblPr firstRow="1" bandRow="1">
                <a:tableStyleId>{5C22544A-7EE6-4342-B048-85BDC9FD1C3A}</a:tableStyleId>
              </a:tblPr>
              <a:tblGrid>
                <a:gridCol w="2053431"/>
                <a:gridCol w="2053431"/>
                <a:gridCol w="2053431"/>
                <a:gridCol w="2053431"/>
              </a:tblGrid>
              <a:tr h="304385">
                <a:tc>
                  <a:txBody>
                    <a:bodyPr/>
                    <a:lstStyle/>
                    <a:p>
                      <a:pPr algn="ctr"/>
                      <a:r>
                        <a:rPr lang="en-US" sz="1400" b="0" dirty="0" smtClean="0">
                          <a:solidFill>
                            <a:schemeClr val="tx2"/>
                          </a:solidFill>
                        </a:rPr>
                        <a:t>Age 62</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FRA</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2"/>
                          </a:solidFill>
                        </a:rPr>
                        <a:t>Age 70</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baseline="0" dirty="0" smtClean="0">
                          <a:solidFill>
                            <a:schemeClr val="tx2"/>
                          </a:solidFill>
                        </a:rPr>
                        <a:t>Strategy</a:t>
                      </a:r>
                      <a:endParaRPr lang="en-US" sz="1400" b="0" dirty="0">
                        <a:solidFill>
                          <a:schemeClr val="tx2"/>
                        </a:solidFill>
                      </a:endParaRPr>
                    </a:p>
                  </a:txBody>
                  <a:tcPr marT="45514" marB="455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540">
                <a:tc>
                  <a:txBody>
                    <a:bodyPr/>
                    <a:lstStyle/>
                    <a:p>
                      <a:pPr algn="ctr" fontAlgn="ctr"/>
                      <a:r>
                        <a:rPr lang="en-US" sz="1800" b="0" i="0" u="none" strike="noStrike" dirty="0" smtClean="0">
                          <a:solidFill>
                            <a:schemeClr val="tx2"/>
                          </a:solidFill>
                          <a:effectLst/>
                          <a:latin typeface="Arial"/>
                        </a:rPr>
                        <a:t>$753,300 </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chemeClr val="tx2"/>
                          </a:solidFill>
                          <a:effectLst/>
                          <a:latin typeface="Arial"/>
                        </a:rPr>
                        <a:t>$810,000 </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chemeClr val="tx2"/>
                          </a:solidFill>
                          <a:effectLst/>
                          <a:latin typeface="Arial"/>
                        </a:rPr>
                        <a:t>$690,000</a:t>
                      </a:r>
                      <a:endParaRPr lang="en-US" sz="1800" b="0" i="0" u="none" strike="noStrike" dirty="0">
                        <a:solidFill>
                          <a:schemeClr val="tx2"/>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bg1"/>
                          </a:solidFill>
                        </a:rPr>
                        <a:t>$846,000</a:t>
                      </a:r>
                      <a:endParaRPr lang="en-US" sz="1800" b="1" dirty="0">
                        <a:solidFill>
                          <a:schemeClr val="bg1"/>
                        </a:solidFill>
                      </a:endParaRPr>
                    </a:p>
                  </a:txBody>
                  <a:tcPr marT="45612" marB="456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3" name="Footer Placeholder 2"/>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36</a:t>
            </a:fld>
            <a:endParaRPr lang="en-GB"/>
          </a:p>
        </p:txBody>
      </p:sp>
    </p:spTree>
    <p:extLst>
      <p:ext uri="{BB962C8B-B14F-4D97-AF65-F5344CB8AC3E}">
        <p14:creationId xmlns:p14="http://schemas.microsoft.com/office/powerpoint/2010/main" val="49231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the new world of retirement</a:t>
            </a:r>
            <a:endParaRPr lang="en-US" dirty="0"/>
          </a:p>
        </p:txBody>
      </p:sp>
      <p:sp>
        <p:nvSpPr>
          <p:cNvPr id="3" name="Content Placeholder 2"/>
          <p:cNvSpPr>
            <a:spLocks noGrp="1"/>
          </p:cNvSpPr>
          <p:nvPr>
            <p:ph sz="quarter" idx="11"/>
          </p:nvPr>
        </p:nvSpPr>
        <p:spPr>
          <a:xfrm>
            <a:off x="308580" y="1091103"/>
            <a:ext cx="4670826" cy="3897356"/>
          </a:xfrm>
        </p:spPr>
        <p:txBody>
          <a:bodyPr/>
          <a:lstStyle/>
          <a:p>
            <a:r>
              <a:rPr lang="en-US" dirty="0" smtClean="0"/>
              <a:t>We work with you – for them.</a:t>
            </a:r>
            <a:endParaRPr lang="en-US" dirty="0"/>
          </a:p>
          <a:p>
            <a:pPr lvl="1"/>
            <a:r>
              <a:rPr lang="en-US" dirty="0"/>
              <a:t>At BlackRock, we’re working with </a:t>
            </a:r>
            <a:r>
              <a:rPr lang="en-US" dirty="0" smtClean="0"/>
              <a:t>advisors like you – and some </a:t>
            </a:r>
            <a:r>
              <a:rPr lang="en-US" dirty="0"/>
              <a:t>of the world’s </a:t>
            </a:r>
            <a:r>
              <a:rPr lang="en-US" dirty="0" smtClean="0"/>
              <a:t>largest pension </a:t>
            </a:r>
            <a:r>
              <a:rPr lang="en-US" dirty="0"/>
              <a:t>funds, DC plans, companies, and governments to </a:t>
            </a:r>
            <a:r>
              <a:rPr lang="en-US" dirty="0" smtClean="0"/>
              <a:t>make sure </a:t>
            </a:r>
            <a:r>
              <a:rPr lang="en-US" dirty="0"/>
              <a:t>that millions of investors around the globe can enjoy </a:t>
            </a:r>
            <a:r>
              <a:rPr lang="en-US" dirty="0" smtClean="0"/>
              <a:t>the retirement </a:t>
            </a:r>
            <a:r>
              <a:rPr lang="en-US" dirty="0"/>
              <a:t>they deserve.</a:t>
            </a:r>
          </a:p>
          <a:p>
            <a:r>
              <a:rPr lang="en-US" dirty="0" smtClean="0"/>
              <a:t>Providing answers in a world of questions</a:t>
            </a:r>
          </a:p>
          <a:p>
            <a:pPr lvl="1"/>
            <a:r>
              <a:rPr lang="en-US" dirty="0" smtClean="0"/>
              <a:t>The </a:t>
            </a:r>
            <a:r>
              <a:rPr lang="en-US" dirty="0"/>
              <a:t>new world of investing is more challenging than </a:t>
            </a:r>
            <a:r>
              <a:rPr lang="en-US" dirty="0" smtClean="0"/>
              <a:t>ever. So </a:t>
            </a:r>
            <a:r>
              <a:rPr lang="en-US" dirty="0"/>
              <a:t>we make this promise to you: no matter how the </a:t>
            </a:r>
            <a:r>
              <a:rPr lang="en-US" dirty="0" smtClean="0"/>
              <a:t>financial landscape </a:t>
            </a:r>
            <a:r>
              <a:rPr lang="en-US" dirty="0"/>
              <a:t>may shift, we will help you adapt. We’ll </a:t>
            </a:r>
            <a:r>
              <a:rPr lang="en-US" dirty="0" smtClean="0"/>
              <a:t>provide answers </a:t>
            </a:r>
            <a:r>
              <a:rPr lang="en-US" dirty="0"/>
              <a:t>to help you lead the way and achieve the best </a:t>
            </a:r>
            <a:r>
              <a:rPr lang="en-US" dirty="0" smtClean="0"/>
              <a:t>possible investment </a:t>
            </a:r>
            <a:r>
              <a:rPr lang="en-US" dirty="0"/>
              <a:t>outcomes for </a:t>
            </a:r>
            <a:r>
              <a:rPr lang="en-US" dirty="0" smtClean="0"/>
              <a:t>your clients..</a:t>
            </a:r>
            <a:endParaRPr lang="en-US" dirty="0"/>
          </a:p>
          <a:p>
            <a:r>
              <a:rPr lang="en-US" dirty="0" smtClean="0"/>
              <a:t>BlackRock was built for these times</a:t>
            </a:r>
            <a:endParaRPr lang="en-US" dirty="0"/>
          </a:p>
          <a:p>
            <a:pPr lvl="1"/>
            <a:r>
              <a:rPr lang="en-US" dirty="0"/>
              <a:t>With </a:t>
            </a:r>
            <a:r>
              <a:rPr lang="en-US" dirty="0" smtClean="0"/>
              <a:t>85% of </a:t>
            </a:r>
            <a:r>
              <a:rPr lang="en-US" dirty="0"/>
              <a:t>the assets we manage dedicated </a:t>
            </a:r>
            <a:r>
              <a:rPr lang="en-US" dirty="0" smtClean="0"/>
              <a:t>to securing </a:t>
            </a:r>
            <a:r>
              <a:rPr lang="en-US" dirty="0"/>
              <a:t>people’s retirements, BlackRock can help ensure </a:t>
            </a:r>
            <a:r>
              <a:rPr lang="en-US" dirty="0" smtClean="0"/>
              <a:t>that those </a:t>
            </a:r>
            <a:r>
              <a:rPr lang="en-US" dirty="0"/>
              <a:t>who’ve </a:t>
            </a:r>
            <a:r>
              <a:rPr lang="en-US" dirty="0" smtClean="0"/>
              <a:t>spent their </a:t>
            </a:r>
            <a:r>
              <a:rPr lang="en-US" dirty="0"/>
              <a:t>lives working hard and making </a:t>
            </a:r>
            <a:r>
              <a:rPr lang="en-US" dirty="0" smtClean="0"/>
              <a:t>sacrifices </a:t>
            </a:r>
            <a:r>
              <a:rPr lang="en-US" dirty="0"/>
              <a:t>can spend </a:t>
            </a:r>
            <a:r>
              <a:rPr lang="en-US" dirty="0" smtClean="0"/>
              <a:t>their retirement </a:t>
            </a:r>
            <a:r>
              <a:rPr lang="en-US" dirty="0"/>
              <a:t>doing just the opposite.</a:t>
            </a:r>
          </a:p>
        </p:txBody>
      </p:sp>
      <p:sp>
        <p:nvSpPr>
          <p:cNvPr id="4" name="Slide Number Placeholder 3"/>
          <p:cNvSpPr>
            <a:spLocks noGrp="1"/>
          </p:cNvSpPr>
          <p:nvPr>
            <p:ph type="sldNum" sz="quarter" idx="13"/>
          </p:nvPr>
        </p:nvSpPr>
        <p:spPr/>
        <p:txBody>
          <a:bodyPr/>
          <a:lstStyle/>
          <a:p>
            <a:fld id="{C0531ADF-2191-45C5-9D71-08764BF86A6F}" type="slidenum">
              <a:rPr lang="en-GB" smtClean="0"/>
              <a:pPr/>
              <a:t>37</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172" y="1216358"/>
            <a:ext cx="3362658" cy="4425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0"/>
          </p:nvPr>
        </p:nvSpPr>
        <p:spPr/>
        <p:txBody>
          <a:bodyPr/>
          <a:lstStyle/>
          <a:p>
            <a:r>
              <a:rPr lang="en-US" smtClean="0"/>
              <a:t>FOR FINANCIAL PROFESSIONAL USE ONLY. Not to be shown or distributed to clients.</a:t>
            </a:r>
            <a:endParaRPr lang="en-US"/>
          </a:p>
        </p:txBody>
      </p:sp>
    </p:spTree>
    <p:extLst>
      <p:ext uri="{BB962C8B-B14F-4D97-AF65-F5344CB8AC3E}">
        <p14:creationId xmlns:p14="http://schemas.microsoft.com/office/powerpoint/2010/main" val="204319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Tool Output</a:t>
            </a:r>
            <a:endParaRPr lang="en-US" dirty="0"/>
          </a:p>
        </p:txBody>
      </p:sp>
      <p:sp>
        <p:nvSpPr>
          <p:cNvPr id="3" name="Slide Number Placeholder 2"/>
          <p:cNvSpPr>
            <a:spLocks noGrp="1"/>
          </p:cNvSpPr>
          <p:nvPr>
            <p:ph type="sldNum" sz="quarter" idx="13"/>
          </p:nvPr>
        </p:nvSpPr>
        <p:spPr/>
        <p:txBody>
          <a:bodyPr/>
          <a:lstStyle/>
          <a:p>
            <a:fld id="{C0531ADF-2191-45C5-9D71-08764BF86A6F}" type="slidenum">
              <a:rPr lang="en-GB" smtClean="0"/>
              <a:pPr/>
              <a:t>38</a:t>
            </a:fld>
            <a:endParaRPr lang="en-GB"/>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909126"/>
            <a:ext cx="7377074" cy="5517073"/>
          </a:xfrm>
          <a:prstGeom prst="rect">
            <a:avLst/>
          </a:prstGeom>
        </p:spPr>
      </p:pic>
      <p:sp>
        <p:nvSpPr>
          <p:cNvPr id="6" name="Footer Placeholder 1"/>
          <p:cNvSpPr>
            <a:spLocks noGrp="1"/>
          </p:cNvSpPr>
          <p:nvPr>
            <p:ph type="ftr" sz="quarter" idx="10"/>
          </p:nvPr>
        </p:nvSpPr>
        <p:spPr>
          <a:xfrm>
            <a:off x="1495997" y="6593667"/>
            <a:ext cx="6134100" cy="219709"/>
          </a:xfrm>
        </p:spPr>
        <p:txBody>
          <a:bodyPr/>
          <a:lstStyle/>
          <a:p>
            <a:r>
              <a:rPr lang="en-US" dirty="0" smtClean="0"/>
              <a:t>FOR FINANCIAL PROFESSIONAL USE ONLY. Not to be shown or distributed to clients.</a:t>
            </a:r>
            <a:endParaRPr lang="en-US" dirty="0"/>
          </a:p>
        </p:txBody>
      </p:sp>
    </p:spTree>
    <p:extLst>
      <p:ext uri="{BB962C8B-B14F-4D97-AF65-F5344CB8AC3E}">
        <p14:creationId xmlns:p14="http://schemas.microsoft.com/office/powerpoint/2010/main" val="161198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2000" smtClean="0"/>
              <a:t>First Input Screen</a:t>
            </a:r>
          </a:p>
        </p:txBody>
      </p:sp>
      <p:pic>
        <p:nvPicPr>
          <p:cNvPr id="62468" name="Picture 19"/>
          <p:cNvPicPr>
            <a:picLocks noChangeAspect="1" noChangeArrowheads="1"/>
          </p:cNvPicPr>
          <p:nvPr/>
        </p:nvPicPr>
        <p:blipFill>
          <a:blip r:embed="rId2">
            <a:extLst>
              <a:ext uri="{28A0092B-C50C-407E-A947-70E740481C1C}">
                <a14:useLocalDpi xmlns:a14="http://schemas.microsoft.com/office/drawing/2010/main" val="0"/>
              </a:ext>
            </a:extLst>
          </a:blip>
          <a:srcRect l="22736" t="15527" r="14140" b="41039"/>
          <a:stretch>
            <a:fillRect/>
          </a:stretch>
        </p:blipFill>
        <p:spPr bwMode="auto">
          <a:xfrm>
            <a:off x="327025" y="1266825"/>
            <a:ext cx="8482464" cy="46672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9DC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39</a:t>
            </a:fld>
            <a:endParaRPr lang="en-GB"/>
          </a:p>
        </p:txBody>
      </p:sp>
    </p:spTree>
    <p:extLst>
      <p:ext uri="{BB962C8B-B14F-4D97-AF65-F5344CB8AC3E}">
        <p14:creationId xmlns:p14="http://schemas.microsoft.com/office/powerpoint/2010/main" val="26005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ctrTitle"/>
          </p:nvPr>
        </p:nvSpPr>
        <p:spPr/>
        <p:txBody>
          <a:bodyPr/>
          <a:lstStyle/>
          <a:p>
            <a:r>
              <a:rPr lang="en-US" dirty="0" smtClean="0"/>
              <a:t>Rules of Retirement Benefits</a:t>
            </a:r>
          </a:p>
        </p:txBody>
      </p:sp>
      <p:sp>
        <p:nvSpPr>
          <p:cNvPr id="4" name="Text Placeholder 3"/>
          <p:cNvSpPr>
            <a:spLocks noGrp="1"/>
          </p:cNvSpPr>
          <p:nvPr>
            <p:ph type="body" idx="1"/>
          </p:nvPr>
        </p:nvSpPr>
        <p:spPr/>
        <p:txBody>
          <a:bodyPr/>
          <a:lstStyle/>
          <a:p>
            <a:r>
              <a:rPr lang="en-US" dirty="0"/>
              <a:t>Individual Benefits</a:t>
            </a:r>
          </a:p>
        </p:txBody>
      </p:sp>
    </p:spTree>
    <p:extLst>
      <p:ext uri="{BB962C8B-B14F-4D97-AF65-F5344CB8AC3E}">
        <p14:creationId xmlns:p14="http://schemas.microsoft.com/office/powerpoint/2010/main" val="2534759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2000" smtClean="0"/>
              <a:t>Second Input Screen – Reference Table</a:t>
            </a:r>
          </a:p>
        </p:txBody>
      </p:sp>
      <p:pic>
        <p:nvPicPr>
          <p:cNvPr id="63492" name="Picture 20"/>
          <p:cNvPicPr>
            <a:picLocks noChangeAspect="1" noChangeArrowheads="1"/>
          </p:cNvPicPr>
          <p:nvPr/>
        </p:nvPicPr>
        <p:blipFill>
          <a:blip r:embed="rId2">
            <a:extLst>
              <a:ext uri="{28A0092B-C50C-407E-A947-70E740481C1C}">
                <a14:useLocalDpi xmlns:a14="http://schemas.microsoft.com/office/drawing/2010/main" val="0"/>
              </a:ext>
            </a:extLst>
          </a:blip>
          <a:srcRect l="22736" t="28670" r="13985" b="29590"/>
          <a:stretch>
            <a:fillRect/>
          </a:stretch>
        </p:blipFill>
        <p:spPr bwMode="auto">
          <a:xfrm>
            <a:off x="327025" y="1266825"/>
            <a:ext cx="8482013" cy="4475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9DC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40</a:t>
            </a:fld>
            <a:endParaRPr lang="en-GB"/>
          </a:p>
        </p:txBody>
      </p:sp>
    </p:spTree>
    <p:extLst>
      <p:ext uri="{BB962C8B-B14F-4D97-AF65-F5344CB8AC3E}">
        <p14:creationId xmlns:p14="http://schemas.microsoft.com/office/powerpoint/2010/main" val="111786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2000" smtClean="0"/>
              <a:t>Second Input Screen – Estimated Lifetime Benefits</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41</a:t>
            </a:fld>
            <a:endParaRPr lang="en-GB"/>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63601"/>
            <a:ext cx="6121416" cy="5559818"/>
          </a:xfrm>
          <a:prstGeom prst="rect">
            <a:avLst/>
          </a:prstGeom>
        </p:spPr>
      </p:pic>
    </p:spTree>
    <p:extLst>
      <p:ext uri="{BB962C8B-B14F-4D97-AF65-F5344CB8AC3E}">
        <p14:creationId xmlns:p14="http://schemas.microsoft.com/office/powerpoint/2010/main" val="296453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2000" smtClean="0"/>
              <a:t>Second Input Screen – Optional Inputs</a:t>
            </a:r>
          </a:p>
        </p:txBody>
      </p:sp>
      <p:pic>
        <p:nvPicPr>
          <p:cNvPr id="65540" name="Picture 712"/>
          <p:cNvPicPr>
            <a:picLocks noChangeAspect="1" noChangeArrowheads="1"/>
          </p:cNvPicPr>
          <p:nvPr/>
        </p:nvPicPr>
        <p:blipFill>
          <a:blip r:embed="rId2">
            <a:extLst>
              <a:ext uri="{28A0092B-C50C-407E-A947-70E740481C1C}">
                <a14:useLocalDpi xmlns:a14="http://schemas.microsoft.com/office/drawing/2010/main" val="0"/>
              </a:ext>
            </a:extLst>
          </a:blip>
          <a:srcRect l="11969" t="35234" r="57626" b="50468"/>
          <a:stretch>
            <a:fillRect/>
          </a:stretch>
        </p:blipFill>
        <p:spPr bwMode="auto">
          <a:xfrm>
            <a:off x="334962" y="1266825"/>
            <a:ext cx="8474076" cy="1595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9DC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712"/>
          <p:cNvPicPr>
            <a:picLocks noChangeAspect="1" noChangeArrowheads="1"/>
          </p:cNvPicPr>
          <p:nvPr/>
        </p:nvPicPr>
        <p:blipFill>
          <a:blip r:embed="rId2">
            <a:extLst>
              <a:ext uri="{28A0092B-C50C-407E-A947-70E740481C1C}">
                <a14:useLocalDpi xmlns:a14="http://schemas.microsoft.com/office/drawing/2010/main" val="0"/>
              </a:ext>
            </a:extLst>
          </a:blip>
          <a:srcRect l="11969" t="52335" r="57626" b="22939"/>
          <a:stretch>
            <a:fillRect/>
          </a:stretch>
        </p:blipFill>
        <p:spPr bwMode="auto">
          <a:xfrm>
            <a:off x="327025" y="3255962"/>
            <a:ext cx="8482014" cy="27586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9DC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42</a:t>
            </a:fld>
            <a:endParaRPr lang="en-GB"/>
          </a:p>
        </p:txBody>
      </p:sp>
    </p:spTree>
    <p:extLst>
      <p:ext uri="{BB962C8B-B14F-4D97-AF65-F5344CB8AC3E}">
        <p14:creationId xmlns:p14="http://schemas.microsoft.com/office/powerpoint/2010/main" val="49033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3"/>
          <p:cNvSpPr>
            <a:spLocks noGrp="1" noChangeArrowheads="1"/>
          </p:cNvSpPr>
          <p:nvPr>
            <p:ph type="title"/>
          </p:nvPr>
        </p:nvSpPr>
        <p:spPr bwMode="gray"/>
        <p:txBody>
          <a:bodyPr/>
          <a:lstStyle/>
          <a:p>
            <a:pPr eaLnBrk="1" hangingPunct="1"/>
            <a:r>
              <a:rPr lang="en-US" sz="2000" smtClean="0"/>
              <a:t>Social Security Benefits Estimator</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8"/>
          </p:nvPr>
        </p:nvSpPr>
        <p:spPr/>
        <p:txBody>
          <a:bodyPr/>
          <a:lstStyle/>
          <a:p>
            <a:fld id="{C0531ADF-2191-45C5-9D71-08764BF86A6F}" type="slidenum">
              <a:rPr lang="en-GB" smtClean="0"/>
              <a:pPr/>
              <a:t>43</a:t>
            </a:fld>
            <a:endParaRPr lang="en-GB"/>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65" y="1244600"/>
            <a:ext cx="8611641" cy="4432300"/>
          </a:xfrm>
          <a:prstGeom prst="rect">
            <a:avLst/>
          </a:prstGeom>
        </p:spPr>
      </p:pic>
    </p:spTree>
    <p:extLst>
      <p:ext uri="{BB962C8B-B14F-4D97-AF65-F5344CB8AC3E}">
        <p14:creationId xmlns:p14="http://schemas.microsoft.com/office/powerpoint/2010/main" val="23166616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bwMode="gray"/>
        <p:txBody>
          <a:bodyPr/>
          <a:lstStyle/>
          <a:p>
            <a:pPr eaLnBrk="1" hangingPunct="1"/>
            <a:r>
              <a:rPr lang="en-US" sz="2000" dirty="0" smtClean="0"/>
              <a:t>Individual Benefits</a:t>
            </a:r>
          </a:p>
        </p:txBody>
      </p:sp>
      <p:sp>
        <p:nvSpPr>
          <p:cNvPr id="30724" name="Text Box 9"/>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8212" y="1265237"/>
            <a:ext cx="4060825" cy="154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2"/>
          <p:cNvPicPr>
            <a:picLocks noChangeAspect="1"/>
          </p:cNvPicPr>
          <p:nvPr/>
        </p:nvPicPr>
        <p:blipFill rotWithShape="1">
          <a:blip r:embed="rId4">
            <a:extLst>
              <a:ext uri="{28A0092B-C50C-407E-A947-70E740481C1C}">
                <a14:useLocalDpi xmlns:a14="http://schemas.microsoft.com/office/drawing/2010/main" val="0"/>
              </a:ext>
            </a:extLst>
          </a:blip>
          <a:srcRect l="6849" t="4650" r="2581" b="1745"/>
          <a:stretch/>
        </p:blipFill>
        <p:spPr bwMode="auto">
          <a:xfrm>
            <a:off x="558129" y="1266824"/>
            <a:ext cx="3586115" cy="47958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005263"/>
            <a:ext cx="1406525" cy="9620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977114" y="1681760"/>
            <a:ext cx="650875" cy="37623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a:p>
        </p:txBody>
      </p:sp>
      <p:cxnSp>
        <p:nvCxnSpPr>
          <p:cNvPr id="6" name="Straight Connector 5"/>
          <p:cNvCxnSpPr>
            <a:cxnSpLocks noChangeShapeType="1"/>
          </p:cNvCxnSpPr>
          <p:nvPr/>
        </p:nvCxnSpPr>
        <p:spPr bwMode="auto">
          <a:xfrm flipH="1">
            <a:off x="6000750" y="1681760"/>
            <a:ext cx="2021645" cy="2304453"/>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13"/>
          <p:cNvCxnSpPr>
            <a:cxnSpLocks noChangeShapeType="1"/>
          </p:cNvCxnSpPr>
          <p:nvPr/>
        </p:nvCxnSpPr>
        <p:spPr bwMode="auto">
          <a:xfrm flipH="1">
            <a:off x="7416801" y="2057997"/>
            <a:ext cx="1211188" cy="2937866"/>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Oval 2"/>
          <p:cNvSpPr>
            <a:spLocks noChangeArrowheads="1"/>
          </p:cNvSpPr>
          <p:nvPr/>
        </p:nvSpPr>
        <p:spPr bwMode="auto">
          <a:xfrm>
            <a:off x="739794" y="1484313"/>
            <a:ext cx="3457575" cy="4706937"/>
          </a:xfrm>
          <a:prstGeom prst="ellipse">
            <a:avLst/>
          </a:prstGeom>
          <a:noFill/>
          <a:ln w="38100" algn="ctr">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a:p>
        </p:txBody>
      </p:sp>
      <p:sp>
        <p:nvSpPr>
          <p:cNvPr id="5" name="TextBox 4"/>
          <p:cNvSpPr txBox="1">
            <a:spLocks noChangeArrowheads="1"/>
          </p:cNvSpPr>
          <p:nvPr/>
        </p:nvSpPr>
        <p:spPr bwMode="auto">
          <a:xfrm>
            <a:off x="1354476" y="3606800"/>
            <a:ext cx="2182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2400" i="0" dirty="0">
                <a:solidFill>
                  <a:schemeClr val="accent4"/>
                </a:solidFill>
              </a:rPr>
              <a:t>Best 35 Years</a:t>
            </a:r>
          </a:p>
        </p:txBody>
      </p:sp>
      <p:sp>
        <p:nvSpPr>
          <p:cNvPr id="7" name="TextBox 6"/>
          <p:cNvSpPr txBox="1">
            <a:spLocks noChangeArrowheads="1"/>
          </p:cNvSpPr>
          <p:nvPr/>
        </p:nvSpPr>
        <p:spPr bwMode="auto">
          <a:xfrm>
            <a:off x="5541033" y="5157788"/>
            <a:ext cx="25699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chemeClr val="tx2"/>
                </a:solidFill>
              </a:rPr>
              <a:t>Online Statements or </a:t>
            </a:r>
            <a:br>
              <a:rPr lang="en-US" i="0" dirty="0">
                <a:solidFill>
                  <a:schemeClr val="tx2"/>
                </a:solidFill>
              </a:rPr>
            </a:br>
            <a:r>
              <a:rPr lang="en-US" i="0" dirty="0">
                <a:solidFill>
                  <a:schemeClr val="tx2"/>
                </a:solidFill>
              </a:rPr>
              <a:t>Retirement Estimator</a:t>
            </a:r>
          </a:p>
          <a:p>
            <a:pPr algn="ctr" eaLnBrk="1" hangingPunct="1"/>
            <a:r>
              <a:rPr lang="en-US" i="0" dirty="0">
                <a:solidFill>
                  <a:schemeClr val="tx2"/>
                </a:solidFill>
              </a:rPr>
              <a:t>www.ssa.gov</a:t>
            </a:r>
          </a:p>
        </p:txBody>
      </p:sp>
      <p:sp>
        <p:nvSpPr>
          <p:cNvPr id="8" name="Footer Placeholder 7"/>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9" name="Slide Number Placeholder 8"/>
          <p:cNvSpPr>
            <a:spLocks noGrp="1"/>
          </p:cNvSpPr>
          <p:nvPr>
            <p:ph type="sldNum" sz="quarter" idx="13"/>
          </p:nvPr>
        </p:nvSpPr>
        <p:spPr/>
        <p:txBody>
          <a:bodyPr/>
          <a:lstStyle/>
          <a:p>
            <a:fld id="{C0531ADF-2191-45C5-9D71-08764BF86A6F}" type="slidenum">
              <a:rPr lang="en-GB" smtClean="0"/>
              <a:pPr/>
              <a:t>5</a:t>
            </a:fld>
            <a:endParaRPr lang="en-GB"/>
          </a:p>
        </p:txBody>
      </p:sp>
    </p:spTree>
    <p:extLst>
      <p:ext uri="{BB962C8B-B14F-4D97-AF65-F5344CB8AC3E}">
        <p14:creationId xmlns:p14="http://schemas.microsoft.com/office/powerpoint/2010/main" val="409884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7"/>
          <p:cNvSpPr>
            <a:spLocks noGrp="1" noChangeArrowheads="1"/>
          </p:cNvSpPr>
          <p:nvPr>
            <p:ph type="title"/>
          </p:nvPr>
        </p:nvSpPr>
        <p:spPr bwMode="gray"/>
        <p:txBody>
          <a:bodyPr/>
          <a:lstStyle/>
          <a:p>
            <a:pPr eaLnBrk="1" hangingPunct="1"/>
            <a:r>
              <a:rPr lang="en-US" sz="2000" dirty="0" smtClean="0"/>
              <a:t>The Tradeoff for Individual Benefits</a:t>
            </a:r>
          </a:p>
        </p:txBody>
      </p:sp>
      <p:cxnSp>
        <p:nvCxnSpPr>
          <p:cNvPr id="31748" name="Straight Connector 3"/>
          <p:cNvCxnSpPr>
            <a:cxnSpLocks noChangeShapeType="1"/>
          </p:cNvCxnSpPr>
          <p:nvPr/>
        </p:nvCxnSpPr>
        <p:spPr bwMode="auto">
          <a:xfrm>
            <a:off x="887413" y="2374900"/>
            <a:ext cx="74168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49" name="Straight Connector 5"/>
          <p:cNvCxnSpPr>
            <a:cxnSpLocks noChangeShapeType="1"/>
          </p:cNvCxnSpPr>
          <p:nvPr/>
        </p:nvCxnSpPr>
        <p:spPr bwMode="auto">
          <a:xfrm>
            <a:off x="876300" y="2159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0" name="Straight Connector 11"/>
          <p:cNvCxnSpPr>
            <a:cxnSpLocks noChangeShapeType="1"/>
          </p:cNvCxnSpPr>
          <p:nvPr/>
        </p:nvCxnSpPr>
        <p:spPr bwMode="auto">
          <a:xfrm>
            <a:off x="4589463" y="2159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1" name="Straight Connector 12"/>
          <p:cNvCxnSpPr>
            <a:cxnSpLocks noChangeShapeType="1"/>
          </p:cNvCxnSpPr>
          <p:nvPr/>
        </p:nvCxnSpPr>
        <p:spPr bwMode="auto">
          <a:xfrm>
            <a:off x="8304213" y="2159000"/>
            <a:ext cx="0" cy="79216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752" name="TextBox 7"/>
          <p:cNvSpPr txBox="1">
            <a:spLocks noChangeArrowheads="1"/>
          </p:cNvSpPr>
          <p:nvPr/>
        </p:nvSpPr>
        <p:spPr bwMode="auto">
          <a:xfrm>
            <a:off x="420688" y="1454150"/>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Age 62</a:t>
            </a:r>
          </a:p>
        </p:txBody>
      </p:sp>
      <p:sp>
        <p:nvSpPr>
          <p:cNvPr id="31753" name="TextBox 14"/>
          <p:cNvSpPr txBox="1">
            <a:spLocks noChangeArrowheads="1"/>
          </p:cNvSpPr>
          <p:nvPr/>
        </p:nvSpPr>
        <p:spPr bwMode="auto">
          <a:xfrm>
            <a:off x="7831624" y="1454150"/>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Age 70</a:t>
            </a:r>
          </a:p>
        </p:txBody>
      </p:sp>
      <p:sp>
        <p:nvSpPr>
          <p:cNvPr id="31754" name="TextBox 15"/>
          <p:cNvSpPr txBox="1">
            <a:spLocks noChangeArrowheads="1"/>
          </p:cNvSpPr>
          <p:nvPr/>
        </p:nvSpPr>
        <p:spPr bwMode="auto">
          <a:xfrm>
            <a:off x="3442223" y="1146175"/>
            <a:ext cx="2303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Full </a:t>
            </a:r>
            <a:br>
              <a:rPr lang="en-US" sz="2000" i="0" dirty="0">
                <a:solidFill>
                  <a:schemeClr val="tx2"/>
                </a:solidFill>
              </a:rPr>
            </a:br>
            <a:r>
              <a:rPr lang="en-US" sz="2000" i="0" dirty="0">
                <a:solidFill>
                  <a:schemeClr val="tx2"/>
                </a:solidFill>
              </a:rPr>
              <a:t>Retirement </a:t>
            </a:r>
            <a:br>
              <a:rPr lang="en-US" sz="2000" i="0" dirty="0">
                <a:solidFill>
                  <a:schemeClr val="tx2"/>
                </a:solidFill>
              </a:rPr>
            </a:br>
            <a:r>
              <a:rPr lang="en-US" sz="2000" i="0" dirty="0">
                <a:solidFill>
                  <a:schemeClr val="tx2"/>
                </a:solidFill>
              </a:rPr>
              <a:t>Age</a:t>
            </a:r>
          </a:p>
        </p:txBody>
      </p:sp>
      <p:sp>
        <p:nvSpPr>
          <p:cNvPr id="9227" name="Rectangle 8"/>
          <p:cNvSpPr>
            <a:spLocks noChangeArrowheads="1"/>
          </p:cNvSpPr>
          <p:nvPr/>
        </p:nvSpPr>
        <p:spPr bwMode="auto">
          <a:xfrm>
            <a:off x="931863" y="2471738"/>
            <a:ext cx="3600450" cy="395287"/>
          </a:xfrm>
          <a:prstGeom prst="rect">
            <a:avLst/>
          </a:prstGeom>
          <a:gradFill rotWithShape="1">
            <a:gsLst>
              <a:gs pos="0">
                <a:schemeClr val="accent4"/>
              </a:gs>
              <a:gs pos="100000">
                <a:srgbClr val="D9D9D9"/>
              </a:gs>
            </a:gsLst>
            <a:lin ang="0" scaled="1"/>
          </a:gradFill>
          <a:ln>
            <a:noFill/>
          </a:ln>
        </p:spPr>
        <p:txBody>
          <a:bodyPr wrap="none" lIns="91419" tIns="0" rIns="91419" bIns="0" anchor="ctr"/>
          <a:lstStyle/>
          <a:p>
            <a:pPr algn="ctr">
              <a:defRPr/>
            </a:pPr>
            <a:r>
              <a:rPr lang="en-US" b="1" i="0" dirty="0">
                <a:solidFill>
                  <a:schemeClr val="tx2"/>
                </a:solidFill>
                <a:ea typeface="ＭＳ Ｐゴシック" pitchFamily="34" charset="-128"/>
              </a:rPr>
              <a:t>Reduced Benefits</a:t>
            </a:r>
          </a:p>
        </p:txBody>
      </p:sp>
      <p:sp>
        <p:nvSpPr>
          <p:cNvPr id="9228" name="Rectangle 18"/>
          <p:cNvSpPr>
            <a:spLocks noChangeArrowheads="1"/>
          </p:cNvSpPr>
          <p:nvPr/>
        </p:nvSpPr>
        <p:spPr bwMode="auto">
          <a:xfrm>
            <a:off x="4646613" y="2471738"/>
            <a:ext cx="3600450" cy="395287"/>
          </a:xfrm>
          <a:prstGeom prst="rect">
            <a:avLst/>
          </a:prstGeom>
          <a:gradFill rotWithShape="1">
            <a:gsLst>
              <a:gs pos="0">
                <a:srgbClr val="D9D9D9"/>
              </a:gs>
              <a:gs pos="100000">
                <a:schemeClr val="accent1"/>
              </a:gs>
            </a:gsLst>
            <a:lin ang="0" scaled="1"/>
          </a:gradFill>
          <a:ln>
            <a:noFill/>
          </a:ln>
        </p:spPr>
        <p:txBody>
          <a:bodyPr wrap="none" lIns="91419" tIns="0" rIns="91419" bIns="0" anchor="ctr"/>
          <a:lstStyle/>
          <a:p>
            <a:pPr algn="ctr">
              <a:defRPr/>
            </a:pPr>
            <a:r>
              <a:rPr lang="en-US" b="1" i="0">
                <a:solidFill>
                  <a:schemeClr val="tx2"/>
                </a:solidFill>
                <a:ea typeface="ＭＳ Ｐゴシック" pitchFamily="34" charset="-128"/>
              </a:rPr>
              <a:t>Increased Benefits</a:t>
            </a:r>
          </a:p>
        </p:txBody>
      </p:sp>
      <p:sp>
        <p:nvSpPr>
          <p:cNvPr id="31757" name="Text Box 51"/>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sp>
        <p:nvSpPr>
          <p:cNvPr id="14" name="TextBox 15"/>
          <p:cNvSpPr txBox="1">
            <a:spLocks noChangeArrowheads="1"/>
          </p:cNvSpPr>
          <p:nvPr/>
        </p:nvSpPr>
        <p:spPr bwMode="auto">
          <a:xfrm>
            <a:off x="3436938" y="2951163"/>
            <a:ext cx="2305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Primary Insurance </a:t>
            </a:r>
            <a:r>
              <a:rPr lang="en-US" sz="2000" i="0" dirty="0" smtClean="0">
                <a:solidFill>
                  <a:schemeClr val="tx2"/>
                </a:solidFill>
              </a:rPr>
              <a:t>Amount (PIA)</a:t>
            </a:r>
            <a:endParaRPr lang="en-US" sz="2000" i="0" dirty="0">
              <a:solidFill>
                <a:schemeClr val="tx2"/>
              </a:solidFill>
            </a:endParaRPr>
          </a:p>
        </p:txBody>
      </p:sp>
      <p:cxnSp>
        <p:nvCxnSpPr>
          <p:cNvPr id="3" name="Straight Connector 2"/>
          <p:cNvCxnSpPr>
            <a:cxnSpLocks noChangeShapeType="1"/>
          </p:cNvCxnSpPr>
          <p:nvPr/>
        </p:nvCxnSpPr>
        <p:spPr bwMode="auto">
          <a:xfrm>
            <a:off x="327025" y="4048125"/>
            <a:ext cx="8482013"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Box 15"/>
          <p:cNvSpPr txBox="1">
            <a:spLocks noChangeArrowheads="1"/>
          </p:cNvSpPr>
          <p:nvPr/>
        </p:nvSpPr>
        <p:spPr bwMode="auto">
          <a:xfrm>
            <a:off x="2339975" y="4048125"/>
            <a:ext cx="450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chemeClr val="tx2"/>
                </a:solidFill>
              </a:rPr>
              <a:t>Full  Retirement  Age (FRA)</a:t>
            </a:r>
          </a:p>
        </p:txBody>
      </p:sp>
      <p:sp>
        <p:nvSpPr>
          <p:cNvPr id="18" name="TextBox 7"/>
          <p:cNvSpPr txBox="1">
            <a:spLocks noChangeArrowheads="1"/>
          </p:cNvSpPr>
          <p:nvPr/>
        </p:nvSpPr>
        <p:spPr bwMode="auto">
          <a:xfrm>
            <a:off x="250825" y="4594225"/>
            <a:ext cx="1228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65</a:t>
            </a:r>
          </a:p>
          <a:p>
            <a:pPr algn="ctr" eaLnBrk="1" hangingPunct="1"/>
            <a:r>
              <a:rPr lang="en-US" sz="2000" b="0" i="0" dirty="0">
                <a:solidFill>
                  <a:schemeClr val="tx2"/>
                </a:solidFill>
              </a:rPr>
              <a:t>1937 or earlier</a:t>
            </a:r>
          </a:p>
        </p:txBody>
      </p:sp>
      <p:sp>
        <p:nvSpPr>
          <p:cNvPr id="19" name="TextBox 7"/>
          <p:cNvSpPr txBox="1">
            <a:spLocks noChangeArrowheads="1"/>
          </p:cNvSpPr>
          <p:nvPr/>
        </p:nvSpPr>
        <p:spPr bwMode="auto">
          <a:xfrm>
            <a:off x="7594600" y="4594225"/>
            <a:ext cx="1228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a:solidFill>
                  <a:schemeClr val="tx2"/>
                </a:solidFill>
              </a:rPr>
              <a:t>67</a:t>
            </a:r>
          </a:p>
          <a:p>
            <a:pPr algn="ctr" eaLnBrk="1" hangingPunct="1"/>
            <a:r>
              <a:rPr lang="en-US" sz="2000" b="0" i="0">
                <a:solidFill>
                  <a:schemeClr val="tx2"/>
                </a:solidFill>
              </a:rPr>
              <a:t>1960 and later</a:t>
            </a:r>
          </a:p>
        </p:txBody>
      </p:sp>
      <p:sp>
        <p:nvSpPr>
          <p:cNvPr id="20" name="TextBox 7"/>
          <p:cNvSpPr txBox="1">
            <a:spLocks noChangeArrowheads="1"/>
          </p:cNvSpPr>
          <p:nvPr/>
        </p:nvSpPr>
        <p:spPr bwMode="auto">
          <a:xfrm>
            <a:off x="3741738" y="4594225"/>
            <a:ext cx="1655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chemeClr val="tx2"/>
                </a:solidFill>
              </a:rPr>
              <a:t>66</a:t>
            </a:r>
          </a:p>
          <a:p>
            <a:pPr algn="ctr" eaLnBrk="1" hangingPunct="1"/>
            <a:r>
              <a:rPr lang="en-US" sz="2000" b="0" i="0" dirty="0">
                <a:solidFill>
                  <a:schemeClr val="tx2"/>
                </a:solidFill>
              </a:rPr>
              <a:t>1943-1954</a:t>
            </a:r>
          </a:p>
        </p:txBody>
      </p:sp>
      <p:cxnSp>
        <p:nvCxnSpPr>
          <p:cNvPr id="23" name="Straight Arrow Connector 22"/>
          <p:cNvCxnSpPr>
            <a:cxnSpLocks noChangeShapeType="1"/>
          </p:cNvCxnSpPr>
          <p:nvPr/>
        </p:nvCxnSpPr>
        <p:spPr bwMode="auto">
          <a:xfrm>
            <a:off x="1266825" y="4830763"/>
            <a:ext cx="2873375" cy="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Arrow Connector 24"/>
          <p:cNvCxnSpPr>
            <a:cxnSpLocks noChangeShapeType="1"/>
          </p:cNvCxnSpPr>
          <p:nvPr/>
        </p:nvCxnSpPr>
        <p:spPr bwMode="auto">
          <a:xfrm>
            <a:off x="4967288" y="4830763"/>
            <a:ext cx="2873375" cy="0"/>
          </a:xfrm>
          <a:prstGeom prst="straightConnector1">
            <a:avLst/>
          </a:prstGeom>
          <a:noFill/>
          <a:ln w="381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6</a:t>
            </a:fld>
            <a:endParaRPr lang="en-GB"/>
          </a:p>
        </p:txBody>
      </p:sp>
    </p:spTree>
    <p:extLst>
      <p:ext uri="{BB962C8B-B14F-4D97-AF65-F5344CB8AC3E}">
        <p14:creationId xmlns:p14="http://schemas.microsoft.com/office/powerpoint/2010/main" val="417876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animBg="1"/>
      <p:bldP spid="14"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bwMode="gray"/>
        <p:txBody>
          <a:bodyPr/>
          <a:lstStyle/>
          <a:p>
            <a:pPr eaLnBrk="1" hangingPunct="1"/>
            <a:r>
              <a:rPr lang="en-US" sz="2000" dirty="0" smtClean="0"/>
              <a:t>Collecting Early: The Cost</a:t>
            </a:r>
          </a:p>
        </p:txBody>
      </p:sp>
      <p:sp>
        <p:nvSpPr>
          <p:cNvPr id="32772" name="Text Box 51"/>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 Assumes full retirement age of 66.</a:t>
            </a:r>
          </a:p>
        </p:txBody>
      </p:sp>
      <p:graphicFrame>
        <p:nvGraphicFramePr>
          <p:cNvPr id="3" name="Chart 2"/>
          <p:cNvGraphicFramePr>
            <a:graphicFrameLocks/>
          </p:cNvGraphicFramePr>
          <p:nvPr>
            <p:extLst>
              <p:ext uri="{D42A27DB-BD31-4B8C-83A1-F6EECF244321}">
                <p14:modId xmlns:p14="http://schemas.microsoft.com/office/powerpoint/2010/main" val="3656894189"/>
              </p:ext>
            </p:extLst>
          </p:nvPr>
        </p:nvGraphicFramePr>
        <p:xfrm>
          <a:off x="806450" y="1397000"/>
          <a:ext cx="802640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32774" name="TextBox 3"/>
          <p:cNvSpPr txBox="1">
            <a:spLocks noChangeArrowheads="1"/>
          </p:cNvSpPr>
          <p:nvPr/>
        </p:nvSpPr>
        <p:spPr bwMode="auto">
          <a:xfrm rot="-5400000">
            <a:off x="-862012" y="3433763"/>
            <a:ext cx="303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b="0" i="0" dirty="0">
                <a:solidFill>
                  <a:schemeClr val="tx2"/>
                </a:solidFill>
              </a:rPr>
              <a:t>Percentage of FRA Benefits</a:t>
            </a:r>
          </a:p>
        </p:txBody>
      </p:sp>
      <p:sp>
        <p:nvSpPr>
          <p:cNvPr id="8"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Cost of Collecting Early</a:t>
            </a:r>
            <a:endParaRPr lang="en-US" sz="1600" dirty="0"/>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4" name="Slide Number Placeholder 3"/>
          <p:cNvSpPr>
            <a:spLocks noGrp="1"/>
          </p:cNvSpPr>
          <p:nvPr>
            <p:ph type="sldNum" sz="quarter" idx="13"/>
          </p:nvPr>
        </p:nvSpPr>
        <p:spPr/>
        <p:txBody>
          <a:bodyPr/>
          <a:lstStyle/>
          <a:p>
            <a:fld id="{C0531ADF-2191-45C5-9D71-08764BF86A6F}" type="slidenum">
              <a:rPr lang="en-GB" smtClean="0"/>
              <a:pPr/>
              <a:t>7</a:t>
            </a:fld>
            <a:endParaRPr lang="en-GB"/>
          </a:p>
        </p:txBody>
      </p:sp>
    </p:spTree>
    <p:extLst>
      <p:ext uri="{BB962C8B-B14F-4D97-AF65-F5344CB8AC3E}">
        <p14:creationId xmlns:p14="http://schemas.microsoft.com/office/powerpoint/2010/main" val="313861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r>
              <a:rPr lang="en-US" sz="2000" smtClean="0"/>
              <a:t>Collecting Early: Consider These Questions</a:t>
            </a:r>
          </a:p>
        </p:txBody>
      </p:sp>
      <p:sp>
        <p:nvSpPr>
          <p:cNvPr id="33796" name="Rectangle 5"/>
          <p:cNvSpPr>
            <a:spLocks noGrp="1" noChangeArrowheads="1"/>
          </p:cNvSpPr>
          <p:nvPr>
            <p:ph type="body" idx="11"/>
          </p:nvPr>
        </p:nvSpPr>
        <p:spPr/>
        <p:txBody>
          <a:bodyPr/>
          <a:lstStyle/>
          <a:p>
            <a:r>
              <a:rPr lang="en-US" sz="2000" dirty="0" smtClean="0"/>
              <a:t>Working</a:t>
            </a:r>
          </a:p>
          <a:p>
            <a:pPr lvl="1"/>
            <a:r>
              <a:rPr lang="en-US" sz="1800" dirty="0" smtClean="0"/>
              <a:t>Is the client actually retiring?</a:t>
            </a:r>
          </a:p>
          <a:p>
            <a:pPr lvl="1"/>
            <a:r>
              <a:rPr lang="en-US" sz="1800" dirty="0" smtClean="0"/>
              <a:t>Will the client work, even part-time, before FRA?</a:t>
            </a:r>
          </a:p>
          <a:p>
            <a:endParaRPr lang="en-US" sz="2000" dirty="0" smtClean="0"/>
          </a:p>
          <a:p>
            <a:r>
              <a:rPr lang="en-US" sz="2000" dirty="0" smtClean="0"/>
              <a:t>Longevity</a:t>
            </a:r>
          </a:p>
          <a:p>
            <a:pPr lvl="1"/>
            <a:r>
              <a:rPr lang="en-US" sz="1800" dirty="0" smtClean="0"/>
              <a:t>How is the client’s health?</a:t>
            </a:r>
          </a:p>
          <a:p>
            <a:pPr lvl="1"/>
            <a:r>
              <a:rPr lang="en-US" sz="1800" dirty="0" smtClean="0"/>
              <a:t>Is there a expectation of longevity?</a:t>
            </a:r>
          </a:p>
          <a:p>
            <a:endParaRPr lang="en-US" sz="2000" dirty="0" smtClean="0"/>
          </a:p>
          <a:p>
            <a:r>
              <a:rPr lang="en-US" sz="2000" dirty="0" smtClean="0"/>
              <a:t>Spouse</a:t>
            </a:r>
          </a:p>
          <a:p>
            <a:pPr lvl="1"/>
            <a:r>
              <a:rPr lang="en-US" sz="1800" dirty="0" smtClean="0"/>
              <a:t>Is the client married?</a:t>
            </a:r>
          </a:p>
          <a:p>
            <a:pPr lvl="1"/>
            <a:r>
              <a:rPr lang="en-US" sz="1800" dirty="0" smtClean="0"/>
              <a:t>What is the age difference between spouses? </a:t>
            </a:r>
          </a:p>
          <a:p>
            <a:pPr lvl="1"/>
            <a:r>
              <a:rPr lang="en-US" sz="1800" dirty="0" smtClean="0"/>
              <a:t>Whose benefits can the spouse collect?</a:t>
            </a:r>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8</a:t>
            </a:fld>
            <a:endParaRPr lang="en-GB"/>
          </a:p>
        </p:txBody>
      </p:sp>
    </p:spTree>
    <p:extLst>
      <p:ext uri="{BB962C8B-B14F-4D97-AF65-F5344CB8AC3E}">
        <p14:creationId xmlns:p14="http://schemas.microsoft.com/office/powerpoint/2010/main" val="308325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gray"/>
        <p:txBody>
          <a:bodyPr/>
          <a:lstStyle/>
          <a:p>
            <a:pPr eaLnBrk="1" hangingPunct="1"/>
            <a:r>
              <a:rPr lang="en-US" sz="2000" smtClean="0"/>
              <a:t>Collecting Early: Continuing to Work</a:t>
            </a:r>
          </a:p>
        </p:txBody>
      </p:sp>
      <p:sp>
        <p:nvSpPr>
          <p:cNvPr id="34821" name="Text Box 32"/>
          <p:cNvSpPr txBox="1">
            <a:spLocks noChangeArrowheads="1"/>
          </p:cNvSpPr>
          <p:nvPr/>
        </p:nvSpPr>
        <p:spPr bwMode="auto">
          <a:xfrm>
            <a:off x="320768" y="6191250"/>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chemeClr val="tx2"/>
                </a:solidFill>
              </a:rPr>
              <a:t>Source: Social Security Administration (www.ssa.gov).</a:t>
            </a:r>
          </a:p>
        </p:txBody>
      </p:sp>
      <p:graphicFrame>
        <p:nvGraphicFramePr>
          <p:cNvPr id="137292" name="Group 76"/>
          <p:cNvGraphicFramePr>
            <a:graphicFrameLocks noGrp="1"/>
          </p:cNvGraphicFramePr>
          <p:nvPr>
            <p:extLst>
              <p:ext uri="{D42A27DB-BD31-4B8C-83A1-F6EECF244321}">
                <p14:modId xmlns:p14="http://schemas.microsoft.com/office/powerpoint/2010/main" val="1980095417"/>
              </p:ext>
            </p:extLst>
          </p:nvPr>
        </p:nvGraphicFramePr>
        <p:xfrm>
          <a:off x="327024" y="1618505"/>
          <a:ext cx="8482013" cy="2450759"/>
        </p:xfrm>
        <a:graphic>
          <a:graphicData uri="http://schemas.openxmlformats.org/drawingml/2006/table">
            <a:tbl>
              <a:tblPr/>
              <a:tblGrid>
                <a:gridCol w="2973907"/>
                <a:gridCol w="1701075"/>
                <a:gridCol w="3807031"/>
              </a:tblGrid>
              <a:tr h="33530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Your Age</a:t>
                      </a:r>
                    </a:p>
                  </a:txBody>
                  <a:tcPr marT="45723" marB="45723" anchor="ctr" horzOverflow="overflow">
                    <a:lnL cap="flat">
                      <a:noFill/>
                    </a:lnL>
                    <a:lnR w="12700" cap="flat" cmpd="sng" algn="ctr">
                      <a:solidFill>
                        <a:srgbClr val="D9D9D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2015 limit</a:t>
                      </a:r>
                    </a:p>
                  </a:txBody>
                  <a:tcPr marT="45723" marB="45723"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What Happens Above the Limit</a:t>
                      </a:r>
                    </a:p>
                  </a:txBody>
                  <a:tcPr marT="45723" marB="45723" anchor="ctr" horzOverflow="overflow">
                    <a:lnL w="12700" cap="flat" cmpd="sng" algn="ctr">
                      <a:solidFill>
                        <a:srgbClr val="D9D9D9"/>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r>
              <a:tr h="6340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Under FRA</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$15,720/year</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600" b="0" i="0" u="none" strike="noStrike" cap="none" normalizeH="0" baseline="0" dirty="0" smtClean="0">
                          <a:ln>
                            <a:noFill/>
                          </a:ln>
                          <a:solidFill>
                            <a:schemeClr val="tx2"/>
                          </a:solidFill>
                          <a:effectLst/>
                          <a:latin typeface="Arial" charset="0"/>
                          <a:cs typeface="Arial" charset="0"/>
                        </a:rPr>
                        <a:t>$1 of benefits withheld per $2 of earnings above limit</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84740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Year reach FRA</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$41,880/year</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600" b="0" i="0" u="none" strike="noStrike" cap="none" normalizeH="0" baseline="0" dirty="0" smtClean="0">
                          <a:ln>
                            <a:noFill/>
                          </a:ln>
                          <a:solidFill>
                            <a:schemeClr val="tx2"/>
                          </a:solidFill>
                          <a:effectLst/>
                          <a:latin typeface="Arial" charset="0"/>
                          <a:cs typeface="Arial" charset="0"/>
                        </a:rPr>
                        <a:t>$1 of benefits withheld per $3 in earnings above limit</a:t>
                      </a:r>
                      <a:br>
                        <a:rPr kumimoji="0" lang="en-US" sz="1600" b="0" i="0" u="none" strike="noStrike" cap="none" normalizeH="0" baseline="0" dirty="0" smtClean="0">
                          <a:ln>
                            <a:noFill/>
                          </a:ln>
                          <a:solidFill>
                            <a:schemeClr val="tx2"/>
                          </a:solidFill>
                          <a:effectLst/>
                          <a:latin typeface="Arial" charset="0"/>
                          <a:cs typeface="Arial" charset="0"/>
                        </a:rPr>
                      </a:br>
                      <a:r>
                        <a:rPr kumimoji="0" lang="en-US" sz="1600" b="0" i="0" u="none" strike="noStrike" cap="none" normalizeH="0" baseline="0" dirty="0" smtClean="0">
                          <a:ln>
                            <a:noFill/>
                          </a:ln>
                          <a:solidFill>
                            <a:schemeClr val="tx2"/>
                          </a:solidFill>
                          <a:effectLst/>
                          <a:latin typeface="Arial" charset="0"/>
                          <a:cs typeface="Arial" charset="0"/>
                        </a:rPr>
                        <a:t>for months prior to reaching FRA</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6340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Month reach FRA and beyond</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None</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cs typeface="Arial" charset="0"/>
                        </a:rPr>
                        <a:t>Nothing</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ChangeArrowheads="1"/>
          </p:cNvSpPr>
          <p:nvPr/>
        </p:nvSpPr>
        <p:spPr bwMode="auto">
          <a:xfrm>
            <a:off x="327025" y="5466303"/>
            <a:ext cx="8482013" cy="585783"/>
          </a:xfrm>
          <a:prstGeom prst="rect">
            <a:avLst/>
          </a:prstGeom>
          <a:solidFill>
            <a:schemeClr val="accent2"/>
          </a:solidFill>
          <a:ln w="9525">
            <a:noFill/>
            <a:miter lim="800000"/>
            <a:headEnd/>
            <a:tailEnd/>
          </a:ln>
        </p:spPr>
        <p:txBody>
          <a:bodyPr lIns="91430" tIns="45715" rIns="91430" bIns="45715" anchor="ctr"/>
          <a:lstStyle/>
          <a:p>
            <a:pPr algn="ctr"/>
            <a:r>
              <a:rPr lang="en-US" sz="1600" b="1" dirty="0">
                <a:solidFill>
                  <a:schemeClr val="bg1"/>
                </a:solidFill>
              </a:rPr>
              <a:t>Applies to any retirement benefits collected before FRA.</a:t>
            </a:r>
          </a:p>
          <a:p>
            <a:pPr algn="ctr"/>
            <a:r>
              <a:rPr lang="en-US" sz="1600" b="1" dirty="0">
                <a:solidFill>
                  <a:schemeClr val="bg1"/>
                </a:solidFill>
              </a:rPr>
              <a:t>Earnings limit looks at wages only.</a:t>
            </a:r>
          </a:p>
        </p:txBody>
      </p:sp>
      <p:sp>
        <p:nvSpPr>
          <p:cNvPr id="7" name="Content Placeholder 15"/>
          <p:cNvSpPr txBox="1">
            <a:spLocks/>
          </p:cNvSpPr>
          <p:nvPr/>
        </p:nvSpPr>
        <p:spPr>
          <a:xfrm>
            <a:off x="327025" y="1125538"/>
            <a:ext cx="8482013" cy="338554"/>
          </a:xfrm>
          <a:prstGeom prst="rect">
            <a:avLst/>
          </a:prstGeom>
          <a:solidFill>
            <a:srgbClr val="D9D9D9"/>
          </a:solidFill>
        </p:spPr>
        <p:txBody>
          <a:bodyPr>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2015 Retirement Earnings Limit</a:t>
            </a:r>
            <a:endParaRPr lang="en-US" sz="1600" dirty="0"/>
          </a:p>
        </p:txBody>
      </p:sp>
      <p:sp>
        <p:nvSpPr>
          <p:cNvPr id="2" name="Footer Placeholder 1"/>
          <p:cNvSpPr>
            <a:spLocks noGrp="1"/>
          </p:cNvSpPr>
          <p:nvPr>
            <p:ph type="ftr" sz="quarter" idx="10"/>
          </p:nvPr>
        </p:nvSpPr>
        <p:spPr/>
        <p:txBody>
          <a:bodyPr/>
          <a:lstStyle/>
          <a:p>
            <a:r>
              <a:rPr lang="en-US" smtClean="0"/>
              <a:t>FOR FINANCIAL PROFESSIONAL USE ONLY. Not to be shown or distributed to clients.</a:t>
            </a:r>
            <a:endParaRPr lang="en-US"/>
          </a:p>
        </p:txBody>
      </p:sp>
      <p:sp>
        <p:nvSpPr>
          <p:cNvPr id="3" name="Slide Number Placeholder 2"/>
          <p:cNvSpPr>
            <a:spLocks noGrp="1"/>
          </p:cNvSpPr>
          <p:nvPr>
            <p:ph type="sldNum" sz="quarter" idx="13"/>
          </p:nvPr>
        </p:nvSpPr>
        <p:spPr/>
        <p:txBody>
          <a:bodyPr/>
          <a:lstStyle/>
          <a:p>
            <a:fld id="{C0531ADF-2191-45C5-9D71-08764BF86A6F}" type="slidenum">
              <a:rPr lang="en-GB" smtClean="0"/>
              <a:pPr/>
              <a:t>9</a:t>
            </a:fld>
            <a:endParaRPr lang="en-GB"/>
          </a:p>
        </p:txBody>
      </p:sp>
    </p:spTree>
    <p:extLst>
      <p:ext uri="{BB962C8B-B14F-4D97-AF65-F5344CB8AC3E}">
        <p14:creationId xmlns:p14="http://schemas.microsoft.com/office/powerpoint/2010/main" val="123211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marL="171450" indent="-171450" algn="ctr">
          <a:buFont typeface="Wingdings 3" pitchFamily="18" charset="2"/>
          <a:buChar char="}"/>
          <a:defRPr sz="1000" b="1" kern="0" dirty="0" err="1" smtClea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buClr>
            <a:schemeClr val="tx2"/>
          </a:buClr>
          <a:buFont typeface="Wingdings 3" pitchFamily="18" charset="2"/>
          <a:buChar char="}"/>
          <a:defRPr sz="1200" dirty="0" err="1" smtClean="0">
            <a:solidFill>
              <a:schemeClr val="tx2"/>
            </a:solidFill>
          </a:defRPr>
        </a:defPPr>
      </a:lstStyle>
    </a:txDef>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2.xml><?xml version="1.0" encoding="utf-8"?>
<a:theme xmlns:a="http://schemas.openxmlformats.org/drawingml/2006/main" name="1_Blank">
  <a:themeElements>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marL="171450" indent="-171450" algn="ctr">
          <a:buFont typeface="Wingdings 3" pitchFamily="18" charset="2"/>
          <a:buChar char="}"/>
          <a:defRPr sz="1000" b="1" kern="0" dirty="0" err="1" smtClea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buClr>
            <a:schemeClr val="tx2"/>
          </a:buClr>
          <a:buFont typeface="Wingdings 3" pitchFamily="18" charset="2"/>
          <a:buChar char="}"/>
          <a:defRPr sz="1200" dirty="0" err="1" smtClean="0">
            <a:solidFill>
              <a:schemeClr val="tx2"/>
            </a:solidFill>
          </a:defRPr>
        </a:defPPr>
      </a:lstStyle>
    </a:txDef>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docProps/app.xml><?xml version="1.0" encoding="utf-8"?>
<Properties xmlns="http://schemas.openxmlformats.org/officeDocument/2006/extended-properties" xmlns:vt="http://schemas.openxmlformats.org/officeDocument/2006/docPropsVTypes">
  <Template>blank</Template>
  <TotalTime>7</TotalTime>
  <Words>6056</Words>
  <Application>Microsoft Office PowerPoint</Application>
  <PresentationFormat>On-screen Show (4:3)</PresentationFormat>
  <Paragraphs>742</Paragraphs>
  <Slides>43</Slides>
  <Notes>37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blank</vt:lpstr>
      <vt:lpstr>1_Blank</vt:lpstr>
      <vt:lpstr>Helping to Secure Your  Clients’ Retirement</vt:lpstr>
      <vt:lpstr>Living Longer</vt:lpstr>
      <vt:lpstr>But Still Collecting Early</vt:lpstr>
      <vt:lpstr>Rules of Retirement Benefits</vt:lpstr>
      <vt:lpstr>Individual Benefits</vt:lpstr>
      <vt:lpstr>The Tradeoff for Individual Benefits</vt:lpstr>
      <vt:lpstr>Collecting Early: The Cost</vt:lpstr>
      <vt:lpstr>Collecting Early: Consider These Questions</vt:lpstr>
      <vt:lpstr>Collecting Early: Continuing to Work</vt:lpstr>
      <vt:lpstr>Changing Your Mind</vt:lpstr>
      <vt:lpstr>Collecting Late: The Guaranteed Increase</vt:lpstr>
      <vt:lpstr>A Question of Longevity</vt:lpstr>
      <vt:lpstr>Rules of Retirement Benefits</vt:lpstr>
      <vt:lpstr>Spousal Benefits</vt:lpstr>
      <vt:lpstr>Spousal Benefits</vt:lpstr>
      <vt:lpstr>Adding Spousal Benefits to Individual Benefits</vt:lpstr>
      <vt:lpstr>Survivor Benefits</vt:lpstr>
      <vt:lpstr>Collection Strategies</vt:lpstr>
      <vt:lpstr>Married Couple – Collect at Age 62</vt:lpstr>
      <vt:lpstr>Married Couple – Collect at Age 66 (FRA)</vt:lpstr>
      <vt:lpstr>Married Couple – Collect at Age 70</vt:lpstr>
      <vt:lpstr>Married Couple – Large Difference in Benefits</vt:lpstr>
      <vt:lpstr>Married Couple – Large Difference in Benefits</vt:lpstr>
      <vt:lpstr>Married Couple – Small Difference in Benefits</vt:lpstr>
      <vt:lpstr>Widow – Significant Individual Benefits</vt:lpstr>
      <vt:lpstr>Additional Beneficiaries</vt:lpstr>
      <vt:lpstr>Additional Beneficiaries – Divorced Spouse</vt:lpstr>
      <vt:lpstr>Taxation of Social Security benefits</vt:lpstr>
      <vt:lpstr>Next steps</vt:lpstr>
      <vt:lpstr>Important Notes</vt:lpstr>
      <vt:lpstr>PowerPoint Presentation</vt:lpstr>
      <vt:lpstr>BlackRock Social Security Resources</vt:lpstr>
      <vt:lpstr>Government Pension Offset (GPO)</vt:lpstr>
      <vt:lpstr>Windfall Elimination Provision (WEP)</vt:lpstr>
      <vt:lpstr>Married Couple – Intermediate Difference in Benefits</vt:lpstr>
      <vt:lpstr>Widow – Lower Individual Benefits</vt:lpstr>
      <vt:lpstr>Welcome to the new world of retirement</vt:lpstr>
      <vt:lpstr>Social Security Tool Output</vt:lpstr>
      <vt:lpstr>First Input Screen</vt:lpstr>
      <vt:lpstr>Second Input Screen – Reference Table</vt:lpstr>
      <vt:lpstr>Second Input Screen – Estimated Lifetime Benefits</vt:lpstr>
      <vt:lpstr>Second Input Screen – Optional Inputs</vt:lpstr>
      <vt:lpstr>Social Security Benefits Estimator</vt:lpstr>
    </vt:vector>
  </TitlesOfParts>
  <Company>BlackRock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to Secure Your  Clients’ Retirement</dc:title>
  <dc:creator>Golisano, Courtney</dc:creator>
  <cp:lastModifiedBy>Viola, Tom</cp:lastModifiedBy>
  <cp:revision>2</cp:revision>
  <cp:lastPrinted>2013-06-06T16:33:46Z</cp:lastPrinted>
  <dcterms:created xsi:type="dcterms:W3CDTF">2014-11-18T19:25:24Z</dcterms:created>
  <dcterms:modified xsi:type="dcterms:W3CDTF">2015-08-06T22:11:29Z</dcterms:modified>
</cp:coreProperties>
</file>