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 id="2147483673" r:id="rId3"/>
    <p:sldMasterId id="2147483685" r:id="rId4"/>
    <p:sldMasterId id="2147483697" r:id="rId5"/>
    <p:sldMasterId id="2147483709" r:id="rId6"/>
    <p:sldMasterId id="2147483721" r:id="rId7"/>
    <p:sldMasterId id="2147483745" r:id="rId8"/>
  </p:sldMasterIdLst>
  <p:notesMasterIdLst>
    <p:notesMasterId r:id="rId32"/>
  </p:notesMasterIdLst>
  <p:handoutMasterIdLst>
    <p:handoutMasterId r:id="rId33"/>
  </p:handoutMasterIdLst>
  <p:sldIdLst>
    <p:sldId id="266" r:id="rId9"/>
    <p:sldId id="303" r:id="rId10"/>
    <p:sldId id="260" r:id="rId11"/>
    <p:sldId id="277" r:id="rId12"/>
    <p:sldId id="282" r:id="rId13"/>
    <p:sldId id="285" r:id="rId14"/>
    <p:sldId id="274" r:id="rId15"/>
    <p:sldId id="275" r:id="rId16"/>
    <p:sldId id="278" r:id="rId17"/>
    <p:sldId id="295" r:id="rId18"/>
    <p:sldId id="291" r:id="rId19"/>
    <p:sldId id="259" r:id="rId20"/>
    <p:sldId id="286" r:id="rId21"/>
    <p:sldId id="301" r:id="rId22"/>
    <p:sldId id="297" r:id="rId23"/>
    <p:sldId id="302" r:id="rId24"/>
    <p:sldId id="265" r:id="rId25"/>
    <p:sldId id="287" r:id="rId26"/>
    <p:sldId id="296" r:id="rId27"/>
    <p:sldId id="299" r:id="rId28"/>
    <p:sldId id="304" r:id="rId29"/>
    <p:sldId id="305" r:id="rId30"/>
    <p:sldId id="293" r:id="rId3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53" autoAdjust="0"/>
    <p:restoredTop sz="94660"/>
  </p:normalViewPr>
  <p:slideViewPr>
    <p:cSldViewPr snapToGrid="0" showGuides="1">
      <p:cViewPr varScale="1">
        <p:scale>
          <a:sx n="90" d="100"/>
          <a:sy n="90" d="100"/>
        </p:scale>
        <p:origin x="-752" y="-8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51" d="100"/>
          <a:sy n="51" d="100"/>
        </p:scale>
        <p:origin x="2352" y="54"/>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notesMaster" Target="notesMasters/notesMaster1.xml"/><Relationship Id="rId9" Type="http://schemas.openxmlformats.org/officeDocument/2006/relationships/slide" Target="slides/slide1.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1" tIns="48325" rIns="96651" bIns="48325" rtlCol="0"/>
          <a:lstStyle>
            <a:lvl1pPr algn="l">
              <a:defRPr sz="1200"/>
            </a:lvl1pPr>
          </a:lstStyle>
          <a:p>
            <a:endParaRPr/>
          </a:p>
        </p:txBody>
      </p:sp>
      <p:sp>
        <p:nvSpPr>
          <p:cNvPr id="3" name="Date Placeholder 2"/>
          <p:cNvSpPr>
            <a:spLocks noGrp="1"/>
          </p:cNvSpPr>
          <p:nvPr>
            <p:ph type="dt" sz="quarter" idx="1"/>
          </p:nvPr>
        </p:nvSpPr>
        <p:spPr>
          <a:xfrm>
            <a:off x="4143587" y="0"/>
            <a:ext cx="3169920" cy="481727"/>
          </a:xfrm>
          <a:prstGeom prst="rect">
            <a:avLst/>
          </a:prstGeom>
        </p:spPr>
        <p:txBody>
          <a:bodyPr vert="horz" lIns="96651" tIns="48325" rIns="96651" bIns="48325" rtlCol="0"/>
          <a:lstStyle>
            <a:lvl1pPr algn="r">
              <a:defRPr sz="1200"/>
            </a:lvl1pPr>
          </a:lstStyle>
          <a:p>
            <a:r>
              <a:rPr lang="en-US"/>
              <a:t>10/21/2014</a:t>
            </a:r>
            <a:endParaRPr/>
          </a:p>
        </p:txBody>
      </p:sp>
      <p:sp>
        <p:nvSpPr>
          <p:cNvPr id="4" name="Footer Placeholder 3"/>
          <p:cNvSpPr>
            <a:spLocks noGrp="1"/>
          </p:cNvSpPr>
          <p:nvPr>
            <p:ph type="ftr" sz="quarter" idx="2"/>
          </p:nvPr>
        </p:nvSpPr>
        <p:spPr>
          <a:xfrm>
            <a:off x="0" y="9119474"/>
            <a:ext cx="3169920" cy="481726"/>
          </a:xfrm>
          <a:prstGeom prst="rect">
            <a:avLst/>
          </a:prstGeom>
        </p:spPr>
        <p:txBody>
          <a:bodyPr vert="horz" lIns="96651" tIns="48325" rIns="96651" bIns="48325" rtlCol="0" anchor="b"/>
          <a:lstStyle>
            <a:lvl1pPr algn="l">
              <a:defRPr sz="1200"/>
            </a:lvl1pPr>
          </a:lstStyle>
          <a:p>
            <a:endParaRPr/>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51" tIns="48325" rIns="96651" bIns="48325" rtlCol="0" anchor="b"/>
          <a:lstStyle>
            <a:lvl1pPr algn="r">
              <a:defRPr sz="1200"/>
            </a:lvl1pPr>
          </a:lstStyle>
          <a:p>
            <a:fld id="{06834459-7356-44BF-850D-8B30C4FB3B6B}" type="slidenum">
              <a:rPr/>
              <a:p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1" tIns="48325" rIns="96651" bIns="48325" rtlCol="0"/>
          <a:lstStyle>
            <a:lvl1pPr algn="l">
              <a:defRPr sz="1200"/>
            </a:lvl1pPr>
          </a:lstStyle>
          <a:p>
            <a:endParaRPr/>
          </a:p>
        </p:txBody>
      </p:sp>
      <p:sp>
        <p:nvSpPr>
          <p:cNvPr id="3" name="Date Placeholder 2"/>
          <p:cNvSpPr>
            <a:spLocks noGrp="1"/>
          </p:cNvSpPr>
          <p:nvPr>
            <p:ph type="dt" idx="1"/>
          </p:nvPr>
        </p:nvSpPr>
        <p:spPr>
          <a:xfrm>
            <a:off x="4143587" y="0"/>
            <a:ext cx="3169920" cy="481727"/>
          </a:xfrm>
          <a:prstGeom prst="rect">
            <a:avLst/>
          </a:prstGeom>
        </p:spPr>
        <p:txBody>
          <a:bodyPr vert="horz" lIns="96651" tIns="48325" rIns="96651" bIns="48325" rtlCol="0"/>
          <a:lstStyle>
            <a:lvl1pPr algn="r">
              <a:defRPr sz="1200"/>
            </a:lvl1pPr>
          </a:lstStyle>
          <a:p>
            <a:r>
              <a:rPr lang="en-US"/>
              <a:t>10/21/2014</a:t>
            </a:r>
            <a:endParaRPr/>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1" tIns="48325" rIns="96651" bIns="48325" rtlCol="0" anchor="ctr"/>
          <a:lstStyle/>
          <a:p>
            <a:endParaRPr/>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51" tIns="48325" rIns="96651" bIns="48325"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5" rIns="96651" bIns="48325" rtlCol="0" anchor="b"/>
          <a:lstStyle>
            <a:lvl1pPr algn="l">
              <a:defRPr sz="1200"/>
            </a:lvl1pPr>
          </a:lstStyle>
          <a:p>
            <a:endParaRP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5" rIns="96651" bIns="48325" rtlCol="0" anchor="b"/>
          <a:lstStyle>
            <a:lvl1pPr algn="r">
              <a:defRPr sz="1200"/>
            </a:lvl1pPr>
          </a:lstStyle>
          <a:p>
            <a:fld id="{0A3C37BE-C303-496D-B5CD-85F2937540FC}" type="slidenum">
              <a:rPr/>
              <a:p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94805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4068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232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2326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4068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4068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2326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2326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6992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xmlns:p14="http://schemas.microsoft.com/office/powerpoint/2010/mai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55568" y="1393825"/>
            <a:ext cx="2446867" cy="48212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4967" y="1393825"/>
            <a:ext cx="7137400" cy="48212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xmlns:p14="http://schemas.microsoft.com/office/powerpoint/2010/main">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9233" y="2251075"/>
            <a:ext cx="2413000" cy="372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255433" y="2251075"/>
            <a:ext cx="2413000" cy="372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xmlns:p14="http://schemas.microsoft.com/office/powerpoint/2010/main">
    <p:pu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push/>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28068" y="1338263"/>
            <a:ext cx="1261533" cy="46339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9238" y="1338263"/>
            <a:ext cx="3585633" cy="46339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xmlns:p14="http://schemas.microsoft.com/office/powerpoint/2010/main">
    <p:push/>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9240" y="2232025"/>
            <a:ext cx="2417233" cy="379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259673" y="2232025"/>
            <a:ext cx="2417233" cy="379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xmlns:p14="http://schemas.microsoft.com/office/powerpoint/2010/main">
    <p:push/>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28068" y="1338263"/>
            <a:ext cx="1261533" cy="46910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9240" y="1338263"/>
            <a:ext cx="3585633" cy="46910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xmlns:p14="http://schemas.microsoft.com/office/powerpoint/2010/main">
    <p:push/>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81752" y="2251082"/>
            <a:ext cx="2506133" cy="3749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091084" y="2251082"/>
            <a:ext cx="2506133" cy="3749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4"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4"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xmlns:p14="http://schemas.microsoft.com/office/powerpoint/2010/mai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14968" y="2143125"/>
            <a:ext cx="4792133" cy="4071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0300" y="2143125"/>
            <a:ext cx="4792133" cy="4071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push/>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293353" y="1339850"/>
            <a:ext cx="1303867" cy="46609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81751" y="1339850"/>
            <a:ext cx="3708400" cy="46609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xmlns:p14="http://schemas.microsoft.com/office/powerpoint/2010/main">
    <p:push/>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81752" y="2251082"/>
            <a:ext cx="2506133" cy="3749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091084" y="2251082"/>
            <a:ext cx="2506133" cy="3749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xmlns:p14="http://schemas.microsoft.com/office/powerpoint/2010/main">
    <p:push/>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push/>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293353" y="1339850"/>
            <a:ext cx="1303867" cy="46609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81751" y="1339850"/>
            <a:ext cx="3708400" cy="46609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0"/>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xmlns:p14="http://schemas.microsoft.com/office/powerpoint/2010/main">
    <p:push/>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66287" y="2089150"/>
            <a:ext cx="4828116" cy="3857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089150"/>
            <a:ext cx="4828117" cy="3857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xmlns:p14="http://schemas.microsoft.com/office/powerpoint/2010/main">
    <p:push/>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xmlns:p14="http://schemas.microsoft.com/office/powerpoint/2010/main">
    <p:push/>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push/>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6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61917" y="1339853"/>
            <a:ext cx="2463800" cy="46069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66294" y="1339853"/>
            <a:ext cx="7192433" cy="46069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xmlns:p14="http://schemas.microsoft.com/office/powerpoint/2010/main">
    <p:push/>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C699CB88-5E1A-4FAC-892A-60949ACB1F6F}" type="datetimeFigureOut">
              <a:rPr lang="en-US" smtClean="0"/>
              <a:pPr/>
              <a:t>1/28/19</a:t>
            </a:fld>
            <a:endParaRPr lang="en-US"/>
          </a:p>
        </p:txBody>
      </p:sp>
      <p:sp>
        <p:nvSpPr>
          <p:cNvPr id="8" name="Footer Placeholder 7"/>
          <p:cNvSpPr>
            <a:spLocks noGrp="1"/>
          </p:cNvSpPr>
          <p:nvPr>
            <p:ph type="ftr" sz="quarter" idx="11"/>
          </p:nvPr>
        </p:nvSpPr>
        <p:spPr/>
        <p:txBody>
          <a:bodyPr/>
          <a:lstStyle/>
          <a:p>
            <a:endParaRPr kumimoji="0" lang="en-US"/>
          </a:p>
        </p:txBody>
      </p:sp>
      <p:sp>
        <p:nvSpPr>
          <p:cNvPr id="11" name="Slide Number Placeholder 10"/>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lstStyle/>
          <a:p>
            <a:r>
              <a:rPr kumimoji="0" lang="en-US"/>
              <a:t>Click to edit Master title style</a:t>
            </a:r>
          </a:p>
        </p:txBody>
      </p:sp>
      <p:sp>
        <p:nvSpPr>
          <p:cNvPr id="3" name="Content Placeholder 2"/>
          <p:cNvSpPr>
            <a:spLocks noGrp="1"/>
          </p:cNvSpPr>
          <p:nvPr>
            <p:ph idx="1"/>
          </p:nvPr>
        </p:nvSpPr>
        <p:spPr>
          <a:xfrm>
            <a:off x="670560" y="530352"/>
            <a:ext cx="1091184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1/28/19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699CB88-5E1A-4FAC-892A-60949ACB1F6F}" type="datetimeFigureOut">
              <a:rPr lang="en-US" smtClean="0"/>
              <a:pPr/>
              <a:t>1/28/19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push/>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99CB88-5E1A-4FAC-892A-60949ACB1F6F}" type="datetimeFigureOut">
              <a:rPr lang="en-US" smtClean="0"/>
              <a:pPr/>
              <a:t>1/28/19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699CB88-5E1A-4FAC-892A-60949ACB1F6F}" type="datetimeFigureOut">
              <a:rPr lang="en-US" smtClean="0"/>
              <a:pPr/>
              <a:t>1/28/19</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699CB88-5E1A-4FAC-892A-60949ACB1F6F}" type="datetimeFigureOut">
              <a:rPr lang="en-US" smtClean="0"/>
              <a:pPr/>
              <a:t>1/28/19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C699CB88-5E1A-4FAC-892A-60949ACB1F6F}" type="datetimeFigureOut">
              <a:rPr lang="en-US" smtClean="0"/>
              <a:pPr/>
              <a:t>1/28/19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99CB88-5E1A-4FAC-892A-60949ACB1F6F}" type="datetimeFigureOut">
              <a:rPr lang="en-US" smtClean="0"/>
              <a:pPr/>
              <a:t>1/28/19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99CB88-5E1A-4FAC-892A-60949ACB1F6F}" type="datetimeFigureOut">
              <a:rPr lang="en-US" smtClean="0"/>
              <a:pPr/>
              <a:t>1/28/19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transition xmlns:p14="http://schemas.microsoft.com/office/powerpoint/2010/main">
    <p:push/>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670560" y="530352"/>
            <a:ext cx="1091184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1/28/19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33405"/>
            <a:ext cx="26416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711200" y="533403"/>
            <a:ext cx="79248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1/28/19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transition xmlns:p14="http://schemas.microsoft.com/office/powerpoint/2010/mai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xmlns:p14="http://schemas.microsoft.com/office/powerpoint/2010/main">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3" Type="http://schemas.openxmlformats.org/officeDocument/2006/relationships/image" Target="../media/image1.jpeg"/><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3" Type="http://schemas.openxmlformats.org/officeDocument/2006/relationships/image" Target="../media/image1.jpeg"/><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theme" Target="../theme/theme6.xml"/><Relationship Id="rId13" Type="http://schemas.openxmlformats.org/officeDocument/2006/relationships/image" Target="../media/image1.jpeg"/><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77.xml"/><Relationship Id="rId12" Type="http://schemas.openxmlformats.org/officeDocument/2006/relationships/theme" Target="../theme/theme7.xml"/><Relationship Id="rId1" Type="http://schemas.openxmlformats.org/officeDocument/2006/relationships/slideLayout" Target="../slideLayouts/slideLayout67.xml"/><Relationship Id="rId2" Type="http://schemas.openxmlformats.org/officeDocument/2006/relationships/slideLayout" Target="../slideLayouts/slideLayout68.xml"/><Relationship Id="rId3" Type="http://schemas.openxmlformats.org/officeDocument/2006/relationships/slideLayout" Target="../slideLayouts/slideLayout69.xml"/><Relationship Id="rId4" Type="http://schemas.openxmlformats.org/officeDocument/2006/relationships/slideLayout" Target="../slideLayouts/slideLayout70.xml"/><Relationship Id="rId5" Type="http://schemas.openxmlformats.org/officeDocument/2006/relationships/slideLayout" Target="../slideLayouts/slideLayout71.xml"/><Relationship Id="rId6" Type="http://schemas.openxmlformats.org/officeDocument/2006/relationships/slideLayout" Target="../slideLayouts/slideLayout72.xml"/><Relationship Id="rId7" Type="http://schemas.openxmlformats.org/officeDocument/2006/relationships/slideLayout" Target="../slideLayouts/slideLayout73.xml"/><Relationship Id="rId8" Type="http://schemas.openxmlformats.org/officeDocument/2006/relationships/slideLayout" Target="../slideLayouts/slideLayout74.xml"/><Relationship Id="rId9" Type="http://schemas.openxmlformats.org/officeDocument/2006/relationships/slideLayout" Target="../slideLayouts/slideLayout75.xml"/><Relationship Id="rId10"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AutoShape 13"/>
          <p:cNvSpPr>
            <a:spLocks/>
          </p:cNvSpPr>
          <p:nvPr/>
        </p:nvSpPr>
        <p:spPr bwMode="auto">
          <a:xfrm>
            <a:off x="0" y="857253"/>
            <a:ext cx="535517" cy="5572125"/>
          </a:xfrm>
          <a:custGeom>
            <a:avLst/>
            <a:gdLst>
              <a:gd name="T0" fmla="*/ 0 w 21600"/>
              <a:gd name="T1" fmla="*/ 0 h 21600"/>
              <a:gd name="T2" fmla="*/ 21600 w 21600"/>
              <a:gd name="T3" fmla="*/ 21600 h 21600"/>
            </a:gdLst>
            <a:ahLst/>
            <a:cxnLst/>
            <a:rect l="T0" t="T1" r="T2" b="T3"/>
            <a:pathLst>
              <a:path w="21600" h="21600">
                <a:moveTo>
                  <a:pt x="0" y="21600"/>
                </a:moveTo>
                <a:lnTo>
                  <a:pt x="0" y="0"/>
                </a:lnTo>
                <a:lnTo>
                  <a:pt x="4800" y="0"/>
                </a:lnTo>
                <a:lnTo>
                  <a:pt x="21600" y="1246"/>
                </a:lnTo>
                <a:lnTo>
                  <a:pt x="21600" y="21600"/>
                </a:lnTo>
                <a:lnTo>
                  <a:pt x="0" y="21600"/>
                </a:lnTo>
                <a:close/>
                <a:moveTo>
                  <a:pt x="0" y="21600"/>
                </a:moveTo>
              </a:path>
            </a:pathLst>
          </a:custGeom>
          <a:solidFill>
            <a:schemeClr val="accent1"/>
          </a:solidFill>
          <a:ln w="25400">
            <a:noFill/>
            <a:miter lim="800000"/>
            <a:headEnd/>
            <a:tailEnd/>
          </a:ln>
        </p:spPr>
        <p:txBody>
          <a:bodyPr lIns="0" tIns="0" rIns="0" bIns="0"/>
          <a:lstStyle/>
          <a:p>
            <a:pPr defTabSz="642938">
              <a:defRPr/>
            </a:pPr>
            <a:endParaRPr lang="en-US" sz="1700">
              <a:latin typeface="Arial" charset="0"/>
              <a:ea typeface="ヒラギノ角ゴ ProN W3" pitchFamily="1" charset="-128"/>
              <a:cs typeface="+mn-cs"/>
            </a:endParaRPr>
          </a:p>
        </p:txBody>
      </p:sp>
      <p:sp>
        <p:nvSpPr>
          <p:cNvPr id="10" name="AutoShape 14"/>
          <p:cNvSpPr>
            <a:spLocks/>
          </p:cNvSpPr>
          <p:nvPr/>
        </p:nvSpPr>
        <p:spPr bwMode="auto">
          <a:xfrm>
            <a:off x="226486" y="857253"/>
            <a:ext cx="11965516" cy="5572125"/>
          </a:xfrm>
          <a:custGeom>
            <a:avLst/>
            <a:gdLst>
              <a:gd name="T0" fmla="*/ 0 w 21600"/>
              <a:gd name="T1" fmla="*/ 0 h 21600"/>
              <a:gd name="T2" fmla="*/ 21600 w 21600"/>
              <a:gd name="T3" fmla="*/ 21600 h 21600"/>
            </a:gdLst>
            <a:ahLst/>
            <a:cxnLst/>
            <a:rect l="T0" t="T1" r="T2" b="T3"/>
            <a:pathLst>
              <a:path w="21600" h="21600">
                <a:moveTo>
                  <a:pt x="0" y="0"/>
                </a:moveTo>
                <a:lnTo>
                  <a:pt x="21600" y="0"/>
                </a:lnTo>
                <a:lnTo>
                  <a:pt x="21600" y="21600"/>
                </a:lnTo>
                <a:lnTo>
                  <a:pt x="709" y="21600"/>
                </a:lnTo>
                <a:lnTo>
                  <a:pt x="709" y="1108"/>
                </a:lnTo>
                <a:lnTo>
                  <a:pt x="0" y="0"/>
                </a:lnTo>
                <a:close/>
                <a:moveTo>
                  <a:pt x="0" y="0"/>
                </a:moveTo>
              </a:path>
            </a:pathLst>
          </a:custGeom>
          <a:solidFill>
            <a:schemeClr val="bg2"/>
          </a:solidFill>
          <a:ln w="25400">
            <a:noFill/>
            <a:miter lim="800000"/>
            <a:headEnd/>
            <a:tailEnd/>
          </a:ln>
        </p:spPr>
        <p:txBody>
          <a:bodyPr lIns="0" tIns="0" rIns="0" bIns="0"/>
          <a:lstStyle/>
          <a:p>
            <a:pPr defTabSz="642938">
              <a:defRPr/>
            </a:pPr>
            <a:endParaRPr lang="en-US" sz="1700">
              <a:latin typeface="Arial" charset="0"/>
              <a:ea typeface="ヒラギノ角ゴ ProN W3" pitchFamily="1" charset="-128"/>
              <a:cs typeface="+mn-cs"/>
            </a:endParaRPr>
          </a:p>
        </p:txBody>
      </p:sp>
      <p:sp>
        <p:nvSpPr>
          <p:cNvPr id="2052" name="Rectangle 10"/>
          <p:cNvSpPr>
            <a:spLocks noGrp="1"/>
          </p:cNvSpPr>
          <p:nvPr>
            <p:ph type="title"/>
          </p:nvPr>
        </p:nvSpPr>
        <p:spPr bwMode="auto">
          <a:xfrm>
            <a:off x="1214968" y="1393825"/>
            <a:ext cx="9787467" cy="534988"/>
          </a:xfrm>
          <a:prstGeom prst="rect">
            <a:avLst/>
          </a:prstGeom>
          <a:noFill/>
          <a:ln w="25400">
            <a:noFill/>
            <a:miter lim="800000"/>
            <a:headEnd/>
            <a:tailEnd/>
          </a:ln>
        </p:spPr>
        <p:txBody>
          <a:bodyPr vert="horz" wrap="square" lIns="64291" tIns="32146" rIns="64291" bIns="32146" numCol="1" anchor="ctr" anchorCtr="0" compatLnSpc="1">
            <a:prstTxWarp prst="textNoShape">
              <a:avLst/>
            </a:prstTxWarp>
          </a:bodyPr>
          <a:lstStyle/>
          <a:p>
            <a:pPr lvl="0"/>
            <a:r>
              <a:rPr lang="en-US"/>
              <a:t>Click to edit Master title style</a:t>
            </a:r>
          </a:p>
        </p:txBody>
      </p:sp>
      <p:sp>
        <p:nvSpPr>
          <p:cNvPr id="2053" name="Rectangle 12"/>
          <p:cNvSpPr>
            <a:spLocks noGrp="1"/>
          </p:cNvSpPr>
          <p:nvPr>
            <p:ph type="body" idx="1"/>
          </p:nvPr>
        </p:nvSpPr>
        <p:spPr bwMode="auto">
          <a:xfrm>
            <a:off x="1214968" y="2143125"/>
            <a:ext cx="9787467" cy="4071938"/>
          </a:xfrm>
          <a:prstGeom prst="rect">
            <a:avLst/>
          </a:prstGeom>
          <a:noFill/>
          <a:ln w="25400">
            <a:noFill/>
            <a:miter lim="800000"/>
            <a:headEnd/>
            <a:tailEnd/>
          </a:ln>
        </p:spPr>
        <p:txBody>
          <a:bodyPr vert="horz" wrap="square" lIns="64291" tIns="32146" rIns="64291" bIns="321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4"/>
          <p:cNvSpPr>
            <a:spLocks/>
          </p:cNvSpPr>
          <p:nvPr/>
        </p:nvSpPr>
        <p:spPr bwMode="auto">
          <a:xfrm>
            <a:off x="656169" y="6400803"/>
            <a:ext cx="10215033" cy="320675"/>
          </a:xfrm>
          <a:prstGeom prst="rect">
            <a:avLst/>
          </a:prstGeom>
          <a:noFill/>
          <a:ln w="12700">
            <a:noFill/>
            <a:miter lim="800000"/>
            <a:headEnd/>
            <a:tailEnd/>
          </a:ln>
        </p:spPr>
        <p:txBody>
          <a:bodyPr lIns="0" tIns="0" rIns="0" bIns="0" anchor="ctr"/>
          <a:lstStyle/>
          <a:p>
            <a:pPr defTabSz="642938">
              <a:defRPr/>
            </a:pPr>
            <a:r>
              <a:rPr lang="en-US" sz="600" dirty="0">
                <a:solidFill>
                  <a:schemeClr val="bg2"/>
                </a:solidFill>
                <a:latin typeface="Arial" charset="0"/>
                <a:ea typeface="ヒラギノ角ゴ ProN W3" pitchFamily="1" charset="-128"/>
                <a:cs typeface="+mn-cs"/>
              </a:rPr>
              <a:t>Services provided by Bank of Albuquerque, Bank of Arizona, Bank of Arkansas, Bank of Kansas City, Bank of Oklahoma, Bank of Texas and Colorado State Bank and Trust., divisions of BOKF, NA, a division of BOK Financial Corporation. Data as of 3/31/12, unless otherwise noted.</a:t>
            </a:r>
          </a:p>
        </p:txBody>
      </p:sp>
      <p:sp>
        <p:nvSpPr>
          <p:cNvPr id="8" name="TextBox 7"/>
          <p:cNvSpPr txBox="1"/>
          <p:nvPr/>
        </p:nvSpPr>
        <p:spPr>
          <a:xfrm>
            <a:off x="11582400" y="6553200"/>
            <a:ext cx="508000" cy="215900"/>
          </a:xfrm>
          <a:prstGeom prst="rect">
            <a:avLst/>
          </a:prstGeom>
          <a:noFill/>
        </p:spPr>
        <p:txBody>
          <a:bodyPr>
            <a:spAutoFit/>
          </a:bodyPr>
          <a:lstStyle/>
          <a:p>
            <a:pPr>
              <a:defRPr/>
            </a:pPr>
            <a:fld id="{53AA20A6-006A-4AFC-8C63-E81EE9E32C64}" type="slidenum">
              <a:rPr lang="en-US" sz="800">
                <a:latin typeface="Arial" charset="0"/>
                <a:ea typeface="ヒラギノ角ゴ ProN W3" pitchFamily="1" charset="-128"/>
                <a:cs typeface="+mn-cs"/>
              </a:rPr>
              <a:pPr>
                <a:defRPr/>
              </a:pPr>
              <a:t>‹#›</a:t>
            </a:fld>
            <a:endParaRPr lang="en-US" sz="800" dirty="0">
              <a:latin typeface="Arial" charset="0"/>
              <a:ea typeface="ヒラギノ角ゴ ProN W3" pitchFamily="1" charset="-128"/>
              <a:cs typeface="+mn-cs"/>
            </a:endParaRPr>
          </a:p>
        </p:txBody>
      </p:sp>
      <p:pic>
        <p:nvPicPr>
          <p:cNvPr id="2056" name="Picture 13" descr="BOKFinATS_hor_b187c.jpg"/>
          <p:cNvPicPr>
            <a:picLocks noChangeAspect="1"/>
          </p:cNvPicPr>
          <p:nvPr/>
        </p:nvPicPr>
        <p:blipFill>
          <a:blip r:embed="rId13" cstate="print"/>
          <a:srcRect/>
          <a:stretch>
            <a:fillRect/>
          </a:stretch>
        </p:blipFill>
        <p:spPr bwMode="auto">
          <a:xfrm>
            <a:off x="8060268" y="236538"/>
            <a:ext cx="3183467"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xmlns:p14="http://schemas.microsoft.com/office/powerpoint/2010/main">
    <p:push/>
  </p:transition>
  <p:hf hdr="0" ftr="0" dt="0"/>
  <p:txStyles>
    <p:titleStyle>
      <a:lvl1pPr algn="l" defTabSz="642938" rtl="0" eaLnBrk="1" fontAlgn="base" hangingPunct="1">
        <a:spcBef>
          <a:spcPct val="0"/>
        </a:spcBef>
        <a:spcAft>
          <a:spcPct val="0"/>
        </a:spcAft>
        <a:defRPr sz="3400" b="1">
          <a:solidFill>
            <a:schemeClr val="bg1"/>
          </a:solidFill>
          <a:latin typeface="+mj-lt"/>
          <a:ea typeface="+mj-ea"/>
          <a:cs typeface="ヒラギノ角ゴ ProN W3"/>
        </a:defRPr>
      </a:lvl1pPr>
      <a:lvl2pPr algn="l" defTabSz="642938" rtl="0" eaLnBrk="1" fontAlgn="base" hangingPunct="1">
        <a:spcBef>
          <a:spcPct val="0"/>
        </a:spcBef>
        <a:spcAft>
          <a:spcPct val="0"/>
        </a:spcAft>
        <a:defRPr sz="3400" b="1">
          <a:solidFill>
            <a:schemeClr val="bg1"/>
          </a:solidFill>
          <a:latin typeface="Arial" charset="0"/>
          <a:ea typeface="ヒラギノ角ゴ ProN W3" pitchFamily="1" charset="-128"/>
          <a:cs typeface="ヒラギノ角ゴ ProN W3"/>
        </a:defRPr>
      </a:lvl2pPr>
      <a:lvl3pPr algn="l" defTabSz="642938" rtl="0" eaLnBrk="1" fontAlgn="base" hangingPunct="1">
        <a:spcBef>
          <a:spcPct val="0"/>
        </a:spcBef>
        <a:spcAft>
          <a:spcPct val="0"/>
        </a:spcAft>
        <a:defRPr sz="3400" b="1">
          <a:solidFill>
            <a:schemeClr val="bg1"/>
          </a:solidFill>
          <a:latin typeface="Arial" charset="0"/>
          <a:ea typeface="ヒラギノ角ゴ ProN W3" pitchFamily="1" charset="-128"/>
          <a:cs typeface="ヒラギノ角ゴ ProN W3"/>
        </a:defRPr>
      </a:lvl3pPr>
      <a:lvl4pPr algn="l" defTabSz="642938" rtl="0" eaLnBrk="1" fontAlgn="base" hangingPunct="1">
        <a:spcBef>
          <a:spcPct val="0"/>
        </a:spcBef>
        <a:spcAft>
          <a:spcPct val="0"/>
        </a:spcAft>
        <a:defRPr sz="3400" b="1">
          <a:solidFill>
            <a:schemeClr val="bg1"/>
          </a:solidFill>
          <a:latin typeface="Arial" charset="0"/>
          <a:ea typeface="ヒラギノ角ゴ ProN W3" pitchFamily="1" charset="-128"/>
          <a:cs typeface="ヒラギノ角ゴ ProN W3"/>
        </a:defRPr>
      </a:lvl4pPr>
      <a:lvl5pPr algn="l" defTabSz="642938" rtl="0" eaLnBrk="1" fontAlgn="base" hangingPunct="1">
        <a:spcBef>
          <a:spcPct val="0"/>
        </a:spcBef>
        <a:spcAft>
          <a:spcPct val="0"/>
        </a:spcAft>
        <a:defRPr sz="3400" b="1">
          <a:solidFill>
            <a:schemeClr val="bg1"/>
          </a:solidFill>
          <a:latin typeface="Arial" charset="0"/>
          <a:ea typeface="ヒラギノ角ゴ ProN W3" pitchFamily="1" charset="-128"/>
          <a:cs typeface="ヒラギノ角ゴ ProN W3"/>
        </a:defRPr>
      </a:lvl5pPr>
      <a:lvl6pPr marL="457200" algn="l" defTabSz="642938" rtl="0" eaLnBrk="1" fontAlgn="base" hangingPunct="1">
        <a:spcBef>
          <a:spcPct val="0"/>
        </a:spcBef>
        <a:spcAft>
          <a:spcPct val="0"/>
        </a:spcAft>
        <a:defRPr sz="3400" b="1">
          <a:solidFill>
            <a:schemeClr val="bg1"/>
          </a:solidFill>
          <a:latin typeface="Arial" charset="0"/>
          <a:ea typeface="ヒラギノ角ゴ ProN W3" pitchFamily="1" charset="-128"/>
        </a:defRPr>
      </a:lvl6pPr>
      <a:lvl7pPr marL="914400" algn="l" defTabSz="642938" rtl="0" eaLnBrk="1" fontAlgn="base" hangingPunct="1">
        <a:spcBef>
          <a:spcPct val="0"/>
        </a:spcBef>
        <a:spcAft>
          <a:spcPct val="0"/>
        </a:spcAft>
        <a:defRPr sz="3400" b="1">
          <a:solidFill>
            <a:schemeClr val="bg1"/>
          </a:solidFill>
          <a:latin typeface="Arial" charset="0"/>
          <a:ea typeface="ヒラギノ角ゴ ProN W3" pitchFamily="1" charset="-128"/>
        </a:defRPr>
      </a:lvl7pPr>
      <a:lvl8pPr marL="1371600" algn="l" defTabSz="642938" rtl="0" eaLnBrk="1" fontAlgn="base" hangingPunct="1">
        <a:spcBef>
          <a:spcPct val="0"/>
        </a:spcBef>
        <a:spcAft>
          <a:spcPct val="0"/>
        </a:spcAft>
        <a:defRPr sz="3400" b="1">
          <a:solidFill>
            <a:schemeClr val="bg1"/>
          </a:solidFill>
          <a:latin typeface="Arial" charset="0"/>
          <a:ea typeface="ヒラギノ角ゴ ProN W3" pitchFamily="1" charset="-128"/>
        </a:defRPr>
      </a:lvl8pPr>
      <a:lvl9pPr marL="1828800" algn="l" defTabSz="642938" rtl="0" eaLnBrk="1" fontAlgn="base" hangingPunct="1">
        <a:spcBef>
          <a:spcPct val="0"/>
        </a:spcBef>
        <a:spcAft>
          <a:spcPct val="0"/>
        </a:spcAft>
        <a:defRPr sz="3400" b="1">
          <a:solidFill>
            <a:schemeClr val="bg1"/>
          </a:solidFill>
          <a:latin typeface="Arial" charset="0"/>
          <a:ea typeface="ヒラギノ角ゴ ProN W3" pitchFamily="1" charset="-128"/>
        </a:defRPr>
      </a:lvl9pPr>
    </p:titleStyle>
    <p:bodyStyle>
      <a:lvl1pPr marL="160338" indent="-160338" algn="l" defTabSz="642938" rtl="0" eaLnBrk="1" fontAlgn="base" hangingPunct="1">
        <a:spcBef>
          <a:spcPct val="0"/>
        </a:spcBef>
        <a:spcAft>
          <a:spcPct val="50000"/>
        </a:spcAft>
        <a:buFont typeface="Wingdings" pitchFamily="2" charset="2"/>
        <a:buChar char="§"/>
        <a:defRPr>
          <a:solidFill>
            <a:schemeClr val="bg1"/>
          </a:solidFill>
          <a:latin typeface="+mn-lt"/>
          <a:ea typeface="+mn-ea"/>
          <a:cs typeface="ヒラギノ角ゴ ProN W3"/>
        </a:defRPr>
      </a:lvl1pPr>
      <a:lvl2pPr marL="481013" indent="-160338" algn="l" defTabSz="642938" rtl="0" eaLnBrk="1" fontAlgn="base" hangingPunct="1">
        <a:spcBef>
          <a:spcPct val="0"/>
        </a:spcBef>
        <a:spcAft>
          <a:spcPct val="50000"/>
        </a:spcAft>
        <a:buFont typeface="Wingdings" pitchFamily="2" charset="2"/>
        <a:buChar char="§"/>
        <a:defRPr sz="1600">
          <a:solidFill>
            <a:schemeClr val="bg1"/>
          </a:solidFill>
          <a:latin typeface="+mn-lt"/>
          <a:ea typeface="+mn-ea"/>
          <a:cs typeface="ヒラギノ角ゴ ProN W3"/>
        </a:defRPr>
      </a:lvl2pPr>
      <a:lvl3pPr marL="803275" indent="-161925" algn="l" defTabSz="642938" rtl="0" eaLnBrk="1" fontAlgn="base" hangingPunct="1">
        <a:spcBef>
          <a:spcPct val="0"/>
        </a:spcBef>
        <a:spcAft>
          <a:spcPct val="50000"/>
        </a:spcAft>
        <a:buFont typeface="Wingdings" pitchFamily="2" charset="2"/>
        <a:buChar char="§"/>
        <a:defRPr sz="1600">
          <a:solidFill>
            <a:schemeClr val="bg1"/>
          </a:solidFill>
          <a:latin typeface="+mn-lt"/>
          <a:ea typeface="+mn-ea"/>
          <a:cs typeface="ヒラギノ角ゴ ProN W3"/>
        </a:defRPr>
      </a:lvl3pPr>
      <a:lvl4pPr marL="1122363" indent="-158750" algn="l" defTabSz="642938" rtl="0" eaLnBrk="1" fontAlgn="base" hangingPunct="1">
        <a:spcBef>
          <a:spcPct val="0"/>
        </a:spcBef>
        <a:spcAft>
          <a:spcPct val="50000"/>
        </a:spcAft>
        <a:buFont typeface="Wingdings" pitchFamily="2" charset="2"/>
        <a:buChar char="§"/>
        <a:defRPr sz="1400">
          <a:solidFill>
            <a:schemeClr val="bg1"/>
          </a:solidFill>
          <a:latin typeface="+mn-lt"/>
          <a:ea typeface="+mn-ea"/>
          <a:cs typeface="ヒラギノ角ゴ ProN W3"/>
        </a:defRPr>
      </a:lvl4pPr>
      <a:lvl5pPr marL="1449388" indent="-165100" algn="l" defTabSz="642938" rtl="0" eaLnBrk="1" fontAlgn="base" hangingPunct="1">
        <a:spcBef>
          <a:spcPct val="0"/>
        </a:spcBef>
        <a:spcAft>
          <a:spcPct val="50000"/>
        </a:spcAft>
        <a:buFont typeface="Wingdings" pitchFamily="2" charset="2"/>
        <a:buChar char="§"/>
        <a:defRPr sz="1400">
          <a:solidFill>
            <a:schemeClr val="bg1"/>
          </a:solidFill>
          <a:latin typeface="+mn-lt"/>
          <a:ea typeface="+mn-ea"/>
          <a:cs typeface="ヒラギノ角ゴ ProN W3"/>
        </a:defRPr>
      </a:lvl5pPr>
      <a:lvl6pPr marL="1906588" indent="-165100" algn="l" defTabSz="642938" rtl="0" eaLnBrk="1" fontAlgn="base" hangingPunct="1">
        <a:spcBef>
          <a:spcPct val="0"/>
        </a:spcBef>
        <a:spcAft>
          <a:spcPct val="50000"/>
        </a:spcAft>
        <a:buFont typeface="Wingdings" pitchFamily="2" charset="2"/>
        <a:buChar char="§"/>
        <a:defRPr sz="1400">
          <a:solidFill>
            <a:schemeClr val="bg1"/>
          </a:solidFill>
          <a:latin typeface="+mn-lt"/>
          <a:ea typeface="+mn-ea"/>
        </a:defRPr>
      </a:lvl6pPr>
      <a:lvl7pPr marL="2363788" indent="-165100" algn="l" defTabSz="642938" rtl="0" eaLnBrk="1" fontAlgn="base" hangingPunct="1">
        <a:spcBef>
          <a:spcPct val="0"/>
        </a:spcBef>
        <a:spcAft>
          <a:spcPct val="50000"/>
        </a:spcAft>
        <a:buFont typeface="Wingdings" pitchFamily="2" charset="2"/>
        <a:buChar char="§"/>
        <a:defRPr sz="1400">
          <a:solidFill>
            <a:schemeClr val="bg1"/>
          </a:solidFill>
          <a:latin typeface="+mn-lt"/>
          <a:ea typeface="+mn-ea"/>
        </a:defRPr>
      </a:lvl7pPr>
      <a:lvl8pPr marL="2820988" indent="-165100" algn="l" defTabSz="642938" rtl="0" eaLnBrk="1" fontAlgn="base" hangingPunct="1">
        <a:spcBef>
          <a:spcPct val="0"/>
        </a:spcBef>
        <a:spcAft>
          <a:spcPct val="50000"/>
        </a:spcAft>
        <a:buFont typeface="Wingdings" pitchFamily="2" charset="2"/>
        <a:buChar char="§"/>
        <a:defRPr sz="1400">
          <a:solidFill>
            <a:schemeClr val="bg1"/>
          </a:solidFill>
          <a:latin typeface="+mn-lt"/>
          <a:ea typeface="+mn-ea"/>
        </a:defRPr>
      </a:lvl8pPr>
      <a:lvl9pPr marL="3278188" indent="-165100" algn="l" defTabSz="642938" rtl="0" eaLnBrk="1" fontAlgn="base" hangingPunct="1">
        <a:spcBef>
          <a:spcPct val="0"/>
        </a:spcBef>
        <a:spcAft>
          <a:spcPct val="50000"/>
        </a:spcAft>
        <a:buFont typeface="Wingdings" pitchFamily="2" charset="2"/>
        <a:buChar char="§"/>
        <a:defRPr sz="1400">
          <a:solidFill>
            <a:schemeClr val="bg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5239" name="AutoShape 7"/>
          <p:cNvSpPr>
            <a:spLocks/>
          </p:cNvSpPr>
          <p:nvPr/>
        </p:nvSpPr>
        <p:spPr bwMode="auto">
          <a:xfrm>
            <a:off x="3" y="857253"/>
            <a:ext cx="6322484" cy="5572125"/>
          </a:xfrm>
          <a:custGeom>
            <a:avLst/>
            <a:gdLst/>
            <a:ahLst/>
            <a:cxnLst/>
            <a:rect l="0" t="0" r="r" b="b"/>
            <a:pathLst>
              <a:path w="21600" h="21600">
                <a:moveTo>
                  <a:pt x="0" y="0"/>
                </a:moveTo>
                <a:lnTo>
                  <a:pt x="21600" y="0"/>
                </a:lnTo>
                <a:lnTo>
                  <a:pt x="21600" y="21600"/>
                </a:lnTo>
                <a:lnTo>
                  <a:pt x="0" y="21600"/>
                </a:lnTo>
                <a:lnTo>
                  <a:pt x="0" y="0"/>
                </a:lnTo>
                <a:close/>
                <a:moveTo>
                  <a:pt x="0" y="0"/>
                </a:moveTo>
              </a:path>
            </a:pathLst>
          </a:custGeom>
          <a:solidFill>
            <a:schemeClr val="accent1"/>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95242" name="AutoShape 10"/>
          <p:cNvSpPr>
            <a:spLocks/>
          </p:cNvSpPr>
          <p:nvPr/>
        </p:nvSpPr>
        <p:spPr bwMode="auto">
          <a:xfrm>
            <a:off x="6417733" y="857253"/>
            <a:ext cx="5156200" cy="5572125"/>
          </a:xfrm>
          <a:custGeom>
            <a:avLst/>
            <a:gdLst/>
            <a:ahLst/>
            <a:cxnLst/>
            <a:rect l="0" t="0" r="r" b="b"/>
            <a:pathLst>
              <a:path w="21600" h="21600">
                <a:moveTo>
                  <a:pt x="0" y="21600"/>
                </a:moveTo>
                <a:lnTo>
                  <a:pt x="0" y="0"/>
                </a:lnTo>
                <a:lnTo>
                  <a:pt x="19854" y="0"/>
                </a:lnTo>
                <a:lnTo>
                  <a:pt x="21600" y="1246"/>
                </a:lnTo>
                <a:lnTo>
                  <a:pt x="21600" y="21600"/>
                </a:lnTo>
                <a:lnTo>
                  <a:pt x="0" y="21600"/>
                </a:lnTo>
                <a:close/>
                <a:moveTo>
                  <a:pt x="0" y="21600"/>
                </a:moveTo>
              </a:path>
            </a:pathLst>
          </a:custGeom>
          <a:solidFill>
            <a:schemeClr val="bg1"/>
          </a:solidFill>
          <a:ln w="25400">
            <a:solidFill>
              <a:schemeClr val="bg2"/>
            </a:solid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3076" name="Rectangle 2"/>
          <p:cNvSpPr>
            <a:spLocks noGrp="1" noChangeArrowheads="1"/>
          </p:cNvSpPr>
          <p:nvPr>
            <p:ph type="title"/>
          </p:nvPr>
        </p:nvSpPr>
        <p:spPr bwMode="auto">
          <a:xfrm>
            <a:off x="639237" y="1338263"/>
            <a:ext cx="5050367" cy="698500"/>
          </a:xfrm>
          <a:prstGeom prst="rect">
            <a:avLst/>
          </a:prstGeom>
          <a:noFill/>
          <a:ln w="9525">
            <a:noFill/>
            <a:miter lim="800000"/>
            <a:headEnd/>
            <a:tailEnd/>
          </a:ln>
        </p:spPr>
        <p:txBody>
          <a:bodyPr vert="horz" wrap="square" lIns="64291" tIns="32146" rIns="64291" bIns="32146" numCol="1" anchor="ctr"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639233" y="2251075"/>
            <a:ext cx="5029200" cy="3721100"/>
          </a:xfrm>
          <a:prstGeom prst="rect">
            <a:avLst/>
          </a:prstGeom>
          <a:noFill/>
          <a:ln w="9525">
            <a:noFill/>
            <a:miter lim="800000"/>
            <a:headEnd/>
            <a:tailEnd/>
          </a:ln>
        </p:spPr>
        <p:txBody>
          <a:bodyPr vert="horz" wrap="square" lIns="64291" tIns="32146" rIns="64291" bIns="321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5241" name="AutoShape 9"/>
          <p:cNvSpPr>
            <a:spLocks/>
          </p:cNvSpPr>
          <p:nvPr/>
        </p:nvSpPr>
        <p:spPr bwMode="auto">
          <a:xfrm>
            <a:off x="11262784" y="857253"/>
            <a:ext cx="929216" cy="5572125"/>
          </a:xfrm>
          <a:custGeom>
            <a:avLst/>
            <a:gdLst/>
            <a:ahLst/>
            <a:cxnLst/>
            <a:rect l="0" t="0" r="r" b="b"/>
            <a:pathLst>
              <a:path w="21600" h="21600">
                <a:moveTo>
                  <a:pt x="0" y="0"/>
                </a:moveTo>
                <a:lnTo>
                  <a:pt x="21600" y="0"/>
                </a:lnTo>
                <a:lnTo>
                  <a:pt x="21600" y="21600"/>
                </a:lnTo>
                <a:lnTo>
                  <a:pt x="9138" y="21600"/>
                </a:lnTo>
                <a:lnTo>
                  <a:pt x="9138" y="1108"/>
                </a:lnTo>
                <a:lnTo>
                  <a:pt x="0" y="0"/>
                </a:lnTo>
                <a:close/>
                <a:moveTo>
                  <a:pt x="0" y="0"/>
                </a:moveTo>
              </a:path>
            </a:pathLst>
          </a:custGeom>
          <a:solidFill>
            <a:schemeClr val="bg2"/>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2" name="Rectangle 4"/>
          <p:cNvSpPr>
            <a:spLocks/>
          </p:cNvSpPr>
          <p:nvPr/>
        </p:nvSpPr>
        <p:spPr bwMode="auto">
          <a:xfrm>
            <a:off x="656170" y="6400805"/>
            <a:ext cx="10215033" cy="320675"/>
          </a:xfrm>
          <a:prstGeom prst="rect">
            <a:avLst/>
          </a:prstGeom>
          <a:noFill/>
          <a:ln w="12700">
            <a:noFill/>
            <a:miter lim="800000"/>
            <a:headEnd/>
            <a:tailEnd/>
          </a:ln>
        </p:spPr>
        <p:txBody>
          <a:bodyPr lIns="0" tIns="0" rIns="0" bIns="0" anchor="ctr"/>
          <a:lstStyle/>
          <a:p>
            <a:pPr defTabSz="642938">
              <a:defRPr/>
            </a:pPr>
            <a:r>
              <a:rPr lang="en-US" sz="600" dirty="0">
                <a:solidFill>
                  <a:schemeClr val="bg2"/>
                </a:solidFill>
                <a:latin typeface="Arial" charset="0"/>
                <a:ea typeface="ヒラギノ角ゴ ProN W3" pitchFamily="1" charset="-128"/>
                <a:cs typeface="+mn-cs"/>
              </a:rPr>
              <a:t>Services provided by Bank of Albuquerque, Bank of Arizona, Bank of Arkansas, Bank of Kansas City, Bank of Oklahoma, Bank of Texas and Colorado State Bank and Trust., divisions of BOKF, NA, a division of BOK Financial Corporation. Data as of 3/31/12, unless otherwise noted.</a:t>
            </a:r>
          </a:p>
        </p:txBody>
      </p:sp>
      <p:sp>
        <p:nvSpPr>
          <p:cNvPr id="13" name="TextBox 12"/>
          <p:cNvSpPr txBox="1"/>
          <p:nvPr/>
        </p:nvSpPr>
        <p:spPr>
          <a:xfrm>
            <a:off x="11582400" y="6553200"/>
            <a:ext cx="508000" cy="215900"/>
          </a:xfrm>
          <a:prstGeom prst="rect">
            <a:avLst/>
          </a:prstGeom>
          <a:noFill/>
        </p:spPr>
        <p:txBody>
          <a:bodyPr>
            <a:spAutoFit/>
          </a:bodyPr>
          <a:lstStyle/>
          <a:p>
            <a:pPr>
              <a:defRPr/>
            </a:pPr>
            <a:fld id="{F0A39AE9-7079-4BD1-97F3-826C686B4092}" type="slidenum">
              <a:rPr lang="en-US" sz="800">
                <a:latin typeface="Arial" charset="0"/>
                <a:ea typeface="ヒラギノ角ゴ ProN W3" pitchFamily="1" charset="-128"/>
                <a:cs typeface="+mn-cs"/>
              </a:rPr>
              <a:pPr>
                <a:defRPr/>
              </a:pPr>
              <a:t>‹#›</a:t>
            </a:fld>
            <a:endParaRPr lang="en-US" sz="800" dirty="0">
              <a:latin typeface="Arial" charset="0"/>
              <a:ea typeface="ヒラギノ角ゴ ProN W3" pitchFamily="1" charset="-128"/>
              <a:cs typeface="+mn-cs"/>
            </a:endParaRPr>
          </a:p>
        </p:txBody>
      </p:sp>
      <p:pic>
        <p:nvPicPr>
          <p:cNvPr id="3081" name="Picture 9" descr="BOKFinATS_hor_b187c.jpg"/>
          <p:cNvPicPr>
            <a:picLocks noChangeAspect="1"/>
          </p:cNvPicPr>
          <p:nvPr/>
        </p:nvPicPr>
        <p:blipFill>
          <a:blip r:embed="rId13" cstate="print"/>
          <a:srcRect/>
          <a:stretch>
            <a:fillRect/>
          </a:stretch>
        </p:blipFill>
        <p:spPr bwMode="auto">
          <a:xfrm>
            <a:off x="8060269" y="236538"/>
            <a:ext cx="3183467"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xmlns:p14="http://schemas.microsoft.com/office/powerpoint/2010/main">
    <p:push/>
  </p:transition>
  <p:hf hdr="0" dt="0"/>
  <p:txStyles>
    <p:titleStyle>
      <a:lvl1pPr algn="l" defTabSz="642938" rtl="0" eaLnBrk="1" fontAlgn="base" hangingPunct="1">
        <a:spcBef>
          <a:spcPct val="0"/>
        </a:spcBef>
        <a:spcAft>
          <a:spcPct val="0"/>
        </a:spcAft>
        <a:defRPr sz="2800" b="1">
          <a:solidFill>
            <a:schemeClr val="tx2"/>
          </a:solidFill>
          <a:latin typeface="+mj-lt"/>
          <a:ea typeface="+mj-ea"/>
          <a:cs typeface="+mj-cs"/>
        </a:defRPr>
      </a:lvl1pPr>
      <a:lvl2pPr algn="l" defTabSz="642938" rtl="0" eaLnBrk="1" fontAlgn="base" hangingPunct="1">
        <a:spcBef>
          <a:spcPct val="0"/>
        </a:spcBef>
        <a:spcAft>
          <a:spcPct val="0"/>
        </a:spcAft>
        <a:defRPr sz="2800" b="1">
          <a:solidFill>
            <a:schemeClr val="tx2"/>
          </a:solidFill>
          <a:latin typeface="Arial" charset="0"/>
        </a:defRPr>
      </a:lvl2pPr>
      <a:lvl3pPr algn="l" defTabSz="642938" rtl="0" eaLnBrk="1" fontAlgn="base" hangingPunct="1">
        <a:spcBef>
          <a:spcPct val="0"/>
        </a:spcBef>
        <a:spcAft>
          <a:spcPct val="0"/>
        </a:spcAft>
        <a:defRPr sz="2800" b="1">
          <a:solidFill>
            <a:schemeClr val="tx2"/>
          </a:solidFill>
          <a:latin typeface="Arial" charset="0"/>
        </a:defRPr>
      </a:lvl3pPr>
      <a:lvl4pPr algn="l" defTabSz="642938" rtl="0" eaLnBrk="1" fontAlgn="base" hangingPunct="1">
        <a:spcBef>
          <a:spcPct val="0"/>
        </a:spcBef>
        <a:spcAft>
          <a:spcPct val="0"/>
        </a:spcAft>
        <a:defRPr sz="2800" b="1">
          <a:solidFill>
            <a:schemeClr val="tx2"/>
          </a:solidFill>
          <a:latin typeface="Arial" charset="0"/>
        </a:defRPr>
      </a:lvl4pPr>
      <a:lvl5pPr algn="l" defTabSz="642938" rtl="0" eaLnBrk="1" fontAlgn="base" hangingPunct="1">
        <a:spcBef>
          <a:spcPct val="0"/>
        </a:spcBef>
        <a:spcAft>
          <a:spcPct val="0"/>
        </a:spcAft>
        <a:defRPr sz="2800" b="1">
          <a:solidFill>
            <a:schemeClr val="tx2"/>
          </a:solidFill>
          <a:latin typeface="Arial" charset="0"/>
        </a:defRPr>
      </a:lvl5pPr>
      <a:lvl6pPr marL="457200" algn="l" defTabSz="642938" rtl="0" eaLnBrk="1" fontAlgn="base" hangingPunct="1">
        <a:spcBef>
          <a:spcPct val="0"/>
        </a:spcBef>
        <a:spcAft>
          <a:spcPct val="0"/>
        </a:spcAft>
        <a:defRPr sz="3400">
          <a:solidFill>
            <a:schemeClr val="tx2"/>
          </a:solidFill>
          <a:latin typeface="Arial" charset="0"/>
        </a:defRPr>
      </a:lvl6pPr>
      <a:lvl7pPr marL="914400" algn="l" defTabSz="642938" rtl="0" eaLnBrk="1" fontAlgn="base" hangingPunct="1">
        <a:spcBef>
          <a:spcPct val="0"/>
        </a:spcBef>
        <a:spcAft>
          <a:spcPct val="0"/>
        </a:spcAft>
        <a:defRPr sz="3400">
          <a:solidFill>
            <a:schemeClr val="tx2"/>
          </a:solidFill>
          <a:latin typeface="Arial" charset="0"/>
        </a:defRPr>
      </a:lvl7pPr>
      <a:lvl8pPr marL="1371600" algn="l" defTabSz="642938" rtl="0" eaLnBrk="1" fontAlgn="base" hangingPunct="1">
        <a:spcBef>
          <a:spcPct val="0"/>
        </a:spcBef>
        <a:spcAft>
          <a:spcPct val="0"/>
        </a:spcAft>
        <a:defRPr sz="3400">
          <a:solidFill>
            <a:schemeClr val="tx2"/>
          </a:solidFill>
          <a:latin typeface="Arial" charset="0"/>
        </a:defRPr>
      </a:lvl8pPr>
      <a:lvl9pPr marL="1828800" algn="l" defTabSz="642938" rtl="0" eaLnBrk="1" fontAlgn="base" hangingPunct="1">
        <a:spcBef>
          <a:spcPct val="0"/>
        </a:spcBef>
        <a:spcAft>
          <a:spcPct val="0"/>
        </a:spcAft>
        <a:defRPr sz="3400">
          <a:solidFill>
            <a:schemeClr val="tx2"/>
          </a:solidFill>
          <a:latin typeface="Arial" charset="0"/>
        </a:defRPr>
      </a:lvl9pPr>
    </p:titleStyle>
    <p:bodyStyle>
      <a:lvl1pPr marL="158750" indent="-158750" algn="l" defTabSz="642938" rtl="0" eaLnBrk="1" fontAlgn="base" hangingPunct="1">
        <a:spcBef>
          <a:spcPct val="0"/>
        </a:spcBef>
        <a:spcAft>
          <a:spcPct val="50000"/>
        </a:spcAft>
        <a:buFont typeface="Wingdings" pitchFamily="2" charset="2"/>
        <a:buChar char="§"/>
        <a:defRPr sz="1600">
          <a:solidFill>
            <a:schemeClr val="tx1"/>
          </a:solidFill>
          <a:latin typeface="+mn-lt"/>
          <a:ea typeface="+mn-ea"/>
          <a:cs typeface="+mn-cs"/>
        </a:defRPr>
      </a:lvl1pPr>
      <a:lvl2pPr marL="401638" indent="-163513" algn="l" defTabSz="642938" rtl="0" eaLnBrk="1" fontAlgn="base" hangingPunct="1">
        <a:spcBef>
          <a:spcPct val="0"/>
        </a:spcBef>
        <a:spcAft>
          <a:spcPct val="50000"/>
        </a:spcAft>
        <a:buFont typeface="Wingdings" pitchFamily="2" charset="2"/>
        <a:buChar char="§"/>
        <a:defRPr sz="1400">
          <a:solidFill>
            <a:schemeClr val="tx1"/>
          </a:solidFill>
          <a:latin typeface="+mn-lt"/>
        </a:defRPr>
      </a:lvl2pPr>
      <a:lvl3pPr marL="6429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3pPr>
      <a:lvl4pPr marL="8842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4pPr>
      <a:lvl5pPr marL="11255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5pPr>
      <a:lvl6pPr marL="15827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6pPr>
      <a:lvl7pPr marL="20399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7pPr>
      <a:lvl8pPr marL="24971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8pPr>
      <a:lvl9pPr marL="29543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26" name="AutoShape 2"/>
          <p:cNvSpPr>
            <a:spLocks/>
          </p:cNvSpPr>
          <p:nvPr/>
        </p:nvSpPr>
        <p:spPr bwMode="auto">
          <a:xfrm>
            <a:off x="3" y="857253"/>
            <a:ext cx="6322484" cy="5572125"/>
          </a:xfrm>
          <a:custGeom>
            <a:avLst/>
            <a:gdLst/>
            <a:ahLst/>
            <a:cxnLst/>
            <a:rect l="0" t="0" r="r" b="b"/>
            <a:pathLst>
              <a:path w="21600" h="21600">
                <a:moveTo>
                  <a:pt x="0" y="0"/>
                </a:moveTo>
                <a:lnTo>
                  <a:pt x="21600" y="0"/>
                </a:lnTo>
                <a:lnTo>
                  <a:pt x="21600" y="21600"/>
                </a:lnTo>
                <a:lnTo>
                  <a:pt x="0" y="21600"/>
                </a:lnTo>
                <a:lnTo>
                  <a:pt x="0" y="0"/>
                </a:lnTo>
                <a:close/>
                <a:moveTo>
                  <a:pt x="0" y="0"/>
                </a:moveTo>
              </a:path>
            </a:pathLst>
          </a:custGeom>
          <a:solidFill>
            <a:schemeClr val="bg2"/>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03427" name="AutoShape 3"/>
          <p:cNvSpPr>
            <a:spLocks/>
          </p:cNvSpPr>
          <p:nvPr/>
        </p:nvSpPr>
        <p:spPr bwMode="auto">
          <a:xfrm>
            <a:off x="6417733" y="857253"/>
            <a:ext cx="5156200" cy="5572125"/>
          </a:xfrm>
          <a:custGeom>
            <a:avLst/>
            <a:gdLst/>
            <a:ahLst/>
            <a:cxnLst/>
            <a:rect l="0" t="0" r="r" b="b"/>
            <a:pathLst>
              <a:path w="21600" h="21600">
                <a:moveTo>
                  <a:pt x="0" y="21600"/>
                </a:moveTo>
                <a:lnTo>
                  <a:pt x="0" y="0"/>
                </a:lnTo>
                <a:lnTo>
                  <a:pt x="19854" y="0"/>
                </a:lnTo>
                <a:lnTo>
                  <a:pt x="21600" y="1246"/>
                </a:lnTo>
                <a:lnTo>
                  <a:pt x="21600" y="21600"/>
                </a:lnTo>
                <a:lnTo>
                  <a:pt x="0" y="21600"/>
                </a:lnTo>
                <a:close/>
                <a:moveTo>
                  <a:pt x="0" y="21600"/>
                </a:moveTo>
              </a:path>
            </a:pathLst>
          </a:custGeom>
          <a:solidFill>
            <a:schemeClr val="bg1"/>
          </a:solidFill>
          <a:ln w="25400">
            <a:solidFill>
              <a:schemeClr val="bg2"/>
            </a:solid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4100" name="Rectangle 4"/>
          <p:cNvSpPr>
            <a:spLocks noGrp="1" noChangeArrowheads="1"/>
          </p:cNvSpPr>
          <p:nvPr>
            <p:ph type="title"/>
          </p:nvPr>
        </p:nvSpPr>
        <p:spPr bwMode="auto">
          <a:xfrm>
            <a:off x="639238" y="1338263"/>
            <a:ext cx="5050367" cy="698500"/>
          </a:xfrm>
          <a:prstGeom prst="rect">
            <a:avLst/>
          </a:prstGeom>
          <a:noFill/>
          <a:ln w="9525">
            <a:noFill/>
            <a:miter lim="800000"/>
            <a:headEnd/>
            <a:tailEnd/>
          </a:ln>
        </p:spPr>
        <p:txBody>
          <a:bodyPr vert="horz" wrap="square" lIns="64291" tIns="32146" rIns="64291" bIns="32146" numCol="1" anchor="ctr" anchorCtr="0" compatLnSpc="1">
            <a:prstTxWarp prst="textNoShape">
              <a:avLst/>
            </a:prstTxWarp>
          </a:bodyPr>
          <a:lstStyle/>
          <a:p>
            <a:pPr lvl="0"/>
            <a:r>
              <a:rPr lang="en-US"/>
              <a:t>Click to edit Master title style</a:t>
            </a:r>
          </a:p>
        </p:txBody>
      </p:sp>
      <p:sp>
        <p:nvSpPr>
          <p:cNvPr id="4101" name="Rectangle 5"/>
          <p:cNvSpPr>
            <a:spLocks noGrp="1" noChangeArrowheads="1"/>
          </p:cNvSpPr>
          <p:nvPr>
            <p:ph type="body" idx="1"/>
          </p:nvPr>
        </p:nvSpPr>
        <p:spPr bwMode="auto">
          <a:xfrm>
            <a:off x="639233" y="2232025"/>
            <a:ext cx="5037667" cy="3797300"/>
          </a:xfrm>
          <a:prstGeom prst="rect">
            <a:avLst/>
          </a:prstGeom>
          <a:noFill/>
          <a:ln w="9525" algn="ctr">
            <a:noFill/>
            <a:miter lim="800000"/>
            <a:headEnd/>
            <a:tailEnd/>
          </a:ln>
        </p:spPr>
        <p:txBody>
          <a:bodyPr vert="horz" wrap="square" lIns="64291" tIns="32146" rIns="64291" bIns="321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31" name="AutoShape 7"/>
          <p:cNvSpPr>
            <a:spLocks/>
          </p:cNvSpPr>
          <p:nvPr/>
        </p:nvSpPr>
        <p:spPr bwMode="auto">
          <a:xfrm>
            <a:off x="11262784" y="857253"/>
            <a:ext cx="929216" cy="5572125"/>
          </a:xfrm>
          <a:custGeom>
            <a:avLst/>
            <a:gdLst/>
            <a:ahLst/>
            <a:cxnLst/>
            <a:rect l="0" t="0" r="r" b="b"/>
            <a:pathLst>
              <a:path w="21600" h="21600">
                <a:moveTo>
                  <a:pt x="0" y="0"/>
                </a:moveTo>
                <a:lnTo>
                  <a:pt x="21600" y="0"/>
                </a:lnTo>
                <a:lnTo>
                  <a:pt x="21600" y="21600"/>
                </a:lnTo>
                <a:lnTo>
                  <a:pt x="9138" y="21600"/>
                </a:lnTo>
                <a:lnTo>
                  <a:pt x="9138" y="1108"/>
                </a:lnTo>
                <a:lnTo>
                  <a:pt x="0" y="0"/>
                </a:lnTo>
                <a:close/>
                <a:moveTo>
                  <a:pt x="0" y="0"/>
                </a:moveTo>
              </a:path>
            </a:pathLst>
          </a:custGeom>
          <a:solidFill>
            <a:schemeClr val="accent1"/>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2" name="Rectangle 4"/>
          <p:cNvSpPr>
            <a:spLocks/>
          </p:cNvSpPr>
          <p:nvPr/>
        </p:nvSpPr>
        <p:spPr bwMode="auto">
          <a:xfrm>
            <a:off x="656172" y="6400807"/>
            <a:ext cx="10215033" cy="320675"/>
          </a:xfrm>
          <a:prstGeom prst="rect">
            <a:avLst/>
          </a:prstGeom>
          <a:noFill/>
          <a:ln w="12700">
            <a:noFill/>
            <a:miter lim="800000"/>
            <a:headEnd/>
            <a:tailEnd/>
          </a:ln>
        </p:spPr>
        <p:txBody>
          <a:bodyPr lIns="0" tIns="0" rIns="0" bIns="0" anchor="ctr"/>
          <a:lstStyle/>
          <a:p>
            <a:pPr defTabSz="642938">
              <a:defRPr/>
            </a:pPr>
            <a:r>
              <a:rPr lang="en-US" sz="600" dirty="0">
                <a:solidFill>
                  <a:schemeClr val="bg2"/>
                </a:solidFill>
                <a:latin typeface="Arial" charset="0"/>
                <a:ea typeface="ヒラギノ角ゴ ProN W3" pitchFamily="1" charset="-128"/>
                <a:cs typeface="+mn-cs"/>
              </a:rPr>
              <a:t>Services provided by Bank of Albuquerque, Bank of Arizona, Bank of Arkansas, Bank of Kansas City, Bank of Oklahoma, Bank of Texas and Colorado State Bank and Trust., divisions of BOKF, NA, a division of BOK Financial Corporation. Data as of 12/31/14, unless otherwise noted.</a:t>
            </a:r>
          </a:p>
        </p:txBody>
      </p:sp>
      <p:sp>
        <p:nvSpPr>
          <p:cNvPr id="13" name="TextBox 12"/>
          <p:cNvSpPr txBox="1"/>
          <p:nvPr/>
        </p:nvSpPr>
        <p:spPr>
          <a:xfrm>
            <a:off x="11582400" y="6553200"/>
            <a:ext cx="508000" cy="215900"/>
          </a:xfrm>
          <a:prstGeom prst="rect">
            <a:avLst/>
          </a:prstGeom>
          <a:noFill/>
        </p:spPr>
        <p:txBody>
          <a:bodyPr>
            <a:spAutoFit/>
          </a:bodyPr>
          <a:lstStyle/>
          <a:p>
            <a:pPr>
              <a:defRPr/>
            </a:pPr>
            <a:fld id="{426837EF-98B8-45CE-A98E-6921D0BAFE63}" type="slidenum">
              <a:rPr lang="en-US" sz="800">
                <a:latin typeface="Arial" charset="0"/>
                <a:ea typeface="ヒラギノ角ゴ ProN W3" pitchFamily="1" charset="-128"/>
                <a:cs typeface="+mn-cs"/>
              </a:rPr>
              <a:pPr>
                <a:defRPr/>
              </a:pPr>
              <a:t>‹#›</a:t>
            </a:fld>
            <a:endParaRPr lang="en-US" sz="800" dirty="0">
              <a:latin typeface="Arial" charset="0"/>
              <a:ea typeface="ヒラギノ角ゴ ProN W3" pitchFamily="1" charset="-128"/>
              <a:cs typeface="+mn-cs"/>
            </a:endParaRPr>
          </a:p>
        </p:txBody>
      </p:sp>
      <p:pic>
        <p:nvPicPr>
          <p:cNvPr id="4105" name="Picture 9" descr="BOKFinATS_hor_b187c.jpg"/>
          <p:cNvPicPr>
            <a:picLocks noChangeAspect="1"/>
          </p:cNvPicPr>
          <p:nvPr/>
        </p:nvPicPr>
        <p:blipFill>
          <a:blip r:embed="rId13" cstate="print"/>
          <a:srcRect/>
          <a:stretch>
            <a:fillRect/>
          </a:stretch>
        </p:blipFill>
        <p:spPr bwMode="auto">
          <a:xfrm>
            <a:off x="8060269" y="236538"/>
            <a:ext cx="3183467"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xmlns:p14="http://schemas.microsoft.com/office/powerpoint/2010/main">
    <p:push/>
  </p:transition>
  <p:hf hdr="0" dt="0"/>
  <p:txStyles>
    <p:titleStyle>
      <a:lvl1pPr algn="l" defTabSz="642938" rtl="0" eaLnBrk="1" fontAlgn="base" hangingPunct="1">
        <a:spcBef>
          <a:spcPct val="0"/>
        </a:spcBef>
        <a:spcAft>
          <a:spcPct val="0"/>
        </a:spcAft>
        <a:defRPr sz="2800" b="1">
          <a:solidFill>
            <a:schemeClr val="tx2"/>
          </a:solidFill>
          <a:latin typeface="+mj-lt"/>
          <a:ea typeface="+mj-ea"/>
          <a:cs typeface="+mj-cs"/>
        </a:defRPr>
      </a:lvl1pPr>
      <a:lvl2pPr algn="l" defTabSz="642938" rtl="0" eaLnBrk="1" fontAlgn="base" hangingPunct="1">
        <a:spcBef>
          <a:spcPct val="0"/>
        </a:spcBef>
        <a:spcAft>
          <a:spcPct val="0"/>
        </a:spcAft>
        <a:defRPr sz="2800" b="1">
          <a:solidFill>
            <a:schemeClr val="tx2"/>
          </a:solidFill>
          <a:latin typeface="Arial" charset="0"/>
        </a:defRPr>
      </a:lvl2pPr>
      <a:lvl3pPr algn="l" defTabSz="642938" rtl="0" eaLnBrk="1" fontAlgn="base" hangingPunct="1">
        <a:spcBef>
          <a:spcPct val="0"/>
        </a:spcBef>
        <a:spcAft>
          <a:spcPct val="0"/>
        </a:spcAft>
        <a:defRPr sz="2800" b="1">
          <a:solidFill>
            <a:schemeClr val="tx2"/>
          </a:solidFill>
          <a:latin typeface="Arial" charset="0"/>
        </a:defRPr>
      </a:lvl3pPr>
      <a:lvl4pPr algn="l" defTabSz="642938" rtl="0" eaLnBrk="1" fontAlgn="base" hangingPunct="1">
        <a:spcBef>
          <a:spcPct val="0"/>
        </a:spcBef>
        <a:spcAft>
          <a:spcPct val="0"/>
        </a:spcAft>
        <a:defRPr sz="2800" b="1">
          <a:solidFill>
            <a:schemeClr val="tx2"/>
          </a:solidFill>
          <a:latin typeface="Arial" charset="0"/>
        </a:defRPr>
      </a:lvl4pPr>
      <a:lvl5pPr algn="l" defTabSz="642938" rtl="0" eaLnBrk="1" fontAlgn="base" hangingPunct="1">
        <a:spcBef>
          <a:spcPct val="0"/>
        </a:spcBef>
        <a:spcAft>
          <a:spcPct val="0"/>
        </a:spcAft>
        <a:defRPr sz="2800" b="1">
          <a:solidFill>
            <a:schemeClr val="tx2"/>
          </a:solidFill>
          <a:latin typeface="Arial" charset="0"/>
        </a:defRPr>
      </a:lvl5pPr>
      <a:lvl6pPr marL="457200" algn="l" defTabSz="642938" rtl="0" eaLnBrk="1" fontAlgn="base" hangingPunct="1">
        <a:spcBef>
          <a:spcPct val="0"/>
        </a:spcBef>
        <a:spcAft>
          <a:spcPct val="0"/>
        </a:spcAft>
        <a:defRPr sz="3400">
          <a:solidFill>
            <a:schemeClr val="tx2"/>
          </a:solidFill>
          <a:latin typeface="Arial" charset="0"/>
        </a:defRPr>
      </a:lvl6pPr>
      <a:lvl7pPr marL="914400" algn="l" defTabSz="642938" rtl="0" eaLnBrk="1" fontAlgn="base" hangingPunct="1">
        <a:spcBef>
          <a:spcPct val="0"/>
        </a:spcBef>
        <a:spcAft>
          <a:spcPct val="0"/>
        </a:spcAft>
        <a:defRPr sz="3400">
          <a:solidFill>
            <a:schemeClr val="tx2"/>
          </a:solidFill>
          <a:latin typeface="Arial" charset="0"/>
        </a:defRPr>
      </a:lvl7pPr>
      <a:lvl8pPr marL="1371600" algn="l" defTabSz="642938" rtl="0" eaLnBrk="1" fontAlgn="base" hangingPunct="1">
        <a:spcBef>
          <a:spcPct val="0"/>
        </a:spcBef>
        <a:spcAft>
          <a:spcPct val="0"/>
        </a:spcAft>
        <a:defRPr sz="3400">
          <a:solidFill>
            <a:schemeClr val="tx2"/>
          </a:solidFill>
          <a:latin typeface="Arial" charset="0"/>
        </a:defRPr>
      </a:lvl8pPr>
      <a:lvl9pPr marL="1828800" algn="l" defTabSz="642938" rtl="0" eaLnBrk="1" fontAlgn="base" hangingPunct="1">
        <a:spcBef>
          <a:spcPct val="0"/>
        </a:spcBef>
        <a:spcAft>
          <a:spcPct val="0"/>
        </a:spcAft>
        <a:defRPr sz="3400">
          <a:solidFill>
            <a:schemeClr val="tx2"/>
          </a:solidFill>
          <a:latin typeface="Arial" charset="0"/>
        </a:defRPr>
      </a:lvl9pPr>
    </p:titleStyle>
    <p:bodyStyle>
      <a:lvl1pPr marL="158750" indent="-158750" algn="l" defTabSz="642938" rtl="0" eaLnBrk="1" fontAlgn="base" hangingPunct="1">
        <a:spcBef>
          <a:spcPct val="0"/>
        </a:spcBef>
        <a:spcAft>
          <a:spcPct val="50000"/>
        </a:spcAft>
        <a:buFont typeface="Wingdings" pitchFamily="2" charset="2"/>
        <a:buChar char="§"/>
        <a:defRPr sz="1600">
          <a:solidFill>
            <a:schemeClr val="tx1"/>
          </a:solidFill>
          <a:latin typeface="+mn-lt"/>
          <a:ea typeface="+mn-ea"/>
          <a:cs typeface="+mn-cs"/>
        </a:defRPr>
      </a:lvl1pPr>
      <a:lvl2pPr marL="401638" indent="-163513" algn="l" defTabSz="642938" rtl="0" eaLnBrk="1" fontAlgn="base" hangingPunct="1">
        <a:spcBef>
          <a:spcPct val="0"/>
        </a:spcBef>
        <a:spcAft>
          <a:spcPct val="50000"/>
        </a:spcAft>
        <a:buFont typeface="Wingdings" pitchFamily="2" charset="2"/>
        <a:buChar char="§"/>
        <a:defRPr sz="1400">
          <a:solidFill>
            <a:schemeClr val="tx1"/>
          </a:solidFill>
          <a:latin typeface="+mn-lt"/>
        </a:defRPr>
      </a:lvl2pPr>
      <a:lvl3pPr marL="6429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3pPr>
      <a:lvl4pPr marL="8842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4pPr>
      <a:lvl5pPr marL="11255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5pPr>
      <a:lvl6pPr marL="15827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6pPr>
      <a:lvl7pPr marL="20399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7pPr>
      <a:lvl8pPr marL="24971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8pPr>
      <a:lvl9pPr marL="29543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503" name="AutoShape 7"/>
          <p:cNvSpPr>
            <a:spLocks/>
          </p:cNvSpPr>
          <p:nvPr/>
        </p:nvSpPr>
        <p:spPr bwMode="auto">
          <a:xfrm>
            <a:off x="630767" y="857253"/>
            <a:ext cx="5154084" cy="5572125"/>
          </a:xfrm>
          <a:custGeom>
            <a:avLst/>
            <a:gdLst/>
            <a:ahLst/>
            <a:cxnLst/>
            <a:rect l="0" t="0" r="r" b="b"/>
            <a:pathLst>
              <a:path w="21600" h="21600">
                <a:moveTo>
                  <a:pt x="0" y="21600"/>
                </a:moveTo>
                <a:lnTo>
                  <a:pt x="0" y="0"/>
                </a:lnTo>
                <a:lnTo>
                  <a:pt x="19854" y="0"/>
                </a:lnTo>
                <a:lnTo>
                  <a:pt x="21600" y="1246"/>
                </a:lnTo>
                <a:lnTo>
                  <a:pt x="21550" y="21600"/>
                </a:lnTo>
                <a:lnTo>
                  <a:pt x="0" y="21600"/>
                </a:lnTo>
                <a:close/>
                <a:moveTo>
                  <a:pt x="0" y="21600"/>
                </a:moveTo>
              </a:path>
            </a:pathLst>
          </a:custGeom>
          <a:solidFill>
            <a:schemeClr val="bg1"/>
          </a:solidFill>
          <a:ln w="25400">
            <a:solidFill>
              <a:schemeClr val="bg2"/>
            </a:solid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06504" name="AutoShape 8"/>
          <p:cNvSpPr>
            <a:spLocks/>
          </p:cNvSpPr>
          <p:nvPr/>
        </p:nvSpPr>
        <p:spPr bwMode="auto">
          <a:xfrm>
            <a:off x="5477933" y="857253"/>
            <a:ext cx="6714067" cy="5572125"/>
          </a:xfrm>
          <a:custGeom>
            <a:avLst/>
            <a:gdLst/>
            <a:ahLst/>
            <a:cxnLst/>
            <a:rect l="0" t="0" r="r" b="b"/>
            <a:pathLst>
              <a:path w="21600" h="21600">
                <a:moveTo>
                  <a:pt x="0" y="0"/>
                </a:moveTo>
                <a:lnTo>
                  <a:pt x="21600" y="0"/>
                </a:lnTo>
                <a:lnTo>
                  <a:pt x="21600" y="21600"/>
                </a:lnTo>
                <a:lnTo>
                  <a:pt x="1264" y="21600"/>
                </a:lnTo>
                <a:lnTo>
                  <a:pt x="1264" y="1108"/>
                </a:lnTo>
                <a:lnTo>
                  <a:pt x="0" y="0"/>
                </a:lnTo>
                <a:close/>
                <a:moveTo>
                  <a:pt x="0" y="0"/>
                </a:moveTo>
              </a:path>
            </a:pathLst>
          </a:custGeom>
          <a:solidFill>
            <a:schemeClr val="accent1"/>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06505" name="AutoShape 9"/>
          <p:cNvSpPr>
            <a:spLocks/>
          </p:cNvSpPr>
          <p:nvPr/>
        </p:nvSpPr>
        <p:spPr bwMode="auto">
          <a:xfrm>
            <a:off x="0" y="857253"/>
            <a:ext cx="535517" cy="5572125"/>
          </a:xfrm>
          <a:custGeom>
            <a:avLst/>
            <a:gdLst/>
            <a:ahLst/>
            <a:cxnLst/>
            <a:rect l="0" t="0" r="r" b="b"/>
            <a:pathLst>
              <a:path w="21600" h="21600">
                <a:moveTo>
                  <a:pt x="0" y="0"/>
                </a:moveTo>
                <a:lnTo>
                  <a:pt x="21600" y="0"/>
                </a:lnTo>
                <a:lnTo>
                  <a:pt x="21600" y="21600"/>
                </a:lnTo>
                <a:lnTo>
                  <a:pt x="0" y="21600"/>
                </a:lnTo>
                <a:lnTo>
                  <a:pt x="0" y="0"/>
                </a:lnTo>
                <a:close/>
                <a:moveTo>
                  <a:pt x="0" y="0"/>
                </a:moveTo>
              </a:path>
            </a:pathLst>
          </a:custGeom>
          <a:solidFill>
            <a:schemeClr val="bg2"/>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5125" name="Rectangle 2"/>
          <p:cNvSpPr>
            <a:spLocks noGrp="1" noChangeArrowheads="1"/>
          </p:cNvSpPr>
          <p:nvPr>
            <p:ph type="title"/>
          </p:nvPr>
        </p:nvSpPr>
        <p:spPr bwMode="auto">
          <a:xfrm>
            <a:off x="6381757" y="1339850"/>
            <a:ext cx="5200649" cy="700088"/>
          </a:xfrm>
          <a:prstGeom prst="rect">
            <a:avLst/>
          </a:prstGeom>
          <a:noFill/>
          <a:ln w="9525">
            <a:noFill/>
            <a:miter lim="800000"/>
            <a:headEnd/>
            <a:tailEnd/>
          </a:ln>
        </p:spPr>
        <p:txBody>
          <a:bodyPr vert="horz" wrap="square" lIns="64291" tIns="32146" rIns="64291" bIns="32146" numCol="1" anchor="ctr" anchorCtr="0" compatLnSpc="1">
            <a:prstTxWarp prst="textNoShape">
              <a:avLst/>
            </a:prstTxWarp>
          </a:bodyPr>
          <a:lstStyle/>
          <a:p>
            <a:pPr lvl="0"/>
            <a:r>
              <a:rPr lang="en-US"/>
              <a:t>Click to edit Master title style</a:t>
            </a:r>
          </a:p>
        </p:txBody>
      </p:sp>
      <p:sp>
        <p:nvSpPr>
          <p:cNvPr id="5126" name="Rectangle 3"/>
          <p:cNvSpPr>
            <a:spLocks noGrp="1" noChangeArrowheads="1"/>
          </p:cNvSpPr>
          <p:nvPr>
            <p:ph type="body" idx="1"/>
          </p:nvPr>
        </p:nvSpPr>
        <p:spPr bwMode="auto">
          <a:xfrm>
            <a:off x="6381753" y="2251082"/>
            <a:ext cx="5215467" cy="3749675"/>
          </a:xfrm>
          <a:prstGeom prst="rect">
            <a:avLst/>
          </a:prstGeom>
          <a:noFill/>
          <a:ln w="9525" algn="ctr">
            <a:noFill/>
            <a:miter lim="800000"/>
            <a:headEnd/>
            <a:tailEnd/>
          </a:ln>
        </p:spPr>
        <p:txBody>
          <a:bodyPr vert="horz" wrap="square" lIns="64291" tIns="32146" rIns="64291" bIns="321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4"/>
          <p:cNvSpPr>
            <a:spLocks/>
          </p:cNvSpPr>
          <p:nvPr/>
        </p:nvSpPr>
        <p:spPr bwMode="auto">
          <a:xfrm>
            <a:off x="656173" y="6400809"/>
            <a:ext cx="10215033" cy="320675"/>
          </a:xfrm>
          <a:prstGeom prst="rect">
            <a:avLst/>
          </a:prstGeom>
          <a:noFill/>
          <a:ln w="12700">
            <a:noFill/>
            <a:miter lim="800000"/>
            <a:headEnd/>
            <a:tailEnd/>
          </a:ln>
        </p:spPr>
        <p:txBody>
          <a:bodyPr lIns="0" tIns="0" rIns="0" bIns="0" anchor="ctr"/>
          <a:lstStyle/>
          <a:p>
            <a:pPr defTabSz="642938">
              <a:defRPr/>
            </a:pPr>
            <a:r>
              <a:rPr lang="en-US" sz="600" dirty="0">
                <a:solidFill>
                  <a:schemeClr val="bg2"/>
                </a:solidFill>
                <a:latin typeface="Arial" charset="0"/>
                <a:ea typeface="ヒラギノ角ゴ ProN W3" pitchFamily="1" charset="-128"/>
                <a:cs typeface="+mn-cs"/>
              </a:rPr>
              <a:t>Services provided by Bank of Albuquerque, Bank of Arizona, Bank of Arkansas, Bank of Kansas City, Bank of Oklahoma, Bank of Texas and Colorado State Bank and Trust., divisions of BOKF, NA, a division of BOK Financial Corporation. Data as of 3/31/12, unless otherwise noted.</a:t>
            </a:r>
          </a:p>
        </p:txBody>
      </p:sp>
      <p:sp>
        <p:nvSpPr>
          <p:cNvPr id="13" name="TextBox 12"/>
          <p:cNvSpPr txBox="1"/>
          <p:nvPr/>
        </p:nvSpPr>
        <p:spPr>
          <a:xfrm>
            <a:off x="11582400" y="6553200"/>
            <a:ext cx="508000" cy="215900"/>
          </a:xfrm>
          <a:prstGeom prst="rect">
            <a:avLst/>
          </a:prstGeom>
          <a:noFill/>
        </p:spPr>
        <p:txBody>
          <a:bodyPr>
            <a:spAutoFit/>
          </a:bodyPr>
          <a:lstStyle/>
          <a:p>
            <a:pPr>
              <a:defRPr/>
            </a:pPr>
            <a:fld id="{41419CC4-E8C6-4066-AAC3-8DC09D4A72C6}" type="slidenum">
              <a:rPr lang="en-US" sz="800">
                <a:latin typeface="Arial" charset="0"/>
                <a:ea typeface="ヒラギノ角ゴ ProN W3" pitchFamily="1" charset="-128"/>
                <a:cs typeface="+mn-cs"/>
              </a:rPr>
              <a:pPr>
                <a:defRPr/>
              </a:pPr>
              <a:t>‹#›</a:t>
            </a:fld>
            <a:endParaRPr lang="en-US" sz="800" dirty="0">
              <a:latin typeface="Arial" charset="0"/>
              <a:ea typeface="ヒラギノ角ゴ ProN W3" pitchFamily="1" charset="-128"/>
              <a:cs typeface="+mn-cs"/>
            </a:endParaRPr>
          </a:p>
        </p:txBody>
      </p:sp>
      <p:pic>
        <p:nvPicPr>
          <p:cNvPr id="5129" name="Picture 9" descr="BOKFinATS_hor_b187c.jpg"/>
          <p:cNvPicPr>
            <a:picLocks noChangeAspect="1"/>
          </p:cNvPicPr>
          <p:nvPr/>
        </p:nvPicPr>
        <p:blipFill>
          <a:blip r:embed="rId13" cstate="print"/>
          <a:srcRect/>
          <a:stretch>
            <a:fillRect/>
          </a:stretch>
        </p:blipFill>
        <p:spPr bwMode="auto">
          <a:xfrm>
            <a:off x="8060269" y="236538"/>
            <a:ext cx="3183467"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xmlns:p14="http://schemas.microsoft.com/office/powerpoint/2010/main">
    <p:push/>
  </p:transition>
  <p:hf hdr="0" dt="0"/>
  <p:txStyles>
    <p:titleStyle>
      <a:lvl1pPr algn="l" defTabSz="642938" rtl="0" eaLnBrk="1" fontAlgn="base" hangingPunct="1">
        <a:spcBef>
          <a:spcPct val="0"/>
        </a:spcBef>
        <a:spcAft>
          <a:spcPct val="0"/>
        </a:spcAft>
        <a:defRPr sz="2800" b="1">
          <a:solidFill>
            <a:schemeClr val="tx2"/>
          </a:solidFill>
          <a:latin typeface="+mj-lt"/>
          <a:ea typeface="+mj-ea"/>
          <a:cs typeface="+mj-cs"/>
        </a:defRPr>
      </a:lvl1pPr>
      <a:lvl2pPr algn="l" defTabSz="642938" rtl="0" eaLnBrk="1" fontAlgn="base" hangingPunct="1">
        <a:spcBef>
          <a:spcPct val="0"/>
        </a:spcBef>
        <a:spcAft>
          <a:spcPct val="0"/>
        </a:spcAft>
        <a:defRPr sz="2800" b="1">
          <a:solidFill>
            <a:schemeClr val="tx2"/>
          </a:solidFill>
          <a:latin typeface="Arial" charset="0"/>
        </a:defRPr>
      </a:lvl2pPr>
      <a:lvl3pPr algn="l" defTabSz="642938" rtl="0" eaLnBrk="1" fontAlgn="base" hangingPunct="1">
        <a:spcBef>
          <a:spcPct val="0"/>
        </a:spcBef>
        <a:spcAft>
          <a:spcPct val="0"/>
        </a:spcAft>
        <a:defRPr sz="2800" b="1">
          <a:solidFill>
            <a:schemeClr val="tx2"/>
          </a:solidFill>
          <a:latin typeface="Arial" charset="0"/>
        </a:defRPr>
      </a:lvl3pPr>
      <a:lvl4pPr algn="l" defTabSz="642938" rtl="0" eaLnBrk="1" fontAlgn="base" hangingPunct="1">
        <a:spcBef>
          <a:spcPct val="0"/>
        </a:spcBef>
        <a:spcAft>
          <a:spcPct val="0"/>
        </a:spcAft>
        <a:defRPr sz="2800" b="1">
          <a:solidFill>
            <a:schemeClr val="tx2"/>
          </a:solidFill>
          <a:latin typeface="Arial" charset="0"/>
        </a:defRPr>
      </a:lvl4pPr>
      <a:lvl5pPr algn="l" defTabSz="642938" rtl="0" eaLnBrk="1" fontAlgn="base" hangingPunct="1">
        <a:spcBef>
          <a:spcPct val="0"/>
        </a:spcBef>
        <a:spcAft>
          <a:spcPct val="0"/>
        </a:spcAft>
        <a:defRPr sz="2800" b="1">
          <a:solidFill>
            <a:schemeClr val="tx2"/>
          </a:solidFill>
          <a:latin typeface="Arial" charset="0"/>
        </a:defRPr>
      </a:lvl5pPr>
      <a:lvl6pPr marL="457200" algn="l" defTabSz="642938" rtl="0" eaLnBrk="1" fontAlgn="base" hangingPunct="1">
        <a:spcBef>
          <a:spcPct val="0"/>
        </a:spcBef>
        <a:spcAft>
          <a:spcPct val="0"/>
        </a:spcAft>
        <a:defRPr sz="3400">
          <a:solidFill>
            <a:schemeClr val="tx2"/>
          </a:solidFill>
          <a:latin typeface="Arial" charset="0"/>
        </a:defRPr>
      </a:lvl6pPr>
      <a:lvl7pPr marL="914400" algn="l" defTabSz="642938" rtl="0" eaLnBrk="1" fontAlgn="base" hangingPunct="1">
        <a:spcBef>
          <a:spcPct val="0"/>
        </a:spcBef>
        <a:spcAft>
          <a:spcPct val="0"/>
        </a:spcAft>
        <a:defRPr sz="3400">
          <a:solidFill>
            <a:schemeClr val="tx2"/>
          </a:solidFill>
          <a:latin typeface="Arial" charset="0"/>
        </a:defRPr>
      </a:lvl7pPr>
      <a:lvl8pPr marL="1371600" algn="l" defTabSz="642938" rtl="0" eaLnBrk="1" fontAlgn="base" hangingPunct="1">
        <a:spcBef>
          <a:spcPct val="0"/>
        </a:spcBef>
        <a:spcAft>
          <a:spcPct val="0"/>
        </a:spcAft>
        <a:defRPr sz="3400">
          <a:solidFill>
            <a:schemeClr val="tx2"/>
          </a:solidFill>
          <a:latin typeface="Arial" charset="0"/>
        </a:defRPr>
      </a:lvl8pPr>
      <a:lvl9pPr marL="1828800" algn="l" defTabSz="642938" rtl="0" eaLnBrk="1" fontAlgn="base" hangingPunct="1">
        <a:spcBef>
          <a:spcPct val="0"/>
        </a:spcBef>
        <a:spcAft>
          <a:spcPct val="0"/>
        </a:spcAft>
        <a:defRPr sz="3400">
          <a:solidFill>
            <a:schemeClr val="tx2"/>
          </a:solidFill>
          <a:latin typeface="Arial" charset="0"/>
        </a:defRPr>
      </a:lvl9pPr>
    </p:titleStyle>
    <p:bodyStyle>
      <a:lvl1pPr marL="158750" indent="-158750" algn="l" defTabSz="642938" rtl="0" eaLnBrk="1" fontAlgn="base" hangingPunct="1">
        <a:spcBef>
          <a:spcPct val="0"/>
        </a:spcBef>
        <a:spcAft>
          <a:spcPct val="50000"/>
        </a:spcAft>
        <a:buFont typeface="Wingdings" pitchFamily="2" charset="2"/>
        <a:buChar char="§"/>
        <a:defRPr sz="1600">
          <a:solidFill>
            <a:schemeClr val="tx1"/>
          </a:solidFill>
          <a:latin typeface="+mn-lt"/>
          <a:ea typeface="+mn-ea"/>
          <a:cs typeface="+mn-cs"/>
        </a:defRPr>
      </a:lvl1pPr>
      <a:lvl2pPr marL="401638" indent="-163513" algn="l" defTabSz="642938" rtl="0" eaLnBrk="1" fontAlgn="base" hangingPunct="1">
        <a:spcBef>
          <a:spcPct val="0"/>
        </a:spcBef>
        <a:spcAft>
          <a:spcPct val="50000"/>
        </a:spcAft>
        <a:buFont typeface="Wingdings" pitchFamily="2" charset="2"/>
        <a:buChar char="§"/>
        <a:defRPr sz="1400">
          <a:solidFill>
            <a:schemeClr val="tx1"/>
          </a:solidFill>
          <a:latin typeface="+mn-lt"/>
        </a:defRPr>
      </a:lvl2pPr>
      <a:lvl3pPr marL="6429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3pPr>
      <a:lvl4pPr marL="8842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4pPr>
      <a:lvl5pPr marL="11255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5pPr>
      <a:lvl6pPr marL="15827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6pPr>
      <a:lvl7pPr marL="20399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7pPr>
      <a:lvl8pPr marL="24971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8pPr>
      <a:lvl9pPr marL="29543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9570" name="AutoShape 2"/>
          <p:cNvSpPr>
            <a:spLocks/>
          </p:cNvSpPr>
          <p:nvPr/>
        </p:nvSpPr>
        <p:spPr bwMode="auto">
          <a:xfrm>
            <a:off x="630767" y="857253"/>
            <a:ext cx="5154084" cy="5572125"/>
          </a:xfrm>
          <a:custGeom>
            <a:avLst/>
            <a:gdLst/>
            <a:ahLst/>
            <a:cxnLst/>
            <a:rect l="0" t="0" r="r" b="b"/>
            <a:pathLst>
              <a:path w="21600" h="21600">
                <a:moveTo>
                  <a:pt x="0" y="21600"/>
                </a:moveTo>
                <a:lnTo>
                  <a:pt x="0" y="0"/>
                </a:lnTo>
                <a:lnTo>
                  <a:pt x="19854" y="0"/>
                </a:lnTo>
                <a:lnTo>
                  <a:pt x="21600" y="1246"/>
                </a:lnTo>
                <a:lnTo>
                  <a:pt x="21550" y="21600"/>
                </a:lnTo>
                <a:lnTo>
                  <a:pt x="0" y="21600"/>
                </a:lnTo>
                <a:close/>
                <a:moveTo>
                  <a:pt x="0" y="21600"/>
                </a:moveTo>
              </a:path>
            </a:pathLst>
          </a:custGeom>
          <a:solidFill>
            <a:schemeClr val="bg1"/>
          </a:solidFill>
          <a:ln w="25400">
            <a:solidFill>
              <a:schemeClr val="bg2"/>
            </a:solid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09571" name="AutoShape 3"/>
          <p:cNvSpPr>
            <a:spLocks/>
          </p:cNvSpPr>
          <p:nvPr/>
        </p:nvSpPr>
        <p:spPr bwMode="auto">
          <a:xfrm>
            <a:off x="5477933" y="857253"/>
            <a:ext cx="6714067" cy="5572125"/>
          </a:xfrm>
          <a:custGeom>
            <a:avLst/>
            <a:gdLst/>
            <a:ahLst/>
            <a:cxnLst/>
            <a:rect l="0" t="0" r="r" b="b"/>
            <a:pathLst>
              <a:path w="21600" h="21600">
                <a:moveTo>
                  <a:pt x="0" y="0"/>
                </a:moveTo>
                <a:lnTo>
                  <a:pt x="21600" y="0"/>
                </a:lnTo>
                <a:lnTo>
                  <a:pt x="21600" y="21600"/>
                </a:lnTo>
                <a:lnTo>
                  <a:pt x="1264" y="21600"/>
                </a:lnTo>
                <a:lnTo>
                  <a:pt x="1264" y="1108"/>
                </a:lnTo>
                <a:lnTo>
                  <a:pt x="0" y="0"/>
                </a:lnTo>
                <a:close/>
                <a:moveTo>
                  <a:pt x="0" y="0"/>
                </a:moveTo>
              </a:path>
            </a:pathLst>
          </a:custGeom>
          <a:solidFill>
            <a:schemeClr val="bg2"/>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09572" name="AutoShape 4"/>
          <p:cNvSpPr>
            <a:spLocks/>
          </p:cNvSpPr>
          <p:nvPr/>
        </p:nvSpPr>
        <p:spPr bwMode="auto">
          <a:xfrm>
            <a:off x="0" y="857253"/>
            <a:ext cx="535517" cy="5572125"/>
          </a:xfrm>
          <a:custGeom>
            <a:avLst/>
            <a:gdLst/>
            <a:ahLst/>
            <a:cxnLst/>
            <a:rect l="0" t="0" r="r" b="b"/>
            <a:pathLst>
              <a:path w="21600" h="21600">
                <a:moveTo>
                  <a:pt x="0" y="0"/>
                </a:moveTo>
                <a:lnTo>
                  <a:pt x="21600" y="0"/>
                </a:lnTo>
                <a:lnTo>
                  <a:pt x="21600" y="21600"/>
                </a:lnTo>
                <a:lnTo>
                  <a:pt x="0" y="21600"/>
                </a:lnTo>
                <a:lnTo>
                  <a:pt x="0" y="0"/>
                </a:lnTo>
                <a:close/>
                <a:moveTo>
                  <a:pt x="0" y="0"/>
                </a:moveTo>
              </a:path>
            </a:pathLst>
          </a:custGeom>
          <a:solidFill>
            <a:schemeClr val="accent1"/>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6149" name="Rectangle 5"/>
          <p:cNvSpPr>
            <a:spLocks noGrp="1" noChangeArrowheads="1"/>
          </p:cNvSpPr>
          <p:nvPr>
            <p:ph type="title"/>
          </p:nvPr>
        </p:nvSpPr>
        <p:spPr bwMode="auto">
          <a:xfrm>
            <a:off x="6381758" y="1339861"/>
            <a:ext cx="5200649" cy="696913"/>
          </a:xfrm>
          <a:prstGeom prst="rect">
            <a:avLst/>
          </a:prstGeom>
          <a:noFill/>
          <a:ln w="9525">
            <a:noFill/>
            <a:miter lim="800000"/>
            <a:headEnd/>
            <a:tailEnd/>
          </a:ln>
        </p:spPr>
        <p:txBody>
          <a:bodyPr vert="horz" wrap="square" lIns="64291" tIns="32146" rIns="64291" bIns="32146" numCol="1" anchor="ctr" anchorCtr="0" compatLnSpc="1">
            <a:prstTxWarp prst="textNoShape">
              <a:avLst/>
            </a:prstTxWarp>
          </a:bodyPr>
          <a:lstStyle/>
          <a:p>
            <a:pPr lvl="0"/>
            <a:r>
              <a:rPr lang="en-US"/>
              <a:t>Click to edit Master title style</a:t>
            </a:r>
          </a:p>
        </p:txBody>
      </p:sp>
      <p:sp>
        <p:nvSpPr>
          <p:cNvPr id="6150" name="Rectangle 6"/>
          <p:cNvSpPr>
            <a:spLocks noGrp="1" noChangeArrowheads="1"/>
          </p:cNvSpPr>
          <p:nvPr>
            <p:ph type="body" idx="1"/>
          </p:nvPr>
        </p:nvSpPr>
        <p:spPr bwMode="auto">
          <a:xfrm>
            <a:off x="6381753" y="2251082"/>
            <a:ext cx="5215467" cy="3749675"/>
          </a:xfrm>
          <a:prstGeom prst="rect">
            <a:avLst/>
          </a:prstGeom>
          <a:noFill/>
          <a:ln w="9525" algn="ctr">
            <a:noFill/>
            <a:miter lim="800000"/>
            <a:headEnd/>
            <a:tailEnd/>
          </a:ln>
        </p:spPr>
        <p:txBody>
          <a:bodyPr vert="horz" wrap="square" lIns="64291" tIns="32146" rIns="64291" bIns="321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4"/>
          <p:cNvSpPr>
            <a:spLocks/>
          </p:cNvSpPr>
          <p:nvPr/>
        </p:nvSpPr>
        <p:spPr bwMode="auto">
          <a:xfrm>
            <a:off x="656174" y="6400811"/>
            <a:ext cx="10215033" cy="320675"/>
          </a:xfrm>
          <a:prstGeom prst="rect">
            <a:avLst/>
          </a:prstGeom>
          <a:noFill/>
          <a:ln w="12700">
            <a:noFill/>
            <a:miter lim="800000"/>
            <a:headEnd/>
            <a:tailEnd/>
          </a:ln>
        </p:spPr>
        <p:txBody>
          <a:bodyPr lIns="0" tIns="0" rIns="0" bIns="0" anchor="ctr"/>
          <a:lstStyle/>
          <a:p>
            <a:pPr defTabSz="642938">
              <a:defRPr/>
            </a:pPr>
            <a:r>
              <a:rPr lang="en-US" sz="600" dirty="0">
                <a:solidFill>
                  <a:schemeClr val="bg2"/>
                </a:solidFill>
                <a:latin typeface="Arial" charset="0"/>
                <a:ea typeface="ヒラギノ角ゴ ProN W3" pitchFamily="1" charset="-128"/>
                <a:cs typeface="+mn-cs"/>
              </a:rPr>
              <a:t>Services provided by Bank of Albuquerque, Bank of Arizona, Bank of Arkansas, Bank of Kansas City, Bank of Oklahoma, Bank of Texas and Colorado State Bank and Trust., divisions of BOKF, NA, a division of BOK Financial Corporation. Data as of 3/31/12, unless otherwise noted.</a:t>
            </a:r>
          </a:p>
        </p:txBody>
      </p:sp>
      <p:sp>
        <p:nvSpPr>
          <p:cNvPr id="13" name="TextBox 12"/>
          <p:cNvSpPr txBox="1"/>
          <p:nvPr/>
        </p:nvSpPr>
        <p:spPr>
          <a:xfrm>
            <a:off x="11582400" y="6553200"/>
            <a:ext cx="508000" cy="215900"/>
          </a:xfrm>
          <a:prstGeom prst="rect">
            <a:avLst/>
          </a:prstGeom>
          <a:noFill/>
        </p:spPr>
        <p:txBody>
          <a:bodyPr>
            <a:spAutoFit/>
          </a:bodyPr>
          <a:lstStyle/>
          <a:p>
            <a:pPr>
              <a:defRPr/>
            </a:pPr>
            <a:fld id="{20C2CE9E-7DF8-46FC-A54C-4611D87B5546}" type="slidenum">
              <a:rPr lang="en-US" sz="800">
                <a:latin typeface="Arial" charset="0"/>
                <a:ea typeface="ヒラギノ角ゴ ProN W3" pitchFamily="1" charset="-128"/>
                <a:cs typeface="+mn-cs"/>
              </a:rPr>
              <a:pPr>
                <a:defRPr/>
              </a:pPr>
              <a:t>‹#›</a:t>
            </a:fld>
            <a:endParaRPr lang="en-US" sz="800" dirty="0">
              <a:latin typeface="Arial" charset="0"/>
              <a:ea typeface="ヒラギノ角ゴ ProN W3" pitchFamily="1" charset="-128"/>
              <a:cs typeface="+mn-cs"/>
            </a:endParaRPr>
          </a:p>
        </p:txBody>
      </p:sp>
      <p:pic>
        <p:nvPicPr>
          <p:cNvPr id="6153" name="Picture 9" descr="BOKFinATS_hor_b187c.jpg"/>
          <p:cNvPicPr>
            <a:picLocks noChangeAspect="1"/>
          </p:cNvPicPr>
          <p:nvPr/>
        </p:nvPicPr>
        <p:blipFill>
          <a:blip r:embed="rId13" cstate="print"/>
          <a:srcRect/>
          <a:stretch>
            <a:fillRect/>
          </a:stretch>
        </p:blipFill>
        <p:spPr bwMode="auto">
          <a:xfrm>
            <a:off x="8060269" y="236538"/>
            <a:ext cx="3183467"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xmlns:p14="http://schemas.microsoft.com/office/powerpoint/2010/main">
    <p:push/>
  </p:transition>
  <p:hf hdr="0" dt="0"/>
  <p:txStyles>
    <p:titleStyle>
      <a:lvl1pPr algn="l" defTabSz="642938" rtl="0" eaLnBrk="1" fontAlgn="base" hangingPunct="1">
        <a:spcBef>
          <a:spcPct val="0"/>
        </a:spcBef>
        <a:spcAft>
          <a:spcPct val="0"/>
        </a:spcAft>
        <a:defRPr sz="2800" b="1">
          <a:solidFill>
            <a:schemeClr val="tx2"/>
          </a:solidFill>
          <a:latin typeface="+mj-lt"/>
          <a:ea typeface="+mj-ea"/>
          <a:cs typeface="+mj-cs"/>
        </a:defRPr>
      </a:lvl1pPr>
      <a:lvl2pPr algn="l" defTabSz="642938" rtl="0" eaLnBrk="1" fontAlgn="base" hangingPunct="1">
        <a:spcBef>
          <a:spcPct val="0"/>
        </a:spcBef>
        <a:spcAft>
          <a:spcPct val="0"/>
        </a:spcAft>
        <a:defRPr sz="2800" b="1">
          <a:solidFill>
            <a:schemeClr val="tx2"/>
          </a:solidFill>
          <a:latin typeface="Arial" charset="0"/>
        </a:defRPr>
      </a:lvl2pPr>
      <a:lvl3pPr algn="l" defTabSz="642938" rtl="0" eaLnBrk="1" fontAlgn="base" hangingPunct="1">
        <a:spcBef>
          <a:spcPct val="0"/>
        </a:spcBef>
        <a:spcAft>
          <a:spcPct val="0"/>
        </a:spcAft>
        <a:defRPr sz="2800" b="1">
          <a:solidFill>
            <a:schemeClr val="tx2"/>
          </a:solidFill>
          <a:latin typeface="Arial" charset="0"/>
        </a:defRPr>
      </a:lvl3pPr>
      <a:lvl4pPr algn="l" defTabSz="642938" rtl="0" eaLnBrk="1" fontAlgn="base" hangingPunct="1">
        <a:spcBef>
          <a:spcPct val="0"/>
        </a:spcBef>
        <a:spcAft>
          <a:spcPct val="0"/>
        </a:spcAft>
        <a:defRPr sz="2800" b="1">
          <a:solidFill>
            <a:schemeClr val="tx2"/>
          </a:solidFill>
          <a:latin typeface="Arial" charset="0"/>
        </a:defRPr>
      </a:lvl4pPr>
      <a:lvl5pPr algn="l" defTabSz="642938" rtl="0" eaLnBrk="1" fontAlgn="base" hangingPunct="1">
        <a:spcBef>
          <a:spcPct val="0"/>
        </a:spcBef>
        <a:spcAft>
          <a:spcPct val="0"/>
        </a:spcAft>
        <a:defRPr sz="2800" b="1">
          <a:solidFill>
            <a:schemeClr val="tx2"/>
          </a:solidFill>
          <a:latin typeface="Arial" charset="0"/>
        </a:defRPr>
      </a:lvl5pPr>
      <a:lvl6pPr marL="457200" algn="l" defTabSz="642938" rtl="0" eaLnBrk="1" fontAlgn="base" hangingPunct="1">
        <a:spcBef>
          <a:spcPct val="0"/>
        </a:spcBef>
        <a:spcAft>
          <a:spcPct val="0"/>
        </a:spcAft>
        <a:defRPr sz="3400">
          <a:solidFill>
            <a:schemeClr val="tx2"/>
          </a:solidFill>
          <a:latin typeface="Arial" charset="0"/>
        </a:defRPr>
      </a:lvl6pPr>
      <a:lvl7pPr marL="914400" algn="l" defTabSz="642938" rtl="0" eaLnBrk="1" fontAlgn="base" hangingPunct="1">
        <a:spcBef>
          <a:spcPct val="0"/>
        </a:spcBef>
        <a:spcAft>
          <a:spcPct val="0"/>
        </a:spcAft>
        <a:defRPr sz="3400">
          <a:solidFill>
            <a:schemeClr val="tx2"/>
          </a:solidFill>
          <a:latin typeface="Arial" charset="0"/>
        </a:defRPr>
      </a:lvl7pPr>
      <a:lvl8pPr marL="1371600" algn="l" defTabSz="642938" rtl="0" eaLnBrk="1" fontAlgn="base" hangingPunct="1">
        <a:spcBef>
          <a:spcPct val="0"/>
        </a:spcBef>
        <a:spcAft>
          <a:spcPct val="0"/>
        </a:spcAft>
        <a:defRPr sz="3400">
          <a:solidFill>
            <a:schemeClr val="tx2"/>
          </a:solidFill>
          <a:latin typeface="Arial" charset="0"/>
        </a:defRPr>
      </a:lvl8pPr>
      <a:lvl9pPr marL="1828800" algn="l" defTabSz="642938" rtl="0" eaLnBrk="1" fontAlgn="base" hangingPunct="1">
        <a:spcBef>
          <a:spcPct val="0"/>
        </a:spcBef>
        <a:spcAft>
          <a:spcPct val="0"/>
        </a:spcAft>
        <a:defRPr sz="3400">
          <a:solidFill>
            <a:schemeClr val="tx2"/>
          </a:solidFill>
          <a:latin typeface="Arial" charset="0"/>
        </a:defRPr>
      </a:lvl9pPr>
    </p:titleStyle>
    <p:bodyStyle>
      <a:lvl1pPr marL="158750" indent="-158750" algn="l" defTabSz="642938" rtl="0" eaLnBrk="1" fontAlgn="base" hangingPunct="1">
        <a:spcBef>
          <a:spcPct val="0"/>
        </a:spcBef>
        <a:spcAft>
          <a:spcPct val="50000"/>
        </a:spcAft>
        <a:buFont typeface="Wingdings" pitchFamily="2" charset="2"/>
        <a:buChar char="§"/>
        <a:defRPr sz="1600">
          <a:solidFill>
            <a:schemeClr val="tx1"/>
          </a:solidFill>
          <a:latin typeface="+mn-lt"/>
          <a:ea typeface="+mn-ea"/>
          <a:cs typeface="+mn-cs"/>
        </a:defRPr>
      </a:lvl1pPr>
      <a:lvl2pPr marL="401638" indent="-163513" algn="l" defTabSz="642938" rtl="0" eaLnBrk="1" fontAlgn="base" hangingPunct="1">
        <a:spcBef>
          <a:spcPct val="0"/>
        </a:spcBef>
        <a:spcAft>
          <a:spcPct val="50000"/>
        </a:spcAft>
        <a:buFont typeface="Wingdings" pitchFamily="2" charset="2"/>
        <a:buChar char="§"/>
        <a:defRPr sz="1400">
          <a:solidFill>
            <a:schemeClr val="tx1"/>
          </a:solidFill>
          <a:latin typeface="+mn-lt"/>
        </a:defRPr>
      </a:lvl2pPr>
      <a:lvl3pPr marL="6429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3pPr>
      <a:lvl4pPr marL="884238"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4pPr>
      <a:lvl5pPr marL="11255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5pPr>
      <a:lvl6pPr marL="15827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6pPr>
      <a:lvl7pPr marL="20399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7pPr>
      <a:lvl8pPr marL="24971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8pPr>
      <a:lvl9pPr marL="29543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4696" name="AutoShape 1032"/>
          <p:cNvSpPr>
            <a:spLocks/>
          </p:cNvSpPr>
          <p:nvPr/>
        </p:nvSpPr>
        <p:spPr bwMode="auto">
          <a:xfrm>
            <a:off x="620193" y="857253"/>
            <a:ext cx="10951633" cy="5572125"/>
          </a:xfrm>
          <a:custGeom>
            <a:avLst/>
            <a:gdLst/>
            <a:ahLst/>
            <a:cxnLst/>
            <a:rect l="0" t="0" r="r" b="b"/>
            <a:pathLst>
              <a:path w="21600" h="21600">
                <a:moveTo>
                  <a:pt x="0" y="21600"/>
                </a:moveTo>
                <a:lnTo>
                  <a:pt x="0" y="0"/>
                </a:lnTo>
                <a:lnTo>
                  <a:pt x="20778" y="0"/>
                </a:lnTo>
                <a:lnTo>
                  <a:pt x="21600" y="1246"/>
                </a:lnTo>
                <a:lnTo>
                  <a:pt x="21577" y="21600"/>
                </a:lnTo>
                <a:lnTo>
                  <a:pt x="0" y="21600"/>
                </a:lnTo>
                <a:close/>
                <a:moveTo>
                  <a:pt x="0" y="21600"/>
                </a:moveTo>
              </a:path>
            </a:pathLst>
          </a:custGeom>
          <a:solidFill>
            <a:schemeClr val="bg1"/>
          </a:solidFill>
          <a:ln w="25400">
            <a:solidFill>
              <a:schemeClr val="bg2"/>
            </a:solid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14697" name="AutoShape 1033"/>
          <p:cNvSpPr>
            <a:spLocks/>
          </p:cNvSpPr>
          <p:nvPr/>
        </p:nvSpPr>
        <p:spPr bwMode="auto">
          <a:xfrm>
            <a:off x="11262784" y="857253"/>
            <a:ext cx="929216" cy="5572125"/>
          </a:xfrm>
          <a:custGeom>
            <a:avLst/>
            <a:gdLst/>
            <a:ahLst/>
            <a:cxnLst/>
            <a:rect l="0" t="0" r="r" b="b"/>
            <a:pathLst>
              <a:path w="21600" h="21600">
                <a:moveTo>
                  <a:pt x="0" y="0"/>
                </a:moveTo>
                <a:lnTo>
                  <a:pt x="21600" y="0"/>
                </a:lnTo>
                <a:lnTo>
                  <a:pt x="21600" y="21600"/>
                </a:lnTo>
                <a:lnTo>
                  <a:pt x="9138" y="21600"/>
                </a:lnTo>
                <a:lnTo>
                  <a:pt x="9138" y="1108"/>
                </a:lnTo>
                <a:lnTo>
                  <a:pt x="0" y="0"/>
                </a:lnTo>
                <a:close/>
                <a:moveTo>
                  <a:pt x="0" y="0"/>
                </a:moveTo>
              </a:path>
            </a:pathLst>
          </a:custGeom>
          <a:solidFill>
            <a:schemeClr val="bg2"/>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114698" name="AutoShape 1034"/>
          <p:cNvSpPr>
            <a:spLocks/>
          </p:cNvSpPr>
          <p:nvPr/>
        </p:nvSpPr>
        <p:spPr bwMode="auto">
          <a:xfrm>
            <a:off x="0" y="857253"/>
            <a:ext cx="535517" cy="5572125"/>
          </a:xfrm>
          <a:custGeom>
            <a:avLst/>
            <a:gdLst/>
            <a:ahLst/>
            <a:cxnLst/>
            <a:rect l="0" t="0" r="r" b="b"/>
            <a:pathLst>
              <a:path w="21600" h="21600">
                <a:moveTo>
                  <a:pt x="0" y="0"/>
                </a:moveTo>
                <a:lnTo>
                  <a:pt x="21600" y="0"/>
                </a:lnTo>
                <a:lnTo>
                  <a:pt x="21600" y="21600"/>
                </a:lnTo>
                <a:lnTo>
                  <a:pt x="0" y="21600"/>
                </a:lnTo>
                <a:lnTo>
                  <a:pt x="0" y="0"/>
                </a:lnTo>
                <a:close/>
                <a:moveTo>
                  <a:pt x="0" y="0"/>
                </a:moveTo>
              </a:path>
            </a:pathLst>
          </a:custGeom>
          <a:solidFill>
            <a:schemeClr val="accent1"/>
          </a:solidFill>
          <a:ln w="25400">
            <a:noFill/>
            <a:miter lim="800000"/>
            <a:headEnd/>
            <a:tailEnd/>
          </a:ln>
        </p:spPr>
        <p:txBody>
          <a:bodyPr lIns="0" tIns="0" rIns="0" bIns="0"/>
          <a:lstStyle/>
          <a:p>
            <a:pPr>
              <a:defRPr/>
            </a:pPr>
            <a:endParaRPr lang="en-US">
              <a:latin typeface="Arial" charset="0"/>
              <a:ea typeface="ヒラギノ角ゴ ProN W3" pitchFamily="1" charset="-128"/>
              <a:cs typeface="+mn-cs"/>
            </a:endParaRPr>
          </a:p>
        </p:txBody>
      </p:sp>
      <p:sp>
        <p:nvSpPr>
          <p:cNvPr id="7173" name="Rectangle 1026"/>
          <p:cNvSpPr>
            <a:spLocks noGrp="1" noChangeArrowheads="1"/>
          </p:cNvSpPr>
          <p:nvPr>
            <p:ph type="title"/>
          </p:nvPr>
        </p:nvSpPr>
        <p:spPr bwMode="auto">
          <a:xfrm>
            <a:off x="1166293" y="1339850"/>
            <a:ext cx="9859433" cy="642938"/>
          </a:xfrm>
          <a:prstGeom prst="rect">
            <a:avLst/>
          </a:prstGeom>
          <a:noFill/>
          <a:ln w="9525">
            <a:noFill/>
            <a:miter lim="800000"/>
            <a:headEnd/>
            <a:tailEnd/>
          </a:ln>
        </p:spPr>
        <p:txBody>
          <a:bodyPr vert="horz" wrap="square" lIns="64291" tIns="32146" rIns="64291" bIns="32146" numCol="1" anchor="ctr" anchorCtr="0" compatLnSpc="1">
            <a:prstTxWarp prst="textNoShape">
              <a:avLst/>
            </a:prstTxWarp>
          </a:bodyPr>
          <a:lstStyle/>
          <a:p>
            <a:pPr lvl="0"/>
            <a:r>
              <a:rPr lang="en-US"/>
              <a:t>Click to edit Master title style</a:t>
            </a:r>
          </a:p>
        </p:txBody>
      </p:sp>
      <p:sp>
        <p:nvSpPr>
          <p:cNvPr id="7174" name="Rectangle 1027"/>
          <p:cNvSpPr>
            <a:spLocks noGrp="1" noChangeArrowheads="1"/>
          </p:cNvSpPr>
          <p:nvPr>
            <p:ph type="body" idx="1"/>
          </p:nvPr>
        </p:nvSpPr>
        <p:spPr bwMode="auto">
          <a:xfrm>
            <a:off x="1166293" y="2089150"/>
            <a:ext cx="9859433" cy="3857625"/>
          </a:xfrm>
          <a:prstGeom prst="rect">
            <a:avLst/>
          </a:prstGeom>
          <a:noFill/>
          <a:ln w="9525">
            <a:noFill/>
            <a:miter lim="800000"/>
            <a:headEnd/>
            <a:tailEnd/>
          </a:ln>
        </p:spPr>
        <p:txBody>
          <a:bodyPr vert="horz" wrap="square" lIns="64291" tIns="32146" rIns="64291" bIns="321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4"/>
          <p:cNvSpPr>
            <a:spLocks/>
          </p:cNvSpPr>
          <p:nvPr/>
        </p:nvSpPr>
        <p:spPr bwMode="auto">
          <a:xfrm>
            <a:off x="656176" y="6400813"/>
            <a:ext cx="10215033" cy="320675"/>
          </a:xfrm>
          <a:prstGeom prst="rect">
            <a:avLst/>
          </a:prstGeom>
          <a:noFill/>
          <a:ln w="12700">
            <a:noFill/>
            <a:miter lim="800000"/>
            <a:headEnd/>
            <a:tailEnd/>
          </a:ln>
        </p:spPr>
        <p:txBody>
          <a:bodyPr lIns="0" tIns="0" rIns="0" bIns="0" anchor="ctr"/>
          <a:lstStyle/>
          <a:p>
            <a:pPr defTabSz="642938">
              <a:defRPr/>
            </a:pPr>
            <a:r>
              <a:rPr lang="en-US" sz="600" dirty="0">
                <a:solidFill>
                  <a:schemeClr val="bg2"/>
                </a:solidFill>
                <a:latin typeface="Arial" charset="0"/>
                <a:ea typeface="ヒラギノ角ゴ ProN W3" pitchFamily="1" charset="-128"/>
                <a:cs typeface="+mn-cs"/>
              </a:rPr>
              <a:t>Services provided by Bank of Albuquerque, Bank of Arizona, Bank of Arkansas, Bank of Kansas City, Bank of Oklahoma, Bank of Texas and Colorado State Bank and Trust., divisions of BOKF, NA, a division of BOK Financial Corporation. Data as of 12/31/14, unless otherwise noted.</a:t>
            </a:r>
          </a:p>
        </p:txBody>
      </p:sp>
      <p:sp>
        <p:nvSpPr>
          <p:cNvPr id="13" name="TextBox 12"/>
          <p:cNvSpPr txBox="1"/>
          <p:nvPr/>
        </p:nvSpPr>
        <p:spPr>
          <a:xfrm>
            <a:off x="11582400" y="6553200"/>
            <a:ext cx="508000" cy="215900"/>
          </a:xfrm>
          <a:prstGeom prst="rect">
            <a:avLst/>
          </a:prstGeom>
          <a:noFill/>
        </p:spPr>
        <p:txBody>
          <a:bodyPr>
            <a:spAutoFit/>
          </a:bodyPr>
          <a:lstStyle/>
          <a:p>
            <a:pPr>
              <a:defRPr/>
            </a:pPr>
            <a:fld id="{D7F13C84-CA23-4373-ADBB-7E7843AA0E7E}" type="slidenum">
              <a:rPr lang="en-US" sz="800">
                <a:latin typeface="Arial" charset="0"/>
                <a:ea typeface="ヒラギノ角ゴ ProN W3" pitchFamily="1" charset="-128"/>
                <a:cs typeface="+mn-cs"/>
              </a:rPr>
              <a:pPr>
                <a:defRPr/>
              </a:pPr>
              <a:t>‹#›</a:t>
            </a:fld>
            <a:endParaRPr lang="en-US" sz="800" dirty="0">
              <a:latin typeface="Arial" charset="0"/>
              <a:ea typeface="ヒラギノ角ゴ ProN W3" pitchFamily="1" charset="-128"/>
              <a:cs typeface="+mn-cs"/>
            </a:endParaRPr>
          </a:p>
        </p:txBody>
      </p:sp>
      <p:pic>
        <p:nvPicPr>
          <p:cNvPr id="7177" name="Picture 9" descr="BOKFinATS_hor_b187c.jpg"/>
          <p:cNvPicPr>
            <a:picLocks noChangeAspect="1"/>
          </p:cNvPicPr>
          <p:nvPr/>
        </p:nvPicPr>
        <p:blipFill>
          <a:blip r:embed="rId13" cstate="print"/>
          <a:srcRect/>
          <a:stretch>
            <a:fillRect/>
          </a:stretch>
        </p:blipFill>
        <p:spPr bwMode="auto">
          <a:xfrm>
            <a:off x="8060269" y="236538"/>
            <a:ext cx="3183467"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xmlns:p14="http://schemas.microsoft.com/office/powerpoint/2010/main">
    <p:push/>
  </p:transition>
  <p:hf hdr="0" dt="0"/>
  <p:txStyles>
    <p:titleStyle>
      <a:lvl1pPr algn="l" defTabSz="642938" rtl="0" eaLnBrk="1" fontAlgn="base" hangingPunct="1">
        <a:spcBef>
          <a:spcPct val="0"/>
        </a:spcBef>
        <a:spcAft>
          <a:spcPct val="0"/>
        </a:spcAft>
        <a:defRPr sz="2800" b="1">
          <a:solidFill>
            <a:schemeClr val="tx2"/>
          </a:solidFill>
          <a:latin typeface="+mj-lt"/>
          <a:ea typeface="+mj-ea"/>
          <a:cs typeface="+mj-cs"/>
        </a:defRPr>
      </a:lvl1pPr>
      <a:lvl2pPr algn="l" defTabSz="642938" rtl="0" eaLnBrk="1" fontAlgn="base" hangingPunct="1">
        <a:spcBef>
          <a:spcPct val="0"/>
        </a:spcBef>
        <a:spcAft>
          <a:spcPct val="0"/>
        </a:spcAft>
        <a:defRPr sz="2800" b="1">
          <a:solidFill>
            <a:schemeClr val="tx2"/>
          </a:solidFill>
          <a:latin typeface="Arial" charset="0"/>
        </a:defRPr>
      </a:lvl2pPr>
      <a:lvl3pPr algn="l" defTabSz="642938" rtl="0" eaLnBrk="1" fontAlgn="base" hangingPunct="1">
        <a:spcBef>
          <a:spcPct val="0"/>
        </a:spcBef>
        <a:spcAft>
          <a:spcPct val="0"/>
        </a:spcAft>
        <a:defRPr sz="2800" b="1">
          <a:solidFill>
            <a:schemeClr val="tx2"/>
          </a:solidFill>
          <a:latin typeface="Arial" charset="0"/>
        </a:defRPr>
      </a:lvl3pPr>
      <a:lvl4pPr algn="l" defTabSz="642938" rtl="0" eaLnBrk="1" fontAlgn="base" hangingPunct="1">
        <a:spcBef>
          <a:spcPct val="0"/>
        </a:spcBef>
        <a:spcAft>
          <a:spcPct val="0"/>
        </a:spcAft>
        <a:defRPr sz="2800" b="1">
          <a:solidFill>
            <a:schemeClr val="tx2"/>
          </a:solidFill>
          <a:latin typeface="Arial" charset="0"/>
        </a:defRPr>
      </a:lvl4pPr>
      <a:lvl5pPr algn="l" defTabSz="642938" rtl="0" eaLnBrk="1" fontAlgn="base" hangingPunct="1">
        <a:spcBef>
          <a:spcPct val="0"/>
        </a:spcBef>
        <a:spcAft>
          <a:spcPct val="0"/>
        </a:spcAft>
        <a:defRPr sz="2800" b="1">
          <a:solidFill>
            <a:schemeClr val="tx2"/>
          </a:solidFill>
          <a:latin typeface="Arial" charset="0"/>
        </a:defRPr>
      </a:lvl5pPr>
      <a:lvl6pPr marL="457200" algn="l" defTabSz="642938" rtl="0" eaLnBrk="1" fontAlgn="base" hangingPunct="1">
        <a:spcBef>
          <a:spcPct val="0"/>
        </a:spcBef>
        <a:spcAft>
          <a:spcPct val="0"/>
        </a:spcAft>
        <a:defRPr sz="3400">
          <a:solidFill>
            <a:schemeClr val="tx2"/>
          </a:solidFill>
          <a:latin typeface="Arial" charset="0"/>
        </a:defRPr>
      </a:lvl6pPr>
      <a:lvl7pPr marL="914400" algn="l" defTabSz="642938" rtl="0" eaLnBrk="1" fontAlgn="base" hangingPunct="1">
        <a:spcBef>
          <a:spcPct val="0"/>
        </a:spcBef>
        <a:spcAft>
          <a:spcPct val="0"/>
        </a:spcAft>
        <a:defRPr sz="3400">
          <a:solidFill>
            <a:schemeClr val="tx2"/>
          </a:solidFill>
          <a:latin typeface="Arial" charset="0"/>
        </a:defRPr>
      </a:lvl7pPr>
      <a:lvl8pPr marL="1371600" algn="l" defTabSz="642938" rtl="0" eaLnBrk="1" fontAlgn="base" hangingPunct="1">
        <a:spcBef>
          <a:spcPct val="0"/>
        </a:spcBef>
        <a:spcAft>
          <a:spcPct val="0"/>
        </a:spcAft>
        <a:defRPr sz="3400">
          <a:solidFill>
            <a:schemeClr val="tx2"/>
          </a:solidFill>
          <a:latin typeface="Arial" charset="0"/>
        </a:defRPr>
      </a:lvl8pPr>
      <a:lvl9pPr marL="1828800" algn="l" defTabSz="642938" rtl="0" eaLnBrk="1" fontAlgn="base" hangingPunct="1">
        <a:spcBef>
          <a:spcPct val="0"/>
        </a:spcBef>
        <a:spcAft>
          <a:spcPct val="0"/>
        </a:spcAft>
        <a:defRPr sz="3400">
          <a:solidFill>
            <a:schemeClr val="tx2"/>
          </a:solidFill>
          <a:latin typeface="Arial" charset="0"/>
        </a:defRPr>
      </a:lvl9pPr>
    </p:titleStyle>
    <p:bodyStyle>
      <a:lvl1pPr marL="200025" indent="-200025" algn="l" defTabSz="642938" rtl="0" eaLnBrk="1" fontAlgn="base" hangingPunct="1">
        <a:spcBef>
          <a:spcPct val="0"/>
        </a:spcBef>
        <a:spcAft>
          <a:spcPct val="50000"/>
        </a:spcAft>
        <a:buFont typeface="Wingdings" pitchFamily="2" charset="2"/>
        <a:buChar char="§"/>
        <a:defRPr sz="1600">
          <a:solidFill>
            <a:schemeClr val="tx1"/>
          </a:solidFill>
          <a:latin typeface="+mn-lt"/>
          <a:ea typeface="+mn-ea"/>
          <a:cs typeface="+mn-cs"/>
        </a:defRPr>
      </a:lvl1pPr>
      <a:lvl2pPr marL="523875" indent="-200025" algn="l" defTabSz="642938" rtl="0" eaLnBrk="1" fontAlgn="base" hangingPunct="1">
        <a:spcBef>
          <a:spcPct val="0"/>
        </a:spcBef>
        <a:spcAft>
          <a:spcPct val="50000"/>
        </a:spcAft>
        <a:buFont typeface="Wingdings" pitchFamily="2" charset="2"/>
        <a:buChar char="§"/>
        <a:defRPr sz="1400">
          <a:solidFill>
            <a:schemeClr val="tx1"/>
          </a:solidFill>
          <a:latin typeface="+mn-lt"/>
        </a:defRPr>
      </a:lvl2pPr>
      <a:lvl3pPr marL="803275"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3pPr>
      <a:lvl4pPr marL="1125538" indent="-161925" algn="l" defTabSz="642938" rtl="0" eaLnBrk="1" fontAlgn="base" hangingPunct="1">
        <a:spcBef>
          <a:spcPct val="0"/>
        </a:spcBef>
        <a:spcAft>
          <a:spcPct val="50000"/>
        </a:spcAft>
        <a:buFont typeface="Wingdings" pitchFamily="2" charset="2"/>
        <a:buChar char="§"/>
        <a:defRPr sz="1400">
          <a:solidFill>
            <a:schemeClr val="tx1"/>
          </a:solidFill>
          <a:latin typeface="+mn-lt"/>
        </a:defRPr>
      </a:lvl4pPr>
      <a:lvl5pPr marL="1446213"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5pPr>
      <a:lvl6pPr marL="1903413"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6pPr>
      <a:lvl7pPr marL="2360613"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7pPr>
      <a:lvl8pPr marL="2817813"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8pPr>
      <a:lvl9pPr marL="3275013" indent="-160338" algn="l" defTabSz="642938" rtl="0" eaLnBrk="1" fontAlgn="base" hangingPunct="1">
        <a:spcBef>
          <a:spcPct val="0"/>
        </a:spcBef>
        <a:spcAft>
          <a:spcPct val="50000"/>
        </a:spcAft>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670560" y="4985590"/>
            <a:ext cx="1091184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699CB88-5E1A-4FAC-892A-60949ACB1F6F}" type="datetimeFigureOut">
              <a:rPr lang="en-US" smtClean="0"/>
              <a:pPr/>
              <a:t>1/28/19</a:t>
            </a:fld>
            <a:endParaRPr lang="en-US"/>
          </a:p>
        </p:txBody>
      </p:sp>
      <p:sp>
        <p:nvSpPr>
          <p:cNvPr id="18" name="Footer Placeholder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kumimoji="0" lang="en-US"/>
          </a:p>
        </p:txBody>
      </p:sp>
      <p:sp>
        <p:nvSpPr>
          <p:cNvPr id="5" name="Slide Number Placeholder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1974DF9-AD47-4691-BA21-BBFCE3637A9A}" type="slidenum">
              <a:rPr kumimoji="0" lang="en-US" smtClean="0"/>
              <a:pPr/>
              <a:t>‹#›</a:t>
            </a:fld>
            <a:endParaRPr kumimoji="0"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xmlns:p14="http://schemas.microsoft.com/office/powerpoint/2010/main">
    <p:push/>
  </p:transition>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7.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hyperlink" Target="http://www.cfpdtrust.org/" TargetMode="External"/><Relationship Id="rId4" Type="http://schemas.openxmlformats.org/officeDocument/2006/relationships/image" Target="../media/image3.jpeg"/><Relationship Id="rId1" Type="http://schemas.openxmlformats.org/officeDocument/2006/relationships/slideLayout" Target="../slideLayouts/slideLayout73.xml"/><Relationship Id="rId2" Type="http://schemas.openxmlformats.org/officeDocument/2006/relationships/hyperlink" Target="mailto:mbrand@cfpdtrust.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8.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1343" y="771088"/>
            <a:ext cx="6635815" cy="2219691"/>
          </a:xfrm>
        </p:spPr>
        <p:txBody>
          <a:bodyPr>
            <a:normAutofit fontScale="90000"/>
          </a:bodyPr>
          <a:lstStyle/>
          <a:p>
            <a:pPr algn="ctr"/>
            <a:r>
              <a:rPr lang="en-US" dirty="0">
                <a:effectLst/>
              </a:rPr>
              <a:t>Special Needs Trusts, Planning and Resources </a:t>
            </a:r>
            <a:r>
              <a:rPr lang="en-US" b="1" dirty="0">
                <a:solidFill>
                  <a:schemeClr val="tx2"/>
                </a:solidFill>
                <a:latin typeface="Trebuchet MS" panose="020B0603020202020204" pitchFamily="34" charset="0"/>
              </a:rPr>
              <a:t/>
            </a:r>
            <a:br>
              <a:rPr lang="en-US" b="1" dirty="0">
                <a:solidFill>
                  <a:schemeClr val="tx2"/>
                </a:solidFill>
                <a:latin typeface="Trebuchet MS" panose="020B0603020202020204" pitchFamily="34" charset="0"/>
              </a:rPr>
            </a:br>
            <a:endParaRPr lang="en-US" sz="2400" b="1" dirty="0">
              <a:solidFill>
                <a:schemeClr val="tx2"/>
              </a:solidFill>
              <a:latin typeface="Trebuchet MS" panose="020B0603020202020204" pitchFamily="34" charset="0"/>
            </a:endParaRPr>
          </a:p>
        </p:txBody>
      </p:sp>
      <p:sp>
        <p:nvSpPr>
          <p:cNvPr id="3" name="Subtitle 2"/>
          <p:cNvSpPr>
            <a:spLocks noGrp="1"/>
          </p:cNvSpPr>
          <p:nvPr>
            <p:ph type="subTitle" idx="1"/>
          </p:nvPr>
        </p:nvSpPr>
        <p:spPr>
          <a:xfrm>
            <a:off x="1104899" y="3781170"/>
            <a:ext cx="10096501" cy="1686181"/>
          </a:xfrm>
        </p:spPr>
        <p:txBody>
          <a:bodyPr>
            <a:normAutofit/>
          </a:bodyPr>
          <a:lstStyle/>
          <a:p>
            <a:pPr algn="ctr"/>
            <a:endParaRPr lang="en-US" sz="1200" b="1" dirty="0">
              <a:solidFill>
                <a:schemeClr val="tx2"/>
              </a:solidFill>
              <a:latin typeface="Trebuchet MS" panose="020B0603020202020204" pitchFamily="34" charset="0"/>
            </a:endParaRPr>
          </a:p>
          <a:p>
            <a:pPr algn="ctr"/>
            <a:endParaRPr lang="en-US" sz="1200" b="1" dirty="0">
              <a:solidFill>
                <a:schemeClr val="tx2"/>
              </a:solidFill>
              <a:latin typeface="Trebuchet MS" panose="020B0603020202020204" pitchFamily="34" charset="0"/>
            </a:endParaRPr>
          </a:p>
        </p:txBody>
      </p:sp>
      <p:sp>
        <p:nvSpPr>
          <p:cNvPr id="8" name="Slide Number Placeholder 7"/>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a:t>
            </a:fld>
            <a:endParaRPr lang="en-US"/>
          </a:p>
        </p:txBody>
      </p:sp>
      <p:sp>
        <p:nvSpPr>
          <p:cNvPr id="6" name="Rectangle 5"/>
          <p:cNvSpPr/>
          <p:nvPr/>
        </p:nvSpPr>
        <p:spPr>
          <a:xfrm>
            <a:off x="621940" y="4275457"/>
            <a:ext cx="6096000" cy="1877437"/>
          </a:xfrm>
          <a:prstGeom prst="rect">
            <a:avLst/>
          </a:prstGeom>
        </p:spPr>
        <p:txBody>
          <a:bodyPr>
            <a:spAutoFit/>
          </a:bodyPr>
          <a:lstStyle/>
          <a:p>
            <a:pPr defTabSz="715963"/>
            <a:r>
              <a:rPr lang="en-US" sz="2000" b="1" dirty="0"/>
              <a:t>Megan Brand</a:t>
            </a:r>
          </a:p>
          <a:p>
            <a:pPr defTabSz="715963"/>
            <a:r>
              <a:rPr lang="en-US" sz="2000" b="1" dirty="0"/>
              <a:t>Executive Director</a:t>
            </a:r>
          </a:p>
          <a:p>
            <a:pPr defTabSz="715963"/>
            <a:r>
              <a:rPr lang="en-US" sz="2000" b="1" dirty="0"/>
              <a:t>Colorado Fund for People with Disabilities</a:t>
            </a:r>
          </a:p>
          <a:p>
            <a:pPr defTabSz="715963"/>
            <a:r>
              <a:rPr lang="en-US" b="1" dirty="0"/>
              <a:t>303.476.6315</a:t>
            </a:r>
          </a:p>
          <a:p>
            <a:pPr defTabSz="715963"/>
            <a:r>
              <a:rPr lang="en-US" b="1" dirty="0"/>
              <a:t>mbrand@cpfdtrust.org</a:t>
            </a:r>
          </a:p>
        </p:txBody>
      </p:sp>
      <p:pic>
        <p:nvPicPr>
          <p:cNvPr id="7" name="Picture 6" descr="cfpd_logo_final_w_tagline_300dpi.jpg"/>
          <p:cNvPicPr>
            <a:picLocks noChangeAspect="1"/>
          </p:cNvPicPr>
          <p:nvPr/>
        </p:nvPicPr>
        <p:blipFill>
          <a:blip r:embed="rId3" cstate="print"/>
          <a:stretch>
            <a:fillRect/>
          </a:stretch>
        </p:blipFill>
        <p:spPr>
          <a:xfrm>
            <a:off x="8217877" y="4004128"/>
            <a:ext cx="2848056" cy="1835414"/>
          </a:xfrm>
          <a:prstGeom prst="rect">
            <a:avLst/>
          </a:prstGeom>
        </p:spPr>
      </p:pic>
    </p:spTree>
    <p:extLst>
      <p:ext uri="{BB962C8B-B14F-4D97-AF65-F5344CB8AC3E}">
        <p14:creationId xmlns:p14="http://schemas.microsoft.com/office/powerpoint/2010/main" val="3234721833"/>
      </p:ext>
    </p:extLst>
  </p:cSld>
  <p:clrMapOvr>
    <a:masterClrMapping/>
  </p:clrMapOvr>
  <p:transition xmlns:p14="http://schemas.microsoft.com/office/powerpoint/2010/main">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945" y="270814"/>
            <a:ext cx="10911840" cy="1051560"/>
          </a:xfrm>
        </p:spPr>
        <p:txBody>
          <a:bodyPr/>
          <a:lstStyle/>
          <a:p>
            <a:r>
              <a:rPr lang="en-US" dirty="0">
                <a:latin typeface="Trebuchet MS" panose="020B0603020202020204" pitchFamily="34" charset="0"/>
              </a:rPr>
              <a:t>Acting As Trustee</a:t>
            </a:r>
            <a:endParaRPr lang="en-US" b="1" dirty="0">
              <a:latin typeface="Trebuchet MS" panose="020B0603020202020204" pitchFamily="34" charset="0"/>
            </a:endParaRPr>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10</a:t>
            </a:fld>
            <a:endParaRPr lang="en-US"/>
          </a:p>
        </p:txBody>
      </p:sp>
      <p:sp>
        <p:nvSpPr>
          <p:cNvPr id="8" name="Content Placeholder 2"/>
          <p:cNvSpPr txBox="1">
            <a:spLocks/>
          </p:cNvSpPr>
          <p:nvPr/>
        </p:nvSpPr>
        <p:spPr>
          <a:xfrm>
            <a:off x="611945" y="1322374"/>
            <a:ext cx="10884462" cy="4617181"/>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US" sz="2000" b="1" noProof="0" dirty="0"/>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en-US" sz="2000" b="1" noProof="0" dirty="0"/>
              <a:t>Longevity of trust</a:t>
            </a:r>
          </a:p>
          <a:p>
            <a:pPr marL="822960" lvl="1" indent="-283464">
              <a:spcBef>
                <a:spcPts val="600"/>
              </a:spcBef>
              <a:buClr>
                <a:schemeClr val="accent1"/>
              </a:buClr>
              <a:buSzPct val="80000"/>
              <a:buFont typeface="Arial" pitchFamily="34" charset="0"/>
              <a:buChar char="•"/>
            </a:pPr>
            <a:r>
              <a:rPr lang="en-US" sz="2000" dirty="0"/>
              <a:t>Beneficiary Expectations and Anticipations</a:t>
            </a:r>
          </a:p>
          <a:p>
            <a:pPr marL="822960" lvl="1" indent="-283464">
              <a:spcBef>
                <a:spcPts val="600"/>
              </a:spcBef>
              <a:buClr>
                <a:schemeClr val="accent1"/>
              </a:buClr>
              <a:buSzPct val="80000"/>
              <a:buFont typeface="Arial" pitchFamily="34" charset="0"/>
              <a:buChar char="•"/>
            </a:pPr>
            <a:r>
              <a:rPr lang="en-US" sz="2000" noProof="0" dirty="0"/>
              <a:t>Anticipated Income vs. Total Return</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US" sz="2000" b="1" noProof="0" dirty="0"/>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en-US" sz="2000" b="1" noProof="0" dirty="0"/>
              <a:t>“Jack Of All Trades” or “Master of None”?</a:t>
            </a:r>
          </a:p>
          <a:p>
            <a:pPr marL="822960" lvl="1" indent="-283464">
              <a:spcBef>
                <a:spcPts val="600"/>
              </a:spcBef>
              <a:buClr>
                <a:schemeClr val="accent1"/>
              </a:buClr>
              <a:buSzPct val="80000"/>
              <a:buFont typeface="Arial" pitchFamily="34" charset="0"/>
              <a:buChar char="•"/>
            </a:pPr>
            <a:r>
              <a:rPr lang="en-US" sz="2000" dirty="0"/>
              <a:t>Counsel</a:t>
            </a:r>
          </a:p>
          <a:p>
            <a:pPr marL="822960" lvl="1" indent="-283464">
              <a:spcBef>
                <a:spcPts val="600"/>
              </a:spcBef>
              <a:buClr>
                <a:schemeClr val="accent1"/>
              </a:buClr>
              <a:buSzPct val="80000"/>
              <a:buFont typeface="Arial" pitchFamily="34" charset="0"/>
              <a:buChar char="•"/>
            </a:pPr>
            <a:r>
              <a:rPr lang="en-US" sz="2000" dirty="0"/>
              <a:t>Financial Advisor</a:t>
            </a:r>
          </a:p>
          <a:p>
            <a:pPr marL="822960" lvl="1" indent="-283464">
              <a:spcBef>
                <a:spcPts val="600"/>
              </a:spcBef>
              <a:buClr>
                <a:schemeClr val="accent1"/>
              </a:buClr>
              <a:buSzPct val="80000"/>
              <a:buFont typeface="Arial" pitchFamily="34" charset="0"/>
              <a:buChar char="•"/>
            </a:pPr>
            <a:r>
              <a:rPr lang="en-US" sz="2000" dirty="0"/>
              <a:t>Budget Analyst</a:t>
            </a:r>
          </a:p>
          <a:p>
            <a:pPr marL="822960" lvl="1" indent="-283464">
              <a:spcBef>
                <a:spcPts val="600"/>
              </a:spcBef>
              <a:buClr>
                <a:schemeClr val="accent1"/>
              </a:buClr>
              <a:buSzPct val="80000"/>
              <a:buFont typeface="Arial" pitchFamily="34" charset="0"/>
              <a:buChar char="•"/>
            </a:pPr>
            <a:r>
              <a:rPr lang="en-US" sz="2000" dirty="0"/>
              <a:t>Public Benefits Consultant</a:t>
            </a:r>
          </a:p>
          <a:p>
            <a:pPr marL="822960" lvl="1" indent="-283464">
              <a:spcBef>
                <a:spcPts val="600"/>
              </a:spcBef>
              <a:buClr>
                <a:schemeClr val="accent1"/>
              </a:buClr>
              <a:buSzPct val="80000"/>
              <a:buFont typeface="Arial" pitchFamily="34" charset="0"/>
              <a:buChar char="•"/>
            </a:pPr>
            <a:r>
              <a:rPr lang="en-US" sz="2000" dirty="0"/>
              <a:t>Family Mediator</a:t>
            </a:r>
          </a:p>
          <a:p>
            <a:pPr marL="822960" lvl="1" indent="-283464">
              <a:spcBef>
                <a:spcPts val="600"/>
              </a:spcBef>
              <a:buClr>
                <a:schemeClr val="accent1"/>
              </a:buClr>
              <a:buSzPct val="80000"/>
              <a:buFont typeface="Arial" pitchFamily="34" charset="0"/>
              <a:buChar char="•"/>
            </a:pPr>
            <a:r>
              <a:rPr lang="en-US" sz="2000" dirty="0"/>
              <a:t>Psychologist</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US" sz="2000" b="1" noProof="0" dirty="0"/>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US" sz="2000" b="1" noProof="0" dirty="0"/>
          </a:p>
        </p:txBody>
      </p:sp>
    </p:spTree>
    <p:extLst>
      <p:ext uri="{BB962C8B-B14F-4D97-AF65-F5344CB8AC3E}">
        <p14:creationId xmlns:p14="http://schemas.microsoft.com/office/powerpoint/2010/main" val="2303952359"/>
      </p:ext>
    </p:extLst>
  </p:cSld>
  <p:clrMapOvr>
    <a:masterClrMapping/>
  </p:clrMapOvr>
  <p:transition xmlns:p14="http://schemas.microsoft.com/office/powerpoint/2010/main">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006" y="364588"/>
            <a:ext cx="10911840" cy="1051560"/>
          </a:xfrm>
        </p:spPr>
        <p:txBody>
          <a:bodyPr/>
          <a:lstStyle/>
          <a:p>
            <a:r>
              <a:rPr lang="en-US" b="1" dirty="0">
                <a:latin typeface="Trebuchet MS" panose="020B0603020202020204" pitchFamily="34" charset="0"/>
              </a:rPr>
              <a:t>Acting As Trustee</a:t>
            </a:r>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11</a:t>
            </a:fld>
            <a:endParaRPr lang="en-US"/>
          </a:p>
        </p:txBody>
      </p:sp>
      <p:sp>
        <p:nvSpPr>
          <p:cNvPr id="6" name="Content Placeholder 2"/>
          <p:cNvSpPr txBox="1">
            <a:spLocks/>
          </p:cNvSpPr>
          <p:nvPr/>
        </p:nvSpPr>
        <p:spPr>
          <a:xfrm>
            <a:off x="786255" y="1575250"/>
            <a:ext cx="10727342" cy="4153912"/>
          </a:xfrm>
          <a:prstGeom prst="rect">
            <a:avLst/>
          </a:prstGeom>
        </p:spPr>
        <p:txBody>
          <a:bodyPr>
            <a:normAutofit fontScale="92500" lnSpcReduction="10000"/>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kumimoji="0" lang="en-US" sz="1700" b="1" i="1" u="none" strike="noStrike" kern="1200" cap="none" spc="0" normalizeH="0" baseline="0" noProof="0" dirty="0">
                <a:ln>
                  <a:noFill/>
                </a:ln>
                <a:solidFill>
                  <a:srgbClr val="C00000"/>
                </a:solidFill>
                <a:effectLst/>
                <a:uLnTx/>
                <a:uFillTx/>
                <a:latin typeface="+mn-lt"/>
                <a:ea typeface="+mn-ea"/>
                <a:cs typeface="+mn-cs"/>
              </a:rPr>
              <a:t>In the Matter of the Accounting of J.P. Morgan Chase Bank, N.A., and H.J.P. as co-Trustees of the Mark C.H. Discretionary Trust of 1995 v. Marie H., </a:t>
            </a:r>
            <a:r>
              <a:rPr kumimoji="0" lang="en-US" sz="1700" b="1" i="0" u="none" strike="noStrike" kern="1200" cap="none" spc="0" normalizeH="0" baseline="0" noProof="0" dirty="0">
                <a:ln>
                  <a:noFill/>
                </a:ln>
                <a:solidFill>
                  <a:srgbClr val="C00000"/>
                </a:solidFill>
                <a:effectLst/>
                <a:uLnTx/>
                <a:uFillTx/>
                <a:latin typeface="+mn-lt"/>
                <a:ea typeface="+mn-ea"/>
                <a:cs typeface="+mn-cs"/>
              </a:rPr>
              <a:t>956 N.Y.S.2d 856 (N.Y. Surr. Ct., 2012)</a:t>
            </a:r>
          </a:p>
          <a:p>
            <a:pPr marL="265176" marR="0" lvl="0" indent="-265176" algn="l" defTabSz="914400" rtl="0" eaLnBrk="1" fontAlgn="auto" latinLnBrk="0" hangingPunct="1">
              <a:lnSpc>
                <a:spcPct val="100000"/>
              </a:lnSpc>
              <a:spcBef>
                <a:spcPts val="250"/>
              </a:spcBef>
              <a:spcAft>
                <a:spcPts val="0"/>
              </a:spcAft>
              <a:buClr>
                <a:schemeClr val="accent1"/>
              </a:buClr>
              <a:buSzPct val="80000"/>
              <a:buFontTx/>
              <a:buChar char="-"/>
              <a:tabLst/>
              <a:defRPr/>
            </a:pPr>
            <a:endParaRPr kumimoji="0" lang="en-US" sz="1700" b="1" i="0" u="none" strike="noStrike" kern="1200" cap="none" spc="0" normalizeH="0" baseline="0" noProof="0" dirty="0">
              <a:ln>
                <a:noFill/>
              </a:ln>
              <a:solidFill>
                <a:schemeClr val="tx1"/>
              </a:solidFill>
              <a:effectLst/>
              <a:uLnTx/>
              <a:uFillTx/>
              <a:latin typeface="+mn-lt"/>
              <a:ea typeface="+mn-ea"/>
              <a:cs typeface="+mn-cs"/>
            </a:endParaRP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Arial" pitchFamily="34" charset="0"/>
              <a:buChar char="•"/>
              <a:tabLst/>
              <a:defRPr/>
            </a:pPr>
            <a:r>
              <a:rPr kumimoji="0" lang="en-US" sz="1700" b="0" i="0" u="none" strike="noStrike" kern="1200" cap="none" spc="0" normalizeH="0" baseline="0" noProof="0" dirty="0">
                <a:ln>
                  <a:noFill/>
                </a:ln>
                <a:solidFill>
                  <a:schemeClr val="tx1"/>
                </a:solidFill>
                <a:effectLst/>
                <a:uLnTx/>
                <a:uFillTx/>
              </a:rPr>
              <a:t>Third party discretionary trust for the benefit a young man on the Autism Spectrum living in a group home </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Arial" pitchFamily="34" charset="0"/>
              <a:buChar char="•"/>
              <a:tabLst/>
              <a:defRPr/>
            </a:pPr>
            <a:r>
              <a:rPr kumimoji="0" lang="en-US" sz="1700" b="0" i="0" u="none" strike="noStrike" kern="1200" cap="none" spc="0" normalizeH="0" baseline="0" noProof="0" dirty="0">
                <a:ln>
                  <a:noFill/>
                </a:ln>
                <a:solidFill>
                  <a:schemeClr val="tx1"/>
                </a:solidFill>
                <a:effectLst/>
                <a:uLnTx/>
                <a:uFillTx/>
              </a:rPr>
              <a:t>Neither co-trustee or their duly acting agents had visited beneficiary in five years</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Arial" pitchFamily="34" charset="0"/>
              <a:buChar char="•"/>
              <a:tabLst/>
              <a:defRPr/>
            </a:pPr>
            <a:r>
              <a:rPr kumimoji="0" lang="en-US" sz="1700" b="0" i="0" u="none" strike="noStrike" kern="1200" cap="none" spc="0" normalizeH="0" baseline="0" noProof="0" dirty="0">
                <a:ln>
                  <a:noFill/>
                </a:ln>
                <a:solidFill>
                  <a:schemeClr val="tx1"/>
                </a:solidFill>
                <a:effectLst/>
                <a:uLnTx/>
                <a:uFillTx/>
              </a:rPr>
              <a:t>Court determined that Mark lacked any type of advocacy for his ongoing needs, save $3,525 expended from the trust for a care manager.  The vast majority of the distributions from Mark’s trust were fees for the trustee and their counsel</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Arial" pitchFamily="34" charset="0"/>
              <a:buChar char="•"/>
              <a:tabLst/>
              <a:defRPr/>
            </a:pPr>
            <a:r>
              <a:rPr kumimoji="0" lang="en-US" sz="1700" b="0" i="0" u="none" strike="noStrike" kern="1200" cap="none" spc="0" normalizeH="0" baseline="0" noProof="0" dirty="0">
                <a:ln>
                  <a:noFill/>
                </a:ln>
                <a:solidFill>
                  <a:schemeClr val="tx1"/>
                </a:solidFill>
                <a:effectLst/>
                <a:uLnTx/>
                <a:uFillTx/>
              </a:rPr>
              <a:t>Trustee’s “excuse for inaction was its lack of institutional capacity to ascertain or meet the needs of this severely disabled…young man” </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Arial" pitchFamily="34" charset="0"/>
              <a:buChar char="•"/>
              <a:tabLst/>
              <a:defRPr/>
            </a:pPr>
            <a:r>
              <a:rPr kumimoji="0" lang="en-US" sz="1700" b="0" i="0" u="none" strike="noStrike" kern="1200" cap="none" spc="0" normalizeH="0" baseline="0" noProof="0" dirty="0">
                <a:ln>
                  <a:noFill/>
                </a:ln>
                <a:solidFill>
                  <a:schemeClr val="tx1"/>
                </a:solidFill>
                <a:effectLst/>
                <a:uLnTx/>
                <a:uFillTx/>
              </a:rPr>
              <a:t>Trustee’s “failure to fulfill their obligations should result in denial or reduction of their commissions for the period of inaction”</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Arial" pitchFamily="34" charset="0"/>
              <a:buChar char="•"/>
              <a:tabLst/>
              <a:defRPr/>
            </a:pPr>
            <a:r>
              <a:rPr kumimoji="0" lang="en-US" sz="1700" b="0" i="0" u="none" strike="noStrike" kern="1200" cap="none" spc="0" normalizeH="0" baseline="0" noProof="0" dirty="0">
                <a:ln>
                  <a:noFill/>
                </a:ln>
                <a:solidFill>
                  <a:schemeClr val="tx1"/>
                </a:solidFill>
                <a:effectLst/>
                <a:uLnTx/>
                <a:uFillTx/>
              </a:rPr>
              <a:t>Highly publicized in </a:t>
            </a:r>
            <a:r>
              <a:rPr kumimoji="0" lang="en-US" sz="1700" b="0" i="1" u="none" strike="noStrike" kern="1200" cap="none" spc="0" normalizeH="0" baseline="0" noProof="0" dirty="0">
                <a:ln>
                  <a:noFill/>
                </a:ln>
                <a:solidFill>
                  <a:schemeClr val="tx1"/>
                </a:solidFill>
                <a:effectLst/>
                <a:uLnTx/>
                <a:uFillTx/>
              </a:rPr>
              <a:t>The Village Voice</a:t>
            </a:r>
          </a:p>
          <a:p>
            <a:pPr marL="548640" marR="0" lvl="1" indent="-201168" algn="l" defTabSz="914400" rtl="0" eaLnBrk="1" fontAlgn="auto" latinLnBrk="0" hangingPunct="1">
              <a:lnSpc>
                <a:spcPct val="100000"/>
              </a:lnSpc>
              <a:spcBef>
                <a:spcPts val="250"/>
              </a:spcBef>
              <a:spcAft>
                <a:spcPts val="0"/>
              </a:spcAft>
              <a:buClr>
                <a:schemeClr val="accent1"/>
              </a:buClr>
              <a:buSzPct val="100000"/>
              <a:buFont typeface="Arial" pitchFamily="34" charset="0"/>
              <a:buChar char="•"/>
              <a:tabLst/>
              <a:defRPr/>
            </a:pPr>
            <a:r>
              <a:rPr lang="en-US" sz="1700" b="1" dirty="0"/>
              <a:t>Trustee’s affirmative duty to be proactive in researching, documenting and providing for SNT beneficiary’s needs</a:t>
            </a:r>
            <a:endParaRPr kumimoji="0" lang="en-US" sz="1700" b="1"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607582328"/>
      </p:ext>
    </p:extLst>
  </p:cSld>
  <p:clrMapOvr>
    <a:masterClrMapping/>
  </p:clrMapOvr>
  <p:transition xmlns:p14="http://schemas.microsoft.com/office/powerpoint/2010/main">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725" y="523990"/>
            <a:ext cx="9980683" cy="882781"/>
          </a:xfrm>
        </p:spPr>
        <p:txBody>
          <a:bodyPr>
            <a:noAutofit/>
          </a:bodyPr>
          <a:lstStyle/>
          <a:p>
            <a:r>
              <a:rPr lang="en-US" sz="3200" b="1" dirty="0">
                <a:latin typeface="Trebuchet MS" panose="020B0603020202020204" pitchFamily="34" charset="0"/>
              </a:rPr>
              <a:t>Achieving A Better Life Experience (ABLE) Act</a:t>
            </a:r>
          </a:p>
        </p:txBody>
      </p:sp>
      <p:sp>
        <p:nvSpPr>
          <p:cNvPr id="8" name="Content Placeholder 2"/>
          <p:cNvSpPr>
            <a:spLocks noGrp="1"/>
          </p:cNvSpPr>
          <p:nvPr>
            <p:ph idx="1"/>
          </p:nvPr>
        </p:nvSpPr>
        <p:spPr>
          <a:xfrm>
            <a:off x="762001" y="1629510"/>
            <a:ext cx="10691447" cy="4654061"/>
          </a:xfrm>
        </p:spPr>
        <p:txBody>
          <a:bodyPr>
            <a:normAutofit/>
          </a:bodyPr>
          <a:lstStyle/>
          <a:p>
            <a:r>
              <a:rPr lang="en-US" sz="2000" dirty="0">
                <a:latin typeface="Trebuchet MS" pitchFamily="34" charset="0"/>
              </a:rPr>
              <a:t>Enacted December 19, 2014</a:t>
            </a:r>
          </a:p>
          <a:p>
            <a:r>
              <a:rPr lang="en-US" sz="2000" dirty="0">
                <a:latin typeface="Trebuchet MS" pitchFamily="34" charset="0"/>
              </a:rPr>
              <a:t>Amends Section 529 of the Internal Revenue Service code</a:t>
            </a:r>
          </a:p>
          <a:p>
            <a:r>
              <a:rPr lang="en-US" sz="2000" dirty="0">
                <a:latin typeface="Trebuchet MS" pitchFamily="34" charset="0"/>
              </a:rPr>
              <a:t> Tax-advantaged savings accounts for individuals with disabilities</a:t>
            </a:r>
          </a:p>
          <a:p>
            <a:pPr lvl="1"/>
            <a:r>
              <a:rPr lang="en-US" sz="2000" dirty="0">
                <a:latin typeface="Trebuchet MS" pitchFamily="34" charset="0"/>
              </a:rPr>
              <a:t> Income earned is non-taxable</a:t>
            </a:r>
          </a:p>
          <a:p>
            <a:pPr lvl="1"/>
            <a:r>
              <a:rPr lang="en-US" sz="2000" dirty="0">
                <a:latin typeface="Trebuchet MS" pitchFamily="34" charset="0"/>
              </a:rPr>
              <a:t> Contributions up to $15,000/year </a:t>
            </a:r>
            <a:r>
              <a:rPr lang="en-US" sz="2000" b="1" u="sng" dirty="0">
                <a:latin typeface="Trebuchet MS" pitchFamily="34" charset="0"/>
              </a:rPr>
              <a:t>total</a:t>
            </a:r>
            <a:r>
              <a:rPr lang="en-US" sz="2000" dirty="0">
                <a:latin typeface="Trebuchet MS" pitchFamily="34" charset="0"/>
              </a:rPr>
              <a:t> for each account (only one account per individual)</a:t>
            </a:r>
          </a:p>
          <a:p>
            <a:pPr lvl="1"/>
            <a:r>
              <a:rPr lang="en-US" sz="2000" dirty="0">
                <a:latin typeface="Trebuchet MS" pitchFamily="34" charset="0"/>
              </a:rPr>
              <a:t>Do not count as resource for public benefits determination*</a:t>
            </a:r>
          </a:p>
          <a:p>
            <a:pPr lvl="1"/>
            <a:r>
              <a:rPr lang="en-US" sz="2000" dirty="0">
                <a:latin typeface="Trebuchet MS" pitchFamily="34" charset="0"/>
              </a:rPr>
              <a:t> Limited eligibility – onset of disability must have occurred before age 26</a:t>
            </a:r>
          </a:p>
          <a:p>
            <a:pPr lvl="1"/>
            <a:r>
              <a:rPr lang="en-US" sz="2000" dirty="0">
                <a:latin typeface="Trebuchet MS" pitchFamily="34" charset="0"/>
              </a:rPr>
              <a:t>Medicaid Estate Recovery?  YES.</a:t>
            </a:r>
          </a:p>
          <a:p>
            <a:pPr lvl="1"/>
            <a:r>
              <a:rPr lang="en-US" sz="2000" dirty="0">
                <a:latin typeface="Trebuchet MS" pitchFamily="34" charset="0"/>
              </a:rPr>
              <a:t>To be used for “qualified disability expenses” only.</a:t>
            </a:r>
          </a:p>
          <a:p>
            <a:pPr lvl="1"/>
            <a:r>
              <a:rPr lang="en-US" sz="2000" dirty="0">
                <a:solidFill>
                  <a:srgbClr val="FF0000"/>
                </a:solidFill>
                <a:latin typeface="Trebuchet MS" pitchFamily="34" charset="0"/>
              </a:rPr>
              <a:t>Recent Updates: housing expenses (shelter) now allowable per SSA POMS</a:t>
            </a:r>
          </a:p>
          <a:p>
            <a:pPr lvl="2"/>
            <a:r>
              <a:rPr lang="en-US" sz="1800" dirty="0">
                <a:solidFill>
                  <a:srgbClr val="FF0000"/>
                </a:solidFill>
                <a:latin typeface="Trebuchet MS" pitchFamily="34" charset="0"/>
              </a:rPr>
              <a:t>Rollover from 529 to ABLE up to annual contribution limit per year</a:t>
            </a:r>
          </a:p>
          <a:p>
            <a:pPr lvl="2"/>
            <a:r>
              <a:rPr lang="en-US" sz="1800" dirty="0">
                <a:solidFill>
                  <a:srgbClr val="FF0000"/>
                </a:solidFill>
                <a:latin typeface="Trebuchet MS" pitchFamily="34" charset="0"/>
              </a:rPr>
              <a:t>Additional contributions for those working up to Federal Poverty Level ($12,490 in 2019)</a:t>
            </a:r>
          </a:p>
          <a:p>
            <a:pPr lvl="1"/>
            <a:endParaRPr lang="en-US" sz="2000" dirty="0">
              <a:solidFill>
                <a:srgbClr val="FF0000"/>
              </a:solidFill>
              <a:latin typeface="Trebuchet MS" pitchFamily="34" charset="0"/>
            </a:endParaRPr>
          </a:p>
          <a:p>
            <a:pPr lvl="1"/>
            <a:endParaRPr lang="en-US" dirty="0">
              <a:latin typeface="Trebuchet MS" pitchFamily="34" charset="0"/>
            </a:endParaRPr>
          </a:p>
          <a:p>
            <a:pPr lvl="1"/>
            <a:endParaRPr lang="en-US" dirty="0">
              <a:latin typeface="Trebuchet MS" pitchFamily="34" charset="0"/>
            </a:endParaRPr>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12</a:t>
            </a:fld>
            <a:endParaRPr lang="en-US"/>
          </a:p>
        </p:txBody>
      </p:sp>
    </p:spTree>
    <p:extLst>
      <p:ext uri="{BB962C8B-B14F-4D97-AF65-F5344CB8AC3E}">
        <p14:creationId xmlns:p14="http://schemas.microsoft.com/office/powerpoint/2010/main" val="1338696234"/>
      </p:ext>
    </p:extLst>
  </p:cSld>
  <p:clrMapOvr>
    <a:masterClrMapping/>
  </p:clrMapOvr>
  <p:transition xmlns:p14="http://schemas.microsoft.com/office/powerpoint/2010/main">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894" y="652944"/>
            <a:ext cx="9980683" cy="882781"/>
          </a:xfrm>
        </p:spPr>
        <p:txBody>
          <a:bodyPr>
            <a:noAutofit/>
          </a:bodyPr>
          <a:lstStyle/>
          <a:p>
            <a:r>
              <a:rPr lang="en-US" sz="3200" b="1" dirty="0">
                <a:latin typeface="Trebuchet MS" panose="020B0603020202020204" pitchFamily="34" charset="0"/>
              </a:rPr>
              <a:t>Achieving A Better Life Experience (ABLE) Act</a:t>
            </a:r>
          </a:p>
        </p:txBody>
      </p:sp>
      <p:sp>
        <p:nvSpPr>
          <p:cNvPr id="8" name="Content Placeholder 2"/>
          <p:cNvSpPr>
            <a:spLocks noGrp="1"/>
          </p:cNvSpPr>
          <p:nvPr>
            <p:ph idx="1"/>
          </p:nvPr>
        </p:nvSpPr>
        <p:spPr>
          <a:xfrm>
            <a:off x="762001" y="1629510"/>
            <a:ext cx="10691447" cy="4654061"/>
          </a:xfrm>
        </p:spPr>
        <p:txBody>
          <a:bodyPr>
            <a:normAutofit/>
          </a:bodyPr>
          <a:lstStyle/>
          <a:p>
            <a:r>
              <a:rPr lang="en-US" sz="2000" dirty="0">
                <a:latin typeface="Trebuchet MS" pitchFamily="34" charset="0"/>
              </a:rPr>
              <a:t>Disadvantages:</a:t>
            </a:r>
          </a:p>
          <a:p>
            <a:pPr lvl="1"/>
            <a:r>
              <a:rPr lang="en-US" sz="2000" dirty="0">
                <a:latin typeface="Trebuchet MS" pitchFamily="34" charset="0"/>
              </a:rPr>
              <a:t> If the amount in the ABLE account exceeds $100,000, the excess will disqualify the beneficiary from SSI. (Medicaid continues)</a:t>
            </a:r>
          </a:p>
          <a:p>
            <a:pPr lvl="1"/>
            <a:r>
              <a:rPr lang="en-US" sz="2000" dirty="0">
                <a:latin typeface="Trebuchet MS" pitchFamily="34" charset="0"/>
              </a:rPr>
              <a:t> Age restrictions</a:t>
            </a:r>
          </a:p>
          <a:p>
            <a:pPr lvl="1"/>
            <a:r>
              <a:rPr lang="en-US" sz="2000" dirty="0">
                <a:latin typeface="Trebuchet MS" pitchFamily="34" charset="0"/>
              </a:rPr>
              <a:t> If beneficiary is not already receiving SSI or SSDI, they must obtain a doctor’s certification that they have a ‘severe and chronic’ mental or physical impairment.</a:t>
            </a:r>
          </a:p>
          <a:p>
            <a:pPr lvl="1"/>
            <a:r>
              <a:rPr lang="en-US" sz="2000" dirty="0">
                <a:latin typeface="Trebuchet MS" pitchFamily="34" charset="0"/>
              </a:rPr>
              <a:t> Liability, fraud and exploitation</a:t>
            </a:r>
          </a:p>
          <a:p>
            <a:pPr lvl="1"/>
            <a:r>
              <a:rPr lang="en-US" sz="2000" dirty="0">
                <a:latin typeface="Trebuchet MS" pitchFamily="34" charset="0"/>
              </a:rPr>
              <a:t> What is a “Qualified Disability Expense”?  Does your client/beneficiary know?</a:t>
            </a:r>
          </a:p>
          <a:p>
            <a:pPr lvl="1"/>
            <a:r>
              <a:rPr lang="en-US" sz="2000" dirty="0">
                <a:latin typeface="Trebuchet MS" pitchFamily="34" charset="0"/>
              </a:rPr>
              <a:t> Medicaid Estate Recovery---even “third party” contributions</a:t>
            </a:r>
          </a:p>
          <a:p>
            <a:pPr lvl="1"/>
            <a:r>
              <a:rPr lang="en-US" sz="2000" dirty="0">
                <a:latin typeface="Trebuchet MS" pitchFamily="34" charset="0"/>
              </a:rPr>
              <a:t> State specific</a:t>
            </a:r>
          </a:p>
          <a:p>
            <a:pPr lvl="1"/>
            <a:endParaRPr lang="en-US" dirty="0">
              <a:latin typeface="Trebuchet MS" pitchFamily="34" charset="0"/>
            </a:endParaRPr>
          </a:p>
          <a:p>
            <a:pPr lvl="1"/>
            <a:endParaRPr lang="en-US" dirty="0">
              <a:latin typeface="Trebuchet MS" pitchFamily="34" charset="0"/>
            </a:endParaRPr>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13</a:t>
            </a:fld>
            <a:endParaRPr lang="en-US"/>
          </a:p>
        </p:txBody>
      </p:sp>
    </p:spTree>
    <p:extLst>
      <p:ext uri="{BB962C8B-B14F-4D97-AF65-F5344CB8AC3E}">
        <p14:creationId xmlns:p14="http://schemas.microsoft.com/office/powerpoint/2010/main" val="1338696234"/>
      </p:ext>
    </p:extLst>
  </p:cSld>
  <p:clrMapOvr>
    <a:masterClrMapping/>
  </p:clrMapOvr>
  <p:transition xmlns:p14="http://schemas.microsoft.com/office/powerpoint/2010/main">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14</a:t>
            </a:fld>
            <a:endParaRPr lang="en-US"/>
          </a:p>
        </p:txBody>
      </p:sp>
      <p:graphicFrame>
        <p:nvGraphicFramePr>
          <p:cNvPr id="9" name="Content Placeholder 13"/>
          <p:cNvGraphicFramePr>
            <a:graphicFrameLocks noGrp="1"/>
          </p:cNvGraphicFramePr>
          <p:nvPr>
            <p:ph idx="1"/>
            <p:extLst>
              <p:ext uri="{D42A27DB-BD31-4B8C-83A1-F6EECF244321}">
                <p14:modId xmlns:p14="http://schemas.microsoft.com/office/powerpoint/2010/main" val="2306516011"/>
              </p:ext>
            </p:extLst>
          </p:nvPr>
        </p:nvGraphicFramePr>
        <p:xfrm>
          <a:off x="954506" y="712093"/>
          <a:ext cx="10146632" cy="4960519"/>
        </p:xfrm>
        <a:graphic>
          <a:graphicData uri="http://schemas.openxmlformats.org/drawingml/2006/table">
            <a:tbl>
              <a:tblPr firstRow="1" bandRow="1">
                <a:tableStyleId>{7DF18680-E054-41AD-8BC1-D1AEF772440D}</a:tableStyleId>
              </a:tblPr>
              <a:tblGrid>
                <a:gridCol w="2536658">
                  <a:extLst>
                    <a:ext uri="{9D8B030D-6E8A-4147-A177-3AD203B41FA5}">
                      <a16:colId xmlns:a16="http://schemas.microsoft.com/office/drawing/2014/main" xmlns="" val="20000"/>
                    </a:ext>
                  </a:extLst>
                </a:gridCol>
                <a:gridCol w="2536658">
                  <a:extLst>
                    <a:ext uri="{9D8B030D-6E8A-4147-A177-3AD203B41FA5}">
                      <a16:colId xmlns:a16="http://schemas.microsoft.com/office/drawing/2014/main" xmlns="" val="20001"/>
                    </a:ext>
                  </a:extLst>
                </a:gridCol>
                <a:gridCol w="2536658">
                  <a:extLst>
                    <a:ext uri="{9D8B030D-6E8A-4147-A177-3AD203B41FA5}">
                      <a16:colId xmlns:a16="http://schemas.microsoft.com/office/drawing/2014/main" xmlns="" val="20002"/>
                    </a:ext>
                  </a:extLst>
                </a:gridCol>
                <a:gridCol w="2536658">
                  <a:extLst>
                    <a:ext uri="{9D8B030D-6E8A-4147-A177-3AD203B41FA5}">
                      <a16:colId xmlns:a16="http://schemas.microsoft.com/office/drawing/2014/main" xmlns="" val="20003"/>
                    </a:ext>
                  </a:extLst>
                </a:gridCol>
              </a:tblGrid>
              <a:tr h="422860">
                <a:tc>
                  <a:txBody>
                    <a:bodyPr/>
                    <a:lstStyle/>
                    <a:p>
                      <a:endParaRPr lang="en-US" dirty="0"/>
                    </a:p>
                  </a:txBody>
                  <a:tcPr>
                    <a:solidFill>
                      <a:schemeClr val="tx1"/>
                    </a:solidFill>
                  </a:tcPr>
                </a:tc>
                <a:tc>
                  <a:txBody>
                    <a:bodyPr/>
                    <a:lstStyle/>
                    <a:p>
                      <a:pPr algn="ctr"/>
                      <a:r>
                        <a:rPr lang="en-US" u="sng" dirty="0"/>
                        <a:t>ABLE Account</a:t>
                      </a:r>
                    </a:p>
                  </a:txBody>
                  <a:tcPr>
                    <a:solidFill>
                      <a:schemeClr val="tx1"/>
                    </a:solidFill>
                  </a:tcPr>
                </a:tc>
                <a:tc>
                  <a:txBody>
                    <a:bodyPr/>
                    <a:lstStyle/>
                    <a:p>
                      <a:pPr algn="ctr"/>
                      <a:r>
                        <a:rPr lang="en-US" u="sng" dirty="0"/>
                        <a:t>Standalone SNT</a:t>
                      </a:r>
                    </a:p>
                  </a:txBody>
                  <a:tcPr>
                    <a:solidFill>
                      <a:schemeClr val="tx1"/>
                    </a:solidFill>
                  </a:tcPr>
                </a:tc>
                <a:tc>
                  <a:txBody>
                    <a:bodyPr/>
                    <a:lstStyle/>
                    <a:p>
                      <a:pPr algn="ctr"/>
                      <a:r>
                        <a:rPr lang="en-US" u="sng" dirty="0"/>
                        <a:t>Pooled SNT</a:t>
                      </a:r>
                    </a:p>
                  </a:txBody>
                  <a:tcPr>
                    <a:solidFill>
                      <a:schemeClr val="tx1"/>
                    </a:solidFill>
                  </a:tcPr>
                </a:tc>
                <a:extLst>
                  <a:ext uri="{0D108BD9-81ED-4DB2-BD59-A6C34878D82A}">
                    <a16:rowId xmlns:a16="http://schemas.microsoft.com/office/drawing/2014/main" xmlns="" val="10000"/>
                  </a:ext>
                </a:extLst>
              </a:tr>
              <a:tr h="601610">
                <a:tc>
                  <a:txBody>
                    <a:bodyPr/>
                    <a:lstStyle/>
                    <a:p>
                      <a:r>
                        <a:rPr lang="en-US" dirty="0"/>
                        <a:t>Contribution</a:t>
                      </a:r>
                      <a:r>
                        <a:rPr lang="en-US" baseline="0" dirty="0"/>
                        <a:t> Amount</a:t>
                      </a:r>
                      <a:endParaRPr lang="en-US" dirty="0"/>
                    </a:p>
                  </a:txBody>
                  <a:tcPr/>
                </a:tc>
                <a:tc>
                  <a:txBody>
                    <a:bodyPr/>
                    <a:lstStyle/>
                    <a:p>
                      <a:pPr algn="ctr"/>
                      <a:r>
                        <a:rPr lang="en-US" dirty="0"/>
                        <a:t>$15,000/year</a:t>
                      </a:r>
                    </a:p>
                  </a:txBody>
                  <a:tcPr/>
                </a:tc>
                <a:tc>
                  <a:txBody>
                    <a:bodyPr/>
                    <a:lstStyle/>
                    <a:p>
                      <a:pPr algn="ctr"/>
                      <a:r>
                        <a:rPr lang="en-US" dirty="0"/>
                        <a:t>Unlimited</a:t>
                      </a:r>
                    </a:p>
                  </a:txBody>
                  <a:tcPr/>
                </a:tc>
                <a:tc>
                  <a:txBody>
                    <a:bodyPr/>
                    <a:lstStyle/>
                    <a:p>
                      <a:pPr algn="ctr"/>
                      <a:r>
                        <a:rPr lang="en-US" dirty="0"/>
                        <a:t>Unlimited</a:t>
                      </a:r>
                    </a:p>
                  </a:txBody>
                  <a:tcPr/>
                </a:tc>
                <a:extLst>
                  <a:ext uri="{0D108BD9-81ED-4DB2-BD59-A6C34878D82A}">
                    <a16:rowId xmlns:a16="http://schemas.microsoft.com/office/drawing/2014/main" xmlns="" val="10001"/>
                  </a:ext>
                </a:extLst>
              </a:tr>
              <a:tr h="604084">
                <a:tc>
                  <a:txBody>
                    <a:bodyPr/>
                    <a:lstStyle/>
                    <a:p>
                      <a:r>
                        <a:rPr lang="en-US" dirty="0"/>
                        <a:t>Shelter payments w/o</a:t>
                      </a:r>
                      <a:r>
                        <a:rPr lang="en-US" baseline="0" dirty="0"/>
                        <a:t> SSI reduction</a:t>
                      </a:r>
                      <a:endParaRPr lang="en-US" dirty="0"/>
                    </a:p>
                  </a:txBody>
                  <a:tcPr/>
                </a:tc>
                <a:tc>
                  <a:txBody>
                    <a:bodyPr/>
                    <a:lstStyle/>
                    <a:p>
                      <a:pPr algn="ctr"/>
                      <a:r>
                        <a:rPr lang="en-US" dirty="0"/>
                        <a:t>YES</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xmlns="" val="10002"/>
                  </a:ext>
                </a:extLst>
              </a:tr>
              <a:tr h="343777">
                <a:tc>
                  <a:txBody>
                    <a:bodyPr/>
                    <a:lstStyle/>
                    <a:p>
                      <a:r>
                        <a:rPr lang="en-US" dirty="0"/>
                        <a:t>Taxable Income</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xmlns="" val="10003"/>
                  </a:ext>
                </a:extLst>
              </a:tr>
              <a:tr h="859442">
                <a:tc>
                  <a:txBody>
                    <a:bodyPr/>
                    <a:lstStyle/>
                    <a:p>
                      <a:r>
                        <a:rPr lang="en-US" dirty="0"/>
                        <a:t>Beneficiary</a:t>
                      </a:r>
                      <a:r>
                        <a:rPr lang="en-US" baseline="0" dirty="0"/>
                        <a:t> Eligibility Requirements</a:t>
                      </a:r>
                      <a:endParaRPr lang="en-US" dirty="0"/>
                    </a:p>
                  </a:txBody>
                  <a:tcPr/>
                </a:tc>
                <a:tc>
                  <a:txBody>
                    <a:bodyPr/>
                    <a:lstStyle/>
                    <a:p>
                      <a:pPr algn="ctr"/>
                      <a:r>
                        <a:rPr lang="en-US" dirty="0"/>
                        <a:t>Must</a:t>
                      </a:r>
                      <a:r>
                        <a:rPr lang="en-US" baseline="0" dirty="0"/>
                        <a:t> be disabled before age 26</a:t>
                      </a:r>
                      <a:endParaRPr lang="en-US" dirty="0"/>
                    </a:p>
                  </a:txBody>
                  <a:tcPr/>
                </a:tc>
                <a:tc>
                  <a:txBody>
                    <a:bodyPr/>
                    <a:lstStyle/>
                    <a:p>
                      <a:pPr algn="ctr"/>
                      <a:r>
                        <a:rPr lang="en-US" dirty="0"/>
                        <a:t>Federal</a:t>
                      </a:r>
                      <a:r>
                        <a:rPr lang="en-US" baseline="0" dirty="0"/>
                        <a:t> definition of disability pre-65</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Federal</a:t>
                      </a:r>
                      <a:r>
                        <a:rPr lang="en-US" baseline="0" dirty="0"/>
                        <a:t> definition of disability.  Age 65?</a:t>
                      </a:r>
                      <a:endParaRPr lang="en-US" dirty="0"/>
                    </a:p>
                  </a:txBody>
                  <a:tcPr/>
                </a:tc>
                <a:extLst>
                  <a:ext uri="{0D108BD9-81ED-4DB2-BD59-A6C34878D82A}">
                    <a16:rowId xmlns:a16="http://schemas.microsoft.com/office/drawing/2014/main" xmlns="" val="10004"/>
                  </a:ext>
                </a:extLst>
              </a:tr>
              <a:tr h="422860">
                <a:tc>
                  <a:txBody>
                    <a:bodyPr/>
                    <a:lstStyle/>
                    <a:p>
                      <a:r>
                        <a:rPr lang="en-US" dirty="0"/>
                        <a:t>Medicaid Recovery</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 –or</a:t>
                      </a:r>
                      <a:r>
                        <a:rPr lang="en-US" baseline="0" dirty="0"/>
                        <a:t> PSNT</a:t>
                      </a:r>
                      <a:endParaRPr lang="en-US" dirty="0"/>
                    </a:p>
                  </a:txBody>
                  <a:tcPr/>
                </a:tc>
                <a:extLst>
                  <a:ext uri="{0D108BD9-81ED-4DB2-BD59-A6C34878D82A}">
                    <a16:rowId xmlns:a16="http://schemas.microsoft.com/office/drawing/2014/main" xmlns="" val="10005"/>
                  </a:ext>
                </a:extLst>
              </a:tr>
              <a:tr h="604084">
                <a:tc>
                  <a:txBody>
                    <a:bodyPr/>
                    <a:lstStyle/>
                    <a:p>
                      <a:r>
                        <a:rPr lang="en-US" dirty="0"/>
                        <a:t>Disqualification from SSI</a:t>
                      </a:r>
                    </a:p>
                  </a:txBody>
                  <a:tcPr/>
                </a:tc>
                <a:tc>
                  <a:txBody>
                    <a:bodyPr/>
                    <a:lstStyle/>
                    <a:p>
                      <a:pPr algn="ctr"/>
                      <a:r>
                        <a:rPr lang="en-US" dirty="0"/>
                        <a:t>Account balance over $100,000</a:t>
                      </a:r>
                    </a:p>
                  </a:txBody>
                  <a:tcPr/>
                </a:tc>
                <a:tc>
                  <a:txBody>
                    <a:bodyPr/>
                    <a:lstStyle/>
                    <a:p>
                      <a:pPr algn="ctr"/>
                      <a:r>
                        <a:rPr lang="en-US" dirty="0"/>
                        <a:t>NONE</a:t>
                      </a:r>
                    </a:p>
                  </a:txBody>
                  <a:tcPr/>
                </a:tc>
                <a:tc>
                  <a:txBody>
                    <a:bodyPr/>
                    <a:lstStyle/>
                    <a:p>
                      <a:pPr algn="ctr"/>
                      <a:r>
                        <a:rPr lang="en-US" dirty="0"/>
                        <a:t>NONE</a:t>
                      </a:r>
                    </a:p>
                  </a:txBody>
                  <a:tcPr/>
                </a:tc>
                <a:extLst>
                  <a:ext uri="{0D108BD9-81ED-4DB2-BD59-A6C34878D82A}">
                    <a16:rowId xmlns:a16="http://schemas.microsoft.com/office/drawing/2014/main" xmlns="" val="10006"/>
                  </a:ext>
                </a:extLst>
              </a:tr>
              <a:tr h="859442">
                <a:tc>
                  <a:txBody>
                    <a:bodyPr/>
                    <a:lstStyle/>
                    <a:p>
                      <a:r>
                        <a:rPr lang="en-US" dirty="0"/>
                        <a:t>Abuse/Vulnerability</a:t>
                      </a:r>
                    </a:p>
                  </a:txBody>
                  <a:tcPr/>
                </a:tc>
                <a:tc>
                  <a:txBody>
                    <a:bodyPr/>
                    <a:lstStyle/>
                    <a:p>
                      <a:pPr algn="ctr"/>
                      <a:r>
                        <a:rPr lang="en-US" dirty="0"/>
                        <a:t>Fraud, Coercion, Disqualification</a:t>
                      </a:r>
                      <a:r>
                        <a:rPr lang="en-US" baseline="0" dirty="0"/>
                        <a:t> from Benefits</a:t>
                      </a:r>
                      <a:endParaRPr lang="en-US" dirty="0"/>
                    </a:p>
                  </a:txBody>
                  <a:tcPr/>
                </a:tc>
                <a:tc>
                  <a:txBody>
                    <a:bodyPr/>
                    <a:lstStyle/>
                    <a:p>
                      <a:pPr algn="ctr"/>
                      <a:r>
                        <a:rPr lang="en-US" dirty="0"/>
                        <a:t>MINIMIZED</a:t>
                      </a:r>
                      <a:r>
                        <a:rPr lang="en-US" baseline="0" dirty="0"/>
                        <a:t> if administered by professional trustee</a:t>
                      </a:r>
                      <a:endParaRPr lang="en-US" dirty="0"/>
                    </a:p>
                  </a:txBody>
                  <a:tcPr/>
                </a:tc>
                <a:tc>
                  <a:txBody>
                    <a:bodyPr/>
                    <a:lstStyle/>
                    <a:p>
                      <a:pPr algn="ctr"/>
                      <a:r>
                        <a:rPr lang="en-US" dirty="0"/>
                        <a:t>MINIMIZED</a:t>
                      </a:r>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50365609"/>
      </p:ext>
    </p:extLst>
  </p:cSld>
  <p:clrMapOvr>
    <a:masterClrMapping/>
  </p:clrMapOvr>
  <p:transition xmlns:p14="http://schemas.microsoft.com/office/powerpoint/2010/main">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15</a:t>
            </a:fld>
            <a:endParaRPr lang="en-US"/>
          </a:p>
        </p:txBody>
      </p:sp>
      <p:sp>
        <p:nvSpPr>
          <p:cNvPr id="6" name="Title 1"/>
          <p:cNvSpPr txBox="1">
            <a:spLocks/>
          </p:cNvSpPr>
          <p:nvPr/>
        </p:nvSpPr>
        <p:spPr>
          <a:xfrm>
            <a:off x="670560" y="251460"/>
            <a:ext cx="10911840" cy="1051560"/>
          </a:xfrm>
          <a:prstGeom prst="rect">
            <a:avLst/>
          </a:prstGeom>
        </p:spPr>
        <p:txBody>
          <a:bodyPr vert="horz" anchor="b">
            <a:norm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en-US">
                <a:latin typeface="Trebuchet MS" panose="020B0603020202020204" pitchFamily="34" charset="0"/>
              </a:rPr>
              <a:t>Tips for Counsel / Advisors</a:t>
            </a:r>
            <a:endParaRPr lang="en-US" dirty="0">
              <a:latin typeface="Trebuchet MS" panose="020B0603020202020204" pitchFamily="34" charset="0"/>
            </a:endParaRPr>
          </a:p>
        </p:txBody>
      </p:sp>
      <p:sp>
        <p:nvSpPr>
          <p:cNvPr id="8" name="Content Placeholder 2"/>
          <p:cNvSpPr txBox="1">
            <a:spLocks/>
          </p:cNvSpPr>
          <p:nvPr/>
        </p:nvSpPr>
        <p:spPr>
          <a:xfrm>
            <a:off x="562674" y="2574360"/>
            <a:ext cx="10944478" cy="5257800"/>
          </a:xfrm>
          <a:prstGeom prst="rect">
            <a:avLst/>
          </a:prstGeom>
        </p:spPr>
        <p:txBody>
          <a:bodyPr>
            <a:normAutofit/>
          </a:bodyPr>
          <a:lstStyle/>
          <a:p>
            <a:pPr marL="342900" indent="-342900">
              <a:buFont typeface="Arial" panose="020B0604020202020204" pitchFamily="34" charset="0"/>
              <a:buChar char="•"/>
            </a:pPr>
            <a:r>
              <a:rPr lang="en-US" sz="2400" dirty="0"/>
              <a:t>This is the moon.  Quit promising it to clients. </a:t>
            </a:r>
          </a:p>
          <a:p>
            <a:pPr marL="342900" indent="-342900">
              <a:buFont typeface="Arial" panose="020B0604020202020204" pitchFamily="34" charset="0"/>
              <a:buChar char="•"/>
            </a:pPr>
            <a:r>
              <a:rPr lang="en-US" sz="2400" dirty="0">
                <a:latin typeface="Trebuchet MS" pitchFamily="34" charset="0"/>
              </a:rPr>
              <a:t>Be aware of applicable tax implications with all vehicles</a:t>
            </a:r>
          </a:p>
          <a:p>
            <a:pPr marL="342900" indent="-342900">
              <a:buFont typeface="Arial" panose="020B0604020202020204" pitchFamily="34" charset="0"/>
              <a:buChar char="•"/>
            </a:pPr>
            <a:r>
              <a:rPr lang="en-US" sz="2400" dirty="0">
                <a:latin typeface="Trebuchet MS" pitchFamily="34" charset="0"/>
              </a:rPr>
              <a:t>One size </a:t>
            </a:r>
            <a:r>
              <a:rPr lang="en-US" sz="2400" i="1" u="sng" dirty="0">
                <a:latin typeface="Trebuchet MS" pitchFamily="34" charset="0"/>
              </a:rPr>
              <a:t>does not</a:t>
            </a:r>
            <a:r>
              <a:rPr lang="en-US" sz="2400" dirty="0">
                <a:latin typeface="Trebuchet MS" pitchFamily="34" charset="0"/>
              </a:rPr>
              <a:t> fit all.  Review all options with clients.</a:t>
            </a:r>
          </a:p>
          <a:p>
            <a:pPr marL="800100" lvl="1" indent="-342900">
              <a:buFont typeface="Arial" panose="020B0604020202020204" pitchFamily="34" charset="0"/>
              <a:buChar char="•"/>
            </a:pPr>
            <a:r>
              <a:rPr lang="en-US" sz="2000" dirty="0">
                <a:latin typeface="Trebuchet MS" pitchFamily="34" charset="0"/>
              </a:rPr>
              <a:t>PSNTs vs. Standalone SNTs</a:t>
            </a:r>
          </a:p>
          <a:p>
            <a:pPr marL="800100" lvl="1" indent="-342900">
              <a:buFont typeface="Arial" panose="020B0604020202020204" pitchFamily="34" charset="0"/>
              <a:buChar char="•"/>
            </a:pPr>
            <a:r>
              <a:rPr lang="en-US" sz="2000" dirty="0">
                <a:latin typeface="Trebuchet MS" pitchFamily="34" charset="0"/>
              </a:rPr>
              <a:t>Structured Settlements</a:t>
            </a:r>
          </a:p>
          <a:p>
            <a:pPr marL="342900" indent="-342900">
              <a:buFont typeface="Arial" panose="020B0604020202020204" pitchFamily="34" charset="0"/>
              <a:buChar char="•"/>
            </a:pPr>
            <a:r>
              <a:rPr lang="en-US" sz="2400" dirty="0">
                <a:latin typeface="Trebuchet MS" pitchFamily="34" charset="0"/>
              </a:rPr>
              <a:t>Know your clients’ public benefits structure</a:t>
            </a:r>
          </a:p>
          <a:p>
            <a:pPr marL="800100" lvl="1" indent="-342900">
              <a:buFont typeface="Arial" panose="020B0604020202020204" pitchFamily="34" charset="0"/>
              <a:buChar char="•"/>
            </a:pPr>
            <a:r>
              <a:rPr lang="en-US" sz="2000" dirty="0">
                <a:latin typeface="Trebuchet MS" pitchFamily="34" charset="0"/>
              </a:rPr>
              <a:t>Review Affordable Care Act assistance as necessary</a:t>
            </a:r>
          </a:p>
          <a:p>
            <a:pPr marL="539496" marR="0" lvl="0" indent="-457200" algn="l" defTabSz="914400" rtl="0" eaLnBrk="1" fontAlgn="auto" latinLnBrk="0" hangingPunct="1">
              <a:lnSpc>
                <a:spcPct val="100000"/>
              </a:lnSpc>
              <a:spcBef>
                <a:spcPts val="600"/>
              </a:spcBef>
              <a:spcAft>
                <a:spcPts val="0"/>
              </a:spcAft>
              <a:buClr>
                <a:schemeClr val="accent1"/>
              </a:buClr>
              <a:buSzPct val="80000"/>
              <a:buFont typeface="Arial" pitchFamily="34" charset="0"/>
              <a:buChar char="•"/>
              <a:tabLst/>
              <a:defRPr/>
            </a:pPr>
            <a:endParaRPr lang="en-US" sz="2000" dirty="0"/>
          </a:p>
          <a:p>
            <a:pPr marL="539496" marR="0" lvl="0" indent="-457200" algn="l" defTabSz="914400" rtl="0" eaLnBrk="1" fontAlgn="auto" latinLnBrk="0" hangingPunct="1">
              <a:lnSpc>
                <a:spcPct val="100000"/>
              </a:lnSpc>
              <a:spcBef>
                <a:spcPts val="600"/>
              </a:spcBef>
              <a:spcAft>
                <a:spcPts val="0"/>
              </a:spcAft>
              <a:buClr>
                <a:schemeClr val="accent1"/>
              </a:buClr>
              <a:buSzPct val="80000"/>
              <a:buFont typeface="Arial" pitchFamily="34" charset="0"/>
              <a:buChar char="•"/>
              <a:tabLst/>
              <a:defRPr/>
            </a:pPr>
            <a:endParaRPr lang="en-US" sz="2000" dirty="0"/>
          </a:p>
          <a:p>
            <a:pPr marL="539496" marR="0" lvl="0" indent="-457200" algn="l" defTabSz="914400" rtl="0" eaLnBrk="1" fontAlgn="auto" latinLnBrk="0" hangingPunct="1">
              <a:lnSpc>
                <a:spcPct val="100000"/>
              </a:lnSpc>
              <a:spcBef>
                <a:spcPts val="600"/>
              </a:spcBef>
              <a:spcAft>
                <a:spcPts val="0"/>
              </a:spcAft>
              <a:buClr>
                <a:schemeClr val="accent1"/>
              </a:buClr>
              <a:buSzPct val="80000"/>
              <a:tabLst/>
              <a:defRPr/>
            </a:pPr>
            <a:endParaRPr lang="en-US" sz="2000" b="1" u="sng" dirty="0"/>
          </a:p>
          <a:p>
            <a:pPr marL="425196" marR="0" lvl="0" indent="-342900" algn="l" defTabSz="914400" rtl="0" eaLnBrk="1" fontAlgn="auto" latinLnBrk="0" hangingPunct="1">
              <a:lnSpc>
                <a:spcPct val="100000"/>
              </a:lnSpc>
              <a:spcBef>
                <a:spcPts val="600"/>
              </a:spcBef>
              <a:spcAft>
                <a:spcPts val="0"/>
              </a:spcAft>
              <a:buClr>
                <a:schemeClr val="accent1"/>
              </a:buClr>
              <a:buSzPct val="80000"/>
              <a:buFont typeface="Wingdings 2"/>
              <a:buAutoNum type="arabicParenR"/>
              <a:tabLst/>
              <a:defRPr/>
            </a:pPr>
            <a:endParaRPr lang="en-US" sz="1600" dirty="0"/>
          </a:p>
          <a:p>
            <a:pPr marL="1737360" lvl="3"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p>
          <a:p>
            <a:pPr marL="822960" lvl="1" indent="-283464">
              <a:spcBef>
                <a:spcPts val="600"/>
              </a:spcBef>
              <a:buClr>
                <a:schemeClr val="accent1"/>
              </a:buClr>
              <a:buSzPct val="80000"/>
            </a:pPr>
            <a:endParaRPr kumimoji="0" lang="en-US" sz="1600" b="0" i="0" u="none" strike="noStrike" kern="1200" cap="none" spc="0" normalizeH="0" baseline="0" noProof="0" dirty="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9" name="Straight Arrow Connector 8"/>
          <p:cNvCxnSpPr/>
          <p:nvPr/>
        </p:nvCxnSpPr>
        <p:spPr>
          <a:xfrm flipV="1">
            <a:off x="3083966" y="1952149"/>
            <a:ext cx="3034145" cy="70658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Moon 9"/>
          <p:cNvSpPr/>
          <p:nvPr/>
        </p:nvSpPr>
        <p:spPr>
          <a:xfrm>
            <a:off x="7242218" y="1174124"/>
            <a:ext cx="955963" cy="1385454"/>
          </a:xfrm>
          <a:prstGeom prst="mo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4421838"/>
      </p:ext>
    </p:extLst>
  </p:cSld>
  <p:clrMapOvr>
    <a:masterClrMapping/>
  </p:clrMapOvr>
  <p:transition xmlns:p14="http://schemas.microsoft.com/office/powerpoint/2010/main">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16</a:t>
            </a:fld>
            <a:endParaRPr lang="en-US"/>
          </a:p>
        </p:txBody>
      </p:sp>
      <p:sp>
        <p:nvSpPr>
          <p:cNvPr id="6" name="Title 1"/>
          <p:cNvSpPr>
            <a:spLocks noGrp="1"/>
          </p:cNvSpPr>
          <p:nvPr>
            <p:ph type="title"/>
          </p:nvPr>
        </p:nvSpPr>
        <p:spPr>
          <a:xfrm>
            <a:off x="858715" y="587106"/>
            <a:ext cx="9859433" cy="642938"/>
          </a:xfrm>
        </p:spPr>
        <p:txBody>
          <a:bodyPr>
            <a:normAutofit/>
          </a:bodyPr>
          <a:lstStyle/>
          <a:p>
            <a:r>
              <a:rPr lang="en-US" b="1" dirty="0">
                <a:latin typeface="Trebuchet MS" panose="020B0603020202020204" pitchFamily="34" charset="0"/>
              </a:rPr>
              <a:t>Benefits of Pooled SNTs</a:t>
            </a:r>
          </a:p>
        </p:txBody>
      </p:sp>
      <p:sp>
        <p:nvSpPr>
          <p:cNvPr id="8" name="Content Placeholder 2"/>
          <p:cNvSpPr>
            <a:spLocks noGrp="1"/>
          </p:cNvSpPr>
          <p:nvPr>
            <p:ph idx="1"/>
          </p:nvPr>
        </p:nvSpPr>
        <p:spPr>
          <a:xfrm>
            <a:off x="794547" y="1280993"/>
            <a:ext cx="10596070" cy="4651703"/>
          </a:xfrm>
        </p:spPr>
        <p:txBody>
          <a:bodyPr>
            <a:normAutofit fontScale="85000" lnSpcReduction="10000"/>
          </a:bodyPr>
          <a:lstStyle/>
          <a:p>
            <a:r>
              <a:rPr lang="en-US" sz="2400" dirty="0"/>
              <a:t>Less attorney drafting typically = less cost</a:t>
            </a:r>
          </a:p>
          <a:p>
            <a:pPr lvl="1"/>
            <a:r>
              <a:rPr lang="en-US" sz="2000" dirty="0"/>
              <a:t>Caveat: the cost of not having trained counsel to advise clients can be extremely expensive if clients do not fully understand their options and consequences of all scenarios – “an ounce of prevention is worth a pound of cure”</a:t>
            </a:r>
          </a:p>
          <a:p>
            <a:r>
              <a:rPr lang="en-US" sz="2400" dirty="0"/>
              <a:t>Third Party PSNTs = no over age 65 restrictions</a:t>
            </a:r>
          </a:p>
          <a:p>
            <a:pPr lvl="1"/>
            <a:r>
              <a:rPr lang="en-US" sz="2000" dirty="0"/>
              <a:t>Caveat: review state specific regulations for both 1</a:t>
            </a:r>
            <a:r>
              <a:rPr lang="en-US" sz="2000" baseline="30000" dirty="0"/>
              <a:t>st</a:t>
            </a:r>
            <a:r>
              <a:rPr lang="en-US" sz="2000" dirty="0"/>
              <a:t> Party and 3</a:t>
            </a:r>
            <a:r>
              <a:rPr lang="en-US" sz="2000" baseline="30000" dirty="0"/>
              <a:t>rd</a:t>
            </a:r>
            <a:r>
              <a:rPr lang="en-US" sz="2000" dirty="0"/>
              <a:t> Party over age 65 restrictions</a:t>
            </a:r>
          </a:p>
          <a:p>
            <a:r>
              <a:rPr lang="en-US" sz="2400" dirty="0"/>
              <a:t>PSNTs: economy of scale in re: investments, administration, etc</a:t>
            </a:r>
          </a:p>
          <a:p>
            <a:r>
              <a:rPr lang="en-US" sz="2400" dirty="0"/>
              <a:t>Many PSNT trustees offer in-depth case management services</a:t>
            </a:r>
          </a:p>
          <a:p>
            <a:r>
              <a:rPr lang="en-US" sz="2400" dirty="0"/>
              <a:t>PSNTs offer a lifetime estate planning solution; testamentary or otherwise.  Ex: PSNT may also serve as trustee for individual trusts.</a:t>
            </a:r>
          </a:p>
          <a:p>
            <a:r>
              <a:rPr lang="en-US" sz="2400" dirty="0"/>
              <a:t>PSNT has a Master Trust agreement that is already approved by Medicaid and SSA. This saves a lot of time, especially for someone Medicaid pending.</a:t>
            </a:r>
          </a:p>
          <a:p>
            <a:r>
              <a:rPr lang="en-US" sz="2400" dirty="0"/>
              <a:t>Set-up and Min. fees are typically less expensive.</a:t>
            </a:r>
          </a:p>
          <a:p>
            <a:r>
              <a:rPr lang="en-US" sz="2400" dirty="0"/>
              <a:t>There are no family members who are able/willing to serve as trustee.</a:t>
            </a:r>
          </a:p>
          <a:p>
            <a:pPr marL="402336" lvl="1" indent="0">
              <a:buNone/>
            </a:pPr>
            <a:endParaRPr lang="en-US" sz="2400" dirty="0"/>
          </a:p>
          <a:p>
            <a:pPr marL="402336" lvl="1" indent="0">
              <a:buNone/>
            </a:pPr>
            <a:endParaRPr lang="en-US" sz="2400" dirty="0"/>
          </a:p>
          <a:p>
            <a:pPr marL="402336" lvl="1" indent="0">
              <a:buNone/>
            </a:pPr>
            <a:endParaRPr lang="en-US" dirty="0"/>
          </a:p>
          <a:p>
            <a:pPr marL="402336" lvl="1" indent="0">
              <a:buNone/>
            </a:pPr>
            <a:endParaRPr lang="en-US" sz="2400" dirty="0"/>
          </a:p>
          <a:p>
            <a:pPr marL="402336" lvl="1" indent="0">
              <a:buNone/>
            </a:pPr>
            <a:endParaRPr lang="en-US" sz="2400" dirty="0"/>
          </a:p>
        </p:txBody>
      </p:sp>
    </p:spTree>
    <p:extLst>
      <p:ext uri="{BB962C8B-B14F-4D97-AF65-F5344CB8AC3E}">
        <p14:creationId xmlns:p14="http://schemas.microsoft.com/office/powerpoint/2010/main" val="263942863"/>
      </p:ext>
    </p:extLst>
  </p:cSld>
  <p:clrMapOvr>
    <a:masterClrMapping/>
  </p:clrMapOvr>
  <p:transition xmlns:p14="http://schemas.microsoft.com/office/powerpoint/2010/main">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876" y="554404"/>
            <a:ext cx="9859433" cy="642938"/>
          </a:xfrm>
        </p:spPr>
        <p:txBody>
          <a:bodyPr>
            <a:normAutofit/>
          </a:bodyPr>
          <a:lstStyle/>
          <a:p>
            <a:r>
              <a:rPr lang="en-US" sz="2800" b="1" dirty="0">
                <a:latin typeface="Trebuchet MS" panose="020B0603020202020204" pitchFamily="34" charset="0"/>
              </a:rPr>
              <a:t>Case Manager, Trust Advisors/Protectors and Co-Trustees</a:t>
            </a:r>
          </a:p>
        </p:txBody>
      </p:sp>
      <p:sp>
        <p:nvSpPr>
          <p:cNvPr id="3" name="Content Placeholder 2"/>
          <p:cNvSpPr>
            <a:spLocks noGrp="1"/>
          </p:cNvSpPr>
          <p:nvPr>
            <p:ph idx="1"/>
          </p:nvPr>
        </p:nvSpPr>
        <p:spPr>
          <a:xfrm>
            <a:off x="858715" y="1166447"/>
            <a:ext cx="9982200" cy="4613030"/>
          </a:xfrm>
        </p:spPr>
        <p:txBody>
          <a:bodyPr>
            <a:normAutofit/>
          </a:bodyPr>
          <a:lstStyle/>
          <a:p>
            <a:r>
              <a:rPr lang="en-US" sz="2100" dirty="0">
                <a:latin typeface="Trebuchet MS" pitchFamily="34" charset="0"/>
              </a:rPr>
              <a:t>Case Manager</a:t>
            </a:r>
          </a:p>
          <a:p>
            <a:pPr lvl="1"/>
            <a:r>
              <a:rPr lang="en-US" sz="2100" dirty="0">
                <a:latin typeface="Trebuchet MS" pitchFamily="34" charset="0"/>
              </a:rPr>
              <a:t>Knowledgeable person hired to assist trustee with services, purchases, with a knowledge of community resources and public benefits.</a:t>
            </a:r>
          </a:p>
          <a:p>
            <a:pPr lvl="2"/>
            <a:r>
              <a:rPr lang="en-US" sz="2000" dirty="0">
                <a:latin typeface="Trebuchet MS" pitchFamily="34" charset="0"/>
              </a:rPr>
              <a:t>Increase the Trust’s familiarity with the beneficiary and their needs</a:t>
            </a:r>
          </a:p>
          <a:p>
            <a:pPr lvl="2"/>
            <a:r>
              <a:rPr lang="en-US" sz="2000" dirty="0">
                <a:latin typeface="Trebuchet MS" pitchFamily="34" charset="0"/>
              </a:rPr>
              <a:t>Identify necessary and appropriate expenditures under the trust</a:t>
            </a:r>
          </a:p>
          <a:p>
            <a:pPr lvl="2"/>
            <a:r>
              <a:rPr lang="en-US" sz="2000" dirty="0">
                <a:latin typeface="Trebuchet MS" pitchFamily="34" charset="0"/>
              </a:rPr>
              <a:t>Monitor for misuse of funds of exploitation of Beneficiary</a:t>
            </a:r>
          </a:p>
          <a:p>
            <a:r>
              <a:rPr lang="en-US" sz="2100" dirty="0">
                <a:latin typeface="Trebuchet MS" pitchFamily="34" charset="0"/>
              </a:rPr>
              <a:t>Trust advisors can be family members, attorneys, accountants or other trusted professionals</a:t>
            </a:r>
          </a:p>
          <a:p>
            <a:pPr lvl="1"/>
            <a:r>
              <a:rPr lang="en-US" sz="2100" dirty="0">
                <a:latin typeface="Trebuchet MS" pitchFamily="34" charset="0"/>
              </a:rPr>
              <a:t>Fees vary, but if there is a family member trustee, trust advisor fees may be more economical </a:t>
            </a:r>
          </a:p>
          <a:p>
            <a:pPr lvl="1"/>
            <a:r>
              <a:rPr lang="en-US" sz="2100" dirty="0">
                <a:latin typeface="Trebuchet MS" pitchFamily="34" charset="0"/>
              </a:rPr>
              <a:t>Rights NOT duties</a:t>
            </a:r>
          </a:p>
          <a:p>
            <a:r>
              <a:rPr lang="en-US" sz="2100" dirty="0">
                <a:latin typeface="Trebuchet MS" pitchFamily="34" charset="0"/>
              </a:rPr>
              <a:t>Co-Trustee</a:t>
            </a:r>
          </a:p>
          <a:p>
            <a:pPr lvl="1"/>
            <a:r>
              <a:rPr lang="en-US" sz="2100" dirty="0">
                <a:latin typeface="Trebuchet MS" pitchFamily="34" charset="0"/>
              </a:rPr>
              <a:t>Consider a family member acting as co-trustee with a professional trustee.</a:t>
            </a:r>
          </a:p>
          <a:p>
            <a:pPr marL="0" indent="0">
              <a:buNone/>
            </a:pPr>
            <a:endParaRPr lang="en-US" dirty="0"/>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17</a:t>
            </a:fld>
            <a:endParaRPr lang="en-US"/>
          </a:p>
        </p:txBody>
      </p:sp>
    </p:spTree>
    <p:extLst>
      <p:ext uri="{BB962C8B-B14F-4D97-AF65-F5344CB8AC3E}">
        <p14:creationId xmlns:p14="http://schemas.microsoft.com/office/powerpoint/2010/main" val="4278486715"/>
      </p:ext>
    </p:extLst>
  </p:cSld>
  <p:clrMapOvr>
    <a:masterClrMapping/>
  </p:clrMapOvr>
  <p:transition xmlns:p14="http://schemas.microsoft.com/office/powerpoint/2010/main">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307" y="566127"/>
            <a:ext cx="9859433" cy="642938"/>
          </a:xfrm>
        </p:spPr>
        <p:txBody>
          <a:bodyPr>
            <a:normAutofit fontScale="90000"/>
          </a:bodyPr>
          <a:lstStyle/>
          <a:p>
            <a:r>
              <a:rPr lang="en-US" b="1" dirty="0">
                <a:latin typeface="Trebuchet MS" panose="020B0603020202020204" pitchFamily="34" charset="0"/>
              </a:rPr>
              <a:t>The Importance of Choosing the Right Fiduciary </a:t>
            </a:r>
          </a:p>
        </p:txBody>
      </p:sp>
      <p:sp>
        <p:nvSpPr>
          <p:cNvPr id="3" name="Content Placeholder 2"/>
          <p:cNvSpPr>
            <a:spLocks noGrp="1"/>
          </p:cNvSpPr>
          <p:nvPr>
            <p:ph idx="1"/>
          </p:nvPr>
        </p:nvSpPr>
        <p:spPr>
          <a:xfrm>
            <a:off x="858715" y="1225061"/>
            <a:ext cx="9982200" cy="4906107"/>
          </a:xfrm>
        </p:spPr>
        <p:txBody>
          <a:bodyPr>
            <a:normAutofit fontScale="32500" lnSpcReduction="20000"/>
          </a:bodyPr>
          <a:lstStyle/>
          <a:p>
            <a:pPr marL="0" indent="0">
              <a:lnSpc>
                <a:spcPct val="120000"/>
              </a:lnSpc>
              <a:buFont typeface="Arial" pitchFamily="34" charset="0"/>
              <a:buNone/>
            </a:pPr>
            <a:r>
              <a:rPr lang="en-US" sz="5600" b="1" dirty="0">
                <a:latin typeface="Trebuchet MS" panose="020B0603020202020204" pitchFamily="34" charset="0"/>
              </a:rPr>
              <a:t>Ideal Trustee:</a:t>
            </a:r>
          </a:p>
          <a:p>
            <a:pPr lvl="1">
              <a:lnSpc>
                <a:spcPct val="120000"/>
              </a:lnSpc>
            </a:pPr>
            <a:r>
              <a:rPr lang="en-US" sz="5600" dirty="0">
                <a:latin typeface="Trebuchet MS" panose="020B0603020202020204" pitchFamily="34" charset="0"/>
              </a:rPr>
              <a:t>In-depth public benefit knowledge</a:t>
            </a:r>
          </a:p>
          <a:p>
            <a:pPr lvl="1">
              <a:lnSpc>
                <a:spcPct val="120000"/>
              </a:lnSpc>
            </a:pPr>
            <a:r>
              <a:rPr lang="en-US" sz="5600" dirty="0">
                <a:latin typeface="Trebuchet MS" panose="020B0603020202020204" pitchFamily="34" charset="0"/>
              </a:rPr>
              <a:t>Ability to stay abreast of all benefit and fiduciary law changes</a:t>
            </a:r>
          </a:p>
          <a:p>
            <a:pPr lvl="1">
              <a:lnSpc>
                <a:spcPct val="120000"/>
              </a:lnSpc>
            </a:pPr>
            <a:r>
              <a:rPr lang="en-US" sz="5600" dirty="0">
                <a:latin typeface="Trebuchet MS" panose="020B0603020202020204" pitchFamily="34" charset="0"/>
              </a:rPr>
              <a:t>Unbiased decision making capability with beneficiary’s best interests in mind in regards to discretionary distributions (i.e. beware of remainder persons)</a:t>
            </a:r>
          </a:p>
          <a:p>
            <a:pPr lvl="1">
              <a:lnSpc>
                <a:spcPct val="120000"/>
              </a:lnSpc>
            </a:pPr>
            <a:r>
              <a:rPr lang="en-US" sz="5600" dirty="0">
                <a:latin typeface="Trebuchet MS" panose="020B0603020202020204" pitchFamily="34" charset="0"/>
              </a:rPr>
              <a:t>Advocate of the beneficiary</a:t>
            </a:r>
          </a:p>
          <a:p>
            <a:pPr lvl="1">
              <a:lnSpc>
                <a:spcPct val="120000"/>
              </a:lnSpc>
            </a:pPr>
            <a:r>
              <a:rPr lang="en-US" sz="5600" dirty="0">
                <a:latin typeface="Trebuchet MS" panose="020B0603020202020204" pitchFamily="34" charset="0"/>
              </a:rPr>
              <a:t>Invests according to fiduciary standards (Prudent Investor Act)</a:t>
            </a:r>
          </a:p>
          <a:p>
            <a:pPr lvl="1">
              <a:lnSpc>
                <a:spcPct val="120000"/>
              </a:lnSpc>
            </a:pPr>
            <a:r>
              <a:rPr lang="en-US" sz="5600" dirty="0">
                <a:latin typeface="Trebuchet MS" panose="020B0603020202020204" pitchFamily="34" charset="0"/>
              </a:rPr>
              <a:t>Up to date knowledge and adherence to statutory fiduciary requirements</a:t>
            </a:r>
          </a:p>
          <a:p>
            <a:pPr lvl="1">
              <a:lnSpc>
                <a:spcPct val="120000"/>
              </a:lnSpc>
            </a:pPr>
            <a:r>
              <a:rPr lang="en-US" sz="5600" dirty="0">
                <a:latin typeface="Trebuchet MS" panose="020B0603020202020204" pitchFamily="34" charset="0"/>
              </a:rPr>
              <a:t>Expertise in tax law</a:t>
            </a:r>
          </a:p>
          <a:p>
            <a:pPr lvl="1">
              <a:lnSpc>
                <a:spcPct val="120000"/>
              </a:lnSpc>
            </a:pPr>
            <a:r>
              <a:rPr lang="en-US" sz="5600" dirty="0">
                <a:latin typeface="Trebuchet MS" panose="020B0603020202020204" pitchFamily="34" charset="0"/>
              </a:rPr>
              <a:t>Immaculate bookkeeping abilities</a:t>
            </a:r>
          </a:p>
          <a:p>
            <a:pPr lvl="1">
              <a:lnSpc>
                <a:spcPct val="120000"/>
              </a:lnSpc>
            </a:pPr>
            <a:r>
              <a:rPr lang="en-US" sz="5600" dirty="0">
                <a:latin typeface="Trebuchet MS" panose="020B0603020202020204" pitchFamily="34" charset="0"/>
              </a:rPr>
              <a:t>Carries Errors and Omissions Insurance/Liability Insurance or is bonded</a:t>
            </a:r>
          </a:p>
          <a:p>
            <a:pPr lvl="1">
              <a:lnSpc>
                <a:spcPct val="120000"/>
              </a:lnSpc>
            </a:pPr>
            <a:r>
              <a:rPr lang="en-US" sz="5600" dirty="0">
                <a:latin typeface="Trebuchet MS" panose="020B0603020202020204" pitchFamily="34" charset="0"/>
              </a:rPr>
              <a:t>Can properly identify second rate service providers and/or beneficiary abuse or financial vulnerability </a:t>
            </a:r>
          </a:p>
          <a:p>
            <a:pPr lvl="1">
              <a:lnSpc>
                <a:spcPct val="120000"/>
              </a:lnSpc>
            </a:pPr>
            <a:r>
              <a:rPr lang="en-US" sz="5600" dirty="0">
                <a:latin typeface="Trebuchet MS" panose="020B0603020202020204" pitchFamily="34" charset="0"/>
              </a:rPr>
              <a:t>Can appear in or petition the Court as needed</a:t>
            </a:r>
          </a:p>
          <a:p>
            <a:pPr lvl="1">
              <a:lnSpc>
                <a:spcPct val="120000"/>
              </a:lnSpc>
            </a:pPr>
            <a:r>
              <a:rPr lang="en-US" sz="5600" dirty="0">
                <a:latin typeface="Trebuchet MS" panose="020B0603020202020204" pitchFamily="34" charset="0"/>
              </a:rPr>
              <a:t>Immortality</a:t>
            </a:r>
          </a:p>
          <a:p>
            <a:endParaRPr lang="en-US" dirty="0"/>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18</a:t>
            </a:fld>
            <a:endParaRPr lang="en-US"/>
          </a:p>
        </p:txBody>
      </p:sp>
    </p:spTree>
    <p:extLst>
      <p:ext uri="{BB962C8B-B14F-4D97-AF65-F5344CB8AC3E}">
        <p14:creationId xmlns:p14="http://schemas.microsoft.com/office/powerpoint/2010/main" val="1839164497"/>
      </p:ext>
    </p:extLst>
  </p:cSld>
  <p:clrMapOvr>
    <a:masterClrMapping/>
  </p:clrMapOvr>
  <p:transition xmlns:p14="http://schemas.microsoft.com/office/powerpoint/2010/main">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914" y="129919"/>
            <a:ext cx="10911840" cy="1051560"/>
          </a:xfrm>
        </p:spPr>
        <p:txBody>
          <a:bodyPr/>
          <a:lstStyle/>
          <a:p>
            <a:r>
              <a:rPr lang="en-US" b="1" dirty="0">
                <a:latin typeface="Trebuchet MS" panose="020B0603020202020204" pitchFamily="34" charset="0"/>
              </a:rPr>
              <a:t>Relationship Building</a:t>
            </a:r>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19</a:t>
            </a:fld>
            <a:endParaRPr lang="en-US"/>
          </a:p>
        </p:txBody>
      </p:sp>
      <p:sp>
        <p:nvSpPr>
          <p:cNvPr id="8" name="Content Placeholder 2"/>
          <p:cNvSpPr txBox="1">
            <a:spLocks/>
          </p:cNvSpPr>
          <p:nvPr/>
        </p:nvSpPr>
        <p:spPr>
          <a:xfrm>
            <a:off x="814597" y="1124792"/>
            <a:ext cx="8458200" cy="4555817"/>
          </a:xfrm>
          <a:prstGeom prst="rect">
            <a:avLst/>
          </a:prstGeom>
        </p:spPr>
        <p:txBody>
          <a:bodyPr>
            <a:normAutofit fontScale="70000" lnSpcReduction="20000"/>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US" sz="2000" b="1" u="sng" dirty="0"/>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en-US" sz="2300" b="1" u="sng" dirty="0">
                <a:latin typeface="Trebuchet MS" panose="020B0603020202020204" pitchFamily="34" charset="0"/>
              </a:rPr>
              <a:t>Common Ground</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Arial" pitchFamily="34" charset="0"/>
              <a:buChar char="•"/>
              <a:tabLst/>
              <a:defRPr/>
            </a:pPr>
            <a:r>
              <a:rPr lang="en-US" sz="2300" dirty="0">
                <a:latin typeface="Trebuchet MS" panose="020B0603020202020204" pitchFamily="34" charset="0"/>
              </a:rPr>
              <a:t>Engage your beneficiary from the very first meeting and find common connections</a:t>
            </a:r>
          </a:p>
          <a:p>
            <a:pPr marL="822960" lvl="1"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What do you do both professionally and in your spare time?</a:t>
            </a:r>
          </a:p>
          <a:p>
            <a:pPr marL="822960" lvl="1"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What are your passions?</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Arial" pitchFamily="34" charset="0"/>
              <a:buChar char="•"/>
              <a:tabLst/>
              <a:defRPr/>
            </a:pPr>
            <a:r>
              <a:rPr lang="en-US" sz="2300" dirty="0">
                <a:latin typeface="Trebuchet MS" panose="020B0603020202020204" pitchFamily="34" charset="0"/>
              </a:rPr>
              <a:t>Discuss immediate beneficiary needs and </a:t>
            </a:r>
            <a:r>
              <a:rPr lang="en-US" sz="2300" u="sng" dirty="0">
                <a:latin typeface="Trebuchet MS" panose="020B0603020202020204" pitchFamily="34" charset="0"/>
              </a:rPr>
              <a:t>record</a:t>
            </a:r>
            <a:r>
              <a:rPr lang="en-US" sz="2300" dirty="0">
                <a:latin typeface="Trebuchet MS" panose="020B0603020202020204" pitchFamily="34" charset="0"/>
              </a:rPr>
              <a:t> for future reference</a:t>
            </a:r>
          </a:p>
          <a:p>
            <a:pPr marL="822960" lvl="1"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House?  Vehicle?</a:t>
            </a:r>
          </a:p>
          <a:p>
            <a:pPr marL="822960" lvl="1"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Monthly budget</a:t>
            </a:r>
          </a:p>
          <a:p>
            <a:pPr marL="822960" lvl="1"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Trust longevity projection</a:t>
            </a:r>
          </a:p>
          <a:p>
            <a:pPr marL="539496" lvl="1">
              <a:spcBef>
                <a:spcPts val="600"/>
              </a:spcBef>
              <a:buClr>
                <a:schemeClr val="accent1"/>
              </a:buClr>
              <a:buSzPct val="80000"/>
              <a:defRPr/>
            </a:pPr>
            <a:endParaRPr lang="en-US" sz="2300" dirty="0">
              <a:latin typeface="Trebuchet MS" panose="020B0603020202020204" pitchFamily="34" charset="0"/>
            </a:endParaRPr>
          </a:p>
          <a:p>
            <a:pPr marL="365760" lvl="0" indent="-283464">
              <a:spcBef>
                <a:spcPts val="600"/>
              </a:spcBef>
              <a:buClr>
                <a:schemeClr val="accent1"/>
              </a:buClr>
              <a:buSzPct val="80000"/>
              <a:defRPr/>
            </a:pPr>
            <a:r>
              <a:rPr lang="en-US" sz="2300" b="1" u="sng" dirty="0">
                <a:latin typeface="Trebuchet MS" panose="020B0603020202020204" pitchFamily="34" charset="0"/>
              </a:rPr>
              <a:t>Common “Enemies”</a:t>
            </a:r>
          </a:p>
          <a:p>
            <a:pPr marL="365760" lvl="0"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Public benefits agencies - “red tape”</a:t>
            </a:r>
          </a:p>
          <a:p>
            <a:pPr marL="365760" lvl="0"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State statutes and common law</a:t>
            </a:r>
          </a:p>
          <a:p>
            <a:pPr marL="365760" lvl="0"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Federal vs. state vs. county regulations</a:t>
            </a:r>
          </a:p>
          <a:p>
            <a:pPr marL="365760" lvl="0" indent="-283464">
              <a:spcBef>
                <a:spcPts val="600"/>
              </a:spcBef>
              <a:buClr>
                <a:schemeClr val="accent1"/>
              </a:buClr>
              <a:buSzPct val="80000"/>
              <a:buFont typeface="Arial" pitchFamily="34" charset="0"/>
              <a:buChar char="•"/>
              <a:defRPr/>
            </a:pPr>
            <a:r>
              <a:rPr lang="en-US" sz="2300" dirty="0">
                <a:latin typeface="Trebuchet MS" panose="020B0603020202020204" pitchFamily="34" charset="0"/>
              </a:rPr>
              <a:t>Uniform Prudent Investor Act </a:t>
            </a:r>
          </a:p>
          <a:p>
            <a:pPr marL="365760" lvl="0" indent="-283464">
              <a:spcBef>
                <a:spcPts val="600"/>
              </a:spcBef>
              <a:buClr>
                <a:schemeClr val="accent1"/>
              </a:buClr>
              <a:buSzPct val="80000"/>
              <a:buFont typeface="Arial" pitchFamily="34" charset="0"/>
              <a:buChar char="•"/>
              <a:defRPr/>
            </a:pPr>
            <a:r>
              <a:rPr lang="en-US" sz="2300" dirty="0">
                <a:solidFill>
                  <a:schemeClr val="accent1">
                    <a:lumMod val="75000"/>
                  </a:schemeClr>
                </a:solidFill>
                <a:latin typeface="Trebuchet MS" panose="020B0603020202020204" pitchFamily="34" charset="0"/>
              </a:rPr>
              <a:t>TIP: Know the “how” and the “why”</a:t>
            </a:r>
          </a:p>
          <a:p>
            <a:pPr marL="822960" lvl="1" indent="-283464">
              <a:spcBef>
                <a:spcPts val="600"/>
              </a:spcBef>
              <a:buClr>
                <a:schemeClr val="accent1"/>
              </a:buClr>
              <a:buSzPct val="80000"/>
              <a:buFont typeface="Arial" pitchFamily="34" charset="0"/>
              <a:buChar char="•"/>
              <a:defRPr/>
            </a:pPr>
            <a:endParaRPr lang="en-US" sz="1400" dirty="0">
              <a:latin typeface="Trebuchet MS" panose="020B0603020202020204" pitchFamily="34" charset="0"/>
            </a:endParaRPr>
          </a:p>
          <a:p>
            <a:pPr marL="1280160" lvl="2" indent="-283464">
              <a:spcBef>
                <a:spcPts val="600"/>
              </a:spcBef>
              <a:buClr>
                <a:schemeClr val="accent1"/>
              </a:buClr>
              <a:buSzPct val="80000"/>
              <a:buFont typeface="Arial" pitchFamily="34" charset="0"/>
              <a:buChar char="•"/>
              <a:defRPr/>
            </a:pPr>
            <a:endParaRPr lang="en-US" sz="1400" dirty="0"/>
          </a:p>
          <a:p>
            <a:pPr marL="822960" lvl="1" indent="-283464">
              <a:spcBef>
                <a:spcPts val="600"/>
              </a:spcBef>
              <a:buClr>
                <a:schemeClr val="accent1"/>
              </a:buClr>
              <a:buSzPct val="80000"/>
              <a:buFont typeface="Arial" pitchFamily="34" charset="0"/>
              <a:buChar char="•"/>
              <a:defRPr/>
            </a:pPr>
            <a:endParaRPr lang="en-US" sz="1600" dirty="0"/>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US" sz="2000" b="1" noProof="0" dirty="0"/>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lang="en-US" sz="2000" b="1" noProof="0" dirty="0"/>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012888940"/>
      </p:ext>
    </p:extLst>
  </p:cSld>
  <p:clrMapOvr>
    <a:masterClrMapping/>
  </p:clrMapOvr>
  <p:transition xmlns:p14="http://schemas.microsoft.com/office/powerpoint/2010/main">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0560" y="1444978"/>
            <a:ext cx="10911840" cy="4425244"/>
          </a:xfrm>
        </p:spPr>
        <p:txBody>
          <a:bodyPr>
            <a:normAutofit fontScale="70000" lnSpcReduction="20000"/>
          </a:bodyPr>
          <a:lstStyle/>
          <a:p>
            <a:pPr marL="0" indent="0">
              <a:buNone/>
            </a:pPr>
            <a:r>
              <a:rPr lang="en-US" b="1" dirty="0"/>
              <a:t>Megan Brand</a:t>
            </a:r>
            <a:r>
              <a:rPr lang="en-US" dirty="0"/>
              <a:t> is the Executive Director of CFPD-Colorado Fund for People with Disabilities.  Megan began her service at CFPD in 2003 and has been the Executive Director since 2010. Megan has a bachelor’s degree in social work from the College of St. Benedict over 20 years of experience in working with people with disabilities, their families, service providers, attorneys, trustees, financial planners, guardians and other professionals.  She leads a staff of 27 in administering the largest and longest-standing locally managed pooled trust in Colorado, as well as providing myriad of other services that offer protection, personalized attention, access to our network of organizations and services, and financial and benefit’s guidance.  In addition to leading the staff, Megan is a former board member of the Colorado Guardianship Association and currently serves on the board for the National Planned Lifetime Assistance Network and Community Living Alternatives and is a frequent presenter in the community, both locally and nationally, on Special Needs Trusts and related topics.</a:t>
            </a:r>
          </a:p>
          <a:p>
            <a:endParaRPr lang="en-US" dirty="0"/>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a:t>2</a:t>
            </a:fld>
            <a:endParaRPr kumimoji="0" lang="en-US"/>
          </a:p>
        </p:txBody>
      </p:sp>
      <p:pic>
        <p:nvPicPr>
          <p:cNvPr id="5" name="Picture 4" descr="cfpd_logo_final_w_tagline_300dpi.jpg"/>
          <p:cNvPicPr>
            <a:picLocks noChangeAspect="1"/>
          </p:cNvPicPr>
          <p:nvPr/>
        </p:nvPicPr>
        <p:blipFill>
          <a:blip r:embed="rId2" cstate="print"/>
          <a:stretch>
            <a:fillRect/>
          </a:stretch>
        </p:blipFill>
        <p:spPr>
          <a:xfrm>
            <a:off x="630900" y="5096164"/>
            <a:ext cx="1663566" cy="1072076"/>
          </a:xfrm>
          <a:prstGeom prst="rect">
            <a:avLst/>
          </a:prstGeom>
        </p:spPr>
      </p:pic>
      <p:sp>
        <p:nvSpPr>
          <p:cNvPr id="6" name="TextBox 5"/>
          <p:cNvSpPr txBox="1"/>
          <p:nvPr/>
        </p:nvSpPr>
        <p:spPr>
          <a:xfrm>
            <a:off x="630900" y="579774"/>
            <a:ext cx="4481688" cy="646331"/>
          </a:xfrm>
          <a:prstGeom prst="rect">
            <a:avLst/>
          </a:prstGeom>
          <a:noFill/>
        </p:spPr>
        <p:txBody>
          <a:bodyPr wrap="square" rtlCol="0">
            <a:spAutoFit/>
          </a:bodyPr>
          <a:lstStyle/>
          <a:p>
            <a:r>
              <a:rPr lang="en-US" sz="3600" b="1" dirty="0">
                <a:solidFill>
                  <a:schemeClr val="accent1"/>
                </a:solidFill>
                <a:effectLst>
                  <a:outerShdw blurRad="38100" dist="38100" dir="2700000" algn="tl">
                    <a:srgbClr val="000000">
                      <a:alpha val="43137"/>
                    </a:srgbClr>
                  </a:outerShdw>
                </a:effectLst>
                <a:latin typeface="Trebuchet MS" panose="020B0603020202020204" pitchFamily="34" charset="0"/>
              </a:rPr>
              <a:t>Presenter’s</a:t>
            </a:r>
            <a:r>
              <a:rPr lang="en-US" b="1" dirty="0">
                <a:solidFill>
                  <a:schemeClr val="accent1"/>
                </a:solidFill>
                <a:effectLst>
                  <a:outerShdw blurRad="38100" dist="38100" dir="2700000" algn="tl">
                    <a:srgbClr val="000000">
                      <a:alpha val="43137"/>
                    </a:srgbClr>
                  </a:outerShdw>
                </a:effectLst>
                <a:latin typeface="Trebuchet MS" panose="020B0603020202020204" pitchFamily="34" charset="0"/>
              </a:rPr>
              <a:t> </a:t>
            </a:r>
            <a:r>
              <a:rPr lang="en-US" sz="3600" b="1" dirty="0">
                <a:solidFill>
                  <a:schemeClr val="accent1"/>
                </a:solidFill>
                <a:effectLst>
                  <a:outerShdw blurRad="38100" dist="38100" dir="2700000" algn="tl">
                    <a:srgbClr val="000000">
                      <a:alpha val="43137"/>
                    </a:srgbClr>
                  </a:outerShdw>
                </a:effectLst>
                <a:latin typeface="Trebuchet MS" panose="020B0603020202020204" pitchFamily="34" charset="0"/>
              </a:rPr>
              <a:t>bio:</a:t>
            </a:r>
            <a:endParaRPr lang="en-US" sz="3600"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4601461"/>
      </p:ext>
    </p:extLst>
  </p:cSld>
  <p:clrMapOvr>
    <a:masterClrMapping/>
  </p:clrMapOvr>
  <p:transition xmlns:p14="http://schemas.microsoft.com/office/powerpoint/2010/main">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20</a:t>
            </a:fld>
            <a:endParaRPr lang="en-US"/>
          </a:p>
        </p:txBody>
      </p:sp>
      <p:sp>
        <p:nvSpPr>
          <p:cNvPr id="7" name="Title 1"/>
          <p:cNvSpPr txBox="1">
            <a:spLocks/>
          </p:cNvSpPr>
          <p:nvPr/>
        </p:nvSpPr>
        <p:spPr>
          <a:xfrm>
            <a:off x="691593" y="734756"/>
            <a:ext cx="7543800" cy="512396"/>
          </a:xfrm>
          <a:prstGeom prst="rect">
            <a:avLst/>
          </a:prstGeom>
        </p:spPr>
        <p:txBody>
          <a:bodyPr>
            <a:normAutofit fontScale="7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a:ln>
                  <a:noFill/>
                </a:ln>
                <a:solidFill>
                  <a:srgbClr val="C00000"/>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rPr>
              <a:t>A Happy/Engaged</a:t>
            </a:r>
            <a:r>
              <a:rPr kumimoji="0" lang="en-US" sz="4100" b="1" i="0" u="none" strike="noStrike" kern="1200" cap="none" spc="0" normalizeH="0" noProof="0" dirty="0">
                <a:ln>
                  <a:noFill/>
                </a:ln>
                <a:solidFill>
                  <a:srgbClr val="C00000"/>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rPr>
              <a:t> Beneficiary</a:t>
            </a:r>
            <a:endParaRPr kumimoji="0" lang="en-US" sz="4100" b="1" i="0" u="none" strike="noStrike" kern="1200" cap="none" spc="0" normalizeH="0" baseline="0" noProof="0" dirty="0">
              <a:ln>
                <a:noFill/>
              </a:ln>
              <a:solidFill>
                <a:srgbClr val="C00000"/>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30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endParaRPr>
          </a:p>
        </p:txBody>
      </p:sp>
      <p:sp>
        <p:nvSpPr>
          <p:cNvPr id="8" name="Content Placeholder 2"/>
          <p:cNvSpPr txBox="1">
            <a:spLocks/>
          </p:cNvSpPr>
          <p:nvPr/>
        </p:nvSpPr>
        <p:spPr>
          <a:xfrm>
            <a:off x="1142326" y="1325792"/>
            <a:ext cx="7391400" cy="1600200"/>
          </a:xfrm>
          <a:prstGeom prst="rect">
            <a:avLst/>
          </a:prstGeom>
        </p:spPr>
        <p:txBody>
          <a:bodyPr>
            <a:normAutofit fontScale="85000" lnSpcReduction="10000"/>
          </a:bodyPr>
          <a:lstStyle/>
          <a:p>
            <a:pPr marL="539496" marR="0" lvl="0" indent="-457200" algn="l" defTabSz="914400" rtl="0" eaLnBrk="1" fontAlgn="auto" latinLnBrk="0" hangingPunct="1">
              <a:lnSpc>
                <a:spcPct val="100000"/>
              </a:lnSpc>
              <a:spcBef>
                <a:spcPts val="600"/>
              </a:spcBef>
              <a:spcAft>
                <a:spcPts val="0"/>
              </a:spcAft>
              <a:buClr>
                <a:schemeClr val="accent1"/>
              </a:buClr>
              <a:buSzPct val="80000"/>
              <a:tabLst/>
              <a:defRPr/>
            </a:pPr>
            <a:r>
              <a:rPr lang="en-US" sz="2000" b="1" dirty="0"/>
              <a:t>Is More Likely To:</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Refer your services to a friend or family member</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Report back positively to the attorney who referred you</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Work through issues collaboratively</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Properly utilize their trust to supplement public benefits</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endParaRPr lang="en-US" sz="2000" dirty="0"/>
          </a:p>
          <a:p>
            <a:pPr marL="539496" marR="0" lvl="0" indent="-457200" algn="l" defTabSz="914400" rtl="0" eaLnBrk="1" fontAlgn="auto" latinLnBrk="0" hangingPunct="1">
              <a:lnSpc>
                <a:spcPct val="100000"/>
              </a:lnSpc>
              <a:spcBef>
                <a:spcPts val="600"/>
              </a:spcBef>
              <a:spcAft>
                <a:spcPts val="0"/>
              </a:spcAft>
              <a:buClr>
                <a:schemeClr val="accent1"/>
              </a:buClr>
              <a:buSzPct val="80000"/>
              <a:tabLst/>
              <a:defRPr/>
            </a:pPr>
            <a:endParaRPr lang="en-US" sz="2000" b="1" u="sng" dirty="0"/>
          </a:p>
          <a:p>
            <a:pPr marL="425196" marR="0" lvl="0" indent="-342900" algn="l" defTabSz="914400" rtl="0" eaLnBrk="1" fontAlgn="auto" latinLnBrk="0" hangingPunct="1">
              <a:lnSpc>
                <a:spcPct val="100000"/>
              </a:lnSpc>
              <a:spcBef>
                <a:spcPts val="600"/>
              </a:spcBef>
              <a:spcAft>
                <a:spcPts val="0"/>
              </a:spcAft>
              <a:buClr>
                <a:schemeClr val="accent1"/>
              </a:buClr>
              <a:buSzPct val="80000"/>
              <a:buFont typeface="Wingdings 2"/>
              <a:buAutoNum type="arabicParenR"/>
              <a:tabLst/>
              <a:defRPr/>
            </a:pPr>
            <a:endParaRPr lang="en-US" sz="1600" dirty="0"/>
          </a:p>
          <a:p>
            <a:pPr marL="1737360" lvl="3"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p>
          <a:p>
            <a:pPr marL="822960" lvl="1" indent="-283464">
              <a:spcBef>
                <a:spcPts val="600"/>
              </a:spcBef>
              <a:buClr>
                <a:schemeClr val="accent1"/>
              </a:buClr>
              <a:buSzPct val="80000"/>
            </a:pPr>
            <a:endParaRPr kumimoji="0" lang="en-US" sz="1600" b="0" i="0" u="none" strike="noStrike" kern="1200" cap="none" spc="0" normalizeH="0" baseline="0" noProof="0" dirty="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le 1"/>
          <p:cNvSpPr txBox="1">
            <a:spLocks/>
          </p:cNvSpPr>
          <p:nvPr/>
        </p:nvSpPr>
        <p:spPr>
          <a:xfrm>
            <a:off x="691593" y="3039789"/>
            <a:ext cx="7543800" cy="512396"/>
          </a:xfrm>
          <a:prstGeom prst="rect">
            <a:avLst/>
          </a:prstGeom>
        </p:spPr>
        <p:txBody>
          <a:bodyPr>
            <a:normAutofit fontScale="7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a:ln>
                  <a:noFill/>
                </a:ln>
                <a:solidFill>
                  <a:srgbClr val="C00000"/>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rPr>
              <a:t>A Disgruntled/Unengaged</a:t>
            </a:r>
            <a:r>
              <a:rPr kumimoji="0" lang="en-US" sz="4100" b="1" i="0" u="none" strike="noStrike" kern="1200" cap="none" spc="0" normalizeH="0" noProof="0" dirty="0">
                <a:ln>
                  <a:noFill/>
                </a:ln>
                <a:solidFill>
                  <a:srgbClr val="C00000"/>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rPr>
              <a:t> Beneficiary</a:t>
            </a:r>
            <a:endParaRPr kumimoji="0" lang="en-US" sz="4100" b="1" i="0" u="none" strike="noStrike" kern="1200" cap="none" spc="0" normalizeH="0" baseline="0" noProof="0" dirty="0">
              <a:ln>
                <a:noFill/>
              </a:ln>
              <a:solidFill>
                <a:srgbClr val="C00000"/>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30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Trebuchet MS" panose="020B0603020202020204" pitchFamily="34" charset="0"/>
              <a:ea typeface="+mj-ea"/>
              <a:cs typeface="+mj-cs"/>
            </a:endParaRPr>
          </a:p>
        </p:txBody>
      </p:sp>
      <p:sp>
        <p:nvSpPr>
          <p:cNvPr id="10" name="Content Placeholder 2"/>
          <p:cNvSpPr txBox="1">
            <a:spLocks/>
          </p:cNvSpPr>
          <p:nvPr/>
        </p:nvSpPr>
        <p:spPr>
          <a:xfrm>
            <a:off x="1142326" y="3549622"/>
            <a:ext cx="7391400" cy="1981200"/>
          </a:xfrm>
          <a:prstGeom prst="rect">
            <a:avLst/>
          </a:prstGeom>
        </p:spPr>
        <p:txBody>
          <a:bodyPr>
            <a:normAutofit fontScale="85000" lnSpcReduction="20000"/>
          </a:bodyPr>
          <a:lstStyle/>
          <a:p>
            <a:pPr marL="539496" marR="0" lvl="0" indent="-457200" algn="l" defTabSz="914400" rtl="0" eaLnBrk="1" fontAlgn="auto" latinLnBrk="0" hangingPunct="1">
              <a:lnSpc>
                <a:spcPct val="100000"/>
              </a:lnSpc>
              <a:spcBef>
                <a:spcPts val="600"/>
              </a:spcBef>
              <a:spcAft>
                <a:spcPts val="0"/>
              </a:spcAft>
              <a:buClr>
                <a:schemeClr val="accent1"/>
              </a:buClr>
              <a:buSzPct val="80000"/>
              <a:tabLst/>
              <a:defRPr/>
            </a:pPr>
            <a:r>
              <a:rPr lang="en-US" sz="2000" b="1" dirty="0"/>
              <a:t>Is More Likely To:</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Speak poorly about you in the community (false or otherwise)</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Contact their attorney at every discretionary distribution denial, thus driving up cost of administration</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Lead with litigation</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r>
              <a:rPr lang="en-US" sz="2000" dirty="0"/>
              <a:t>“Game the system”</a:t>
            </a:r>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endParaRPr lang="en-US" sz="2000" dirty="0"/>
          </a:p>
          <a:p>
            <a:pPr marL="539496" marR="0" lvl="0" indent="-457200" algn="l" defTabSz="914400" rtl="0" eaLnBrk="1" fontAlgn="auto" latinLnBrk="0" hangingPunct="1">
              <a:lnSpc>
                <a:spcPct val="100000"/>
              </a:lnSpc>
              <a:spcBef>
                <a:spcPts val="600"/>
              </a:spcBef>
              <a:spcAft>
                <a:spcPts val="0"/>
              </a:spcAft>
              <a:buClr>
                <a:schemeClr val="accent1"/>
              </a:buClr>
              <a:buSzPct val="80000"/>
              <a:buAutoNum type="arabicParenR"/>
              <a:tabLst/>
              <a:defRPr/>
            </a:pPr>
            <a:endParaRPr lang="en-US" sz="2000" dirty="0"/>
          </a:p>
          <a:p>
            <a:pPr marL="539496" marR="0" lvl="0" indent="-457200" algn="l" defTabSz="914400" rtl="0" eaLnBrk="1" fontAlgn="auto" latinLnBrk="0" hangingPunct="1">
              <a:lnSpc>
                <a:spcPct val="100000"/>
              </a:lnSpc>
              <a:spcBef>
                <a:spcPts val="600"/>
              </a:spcBef>
              <a:spcAft>
                <a:spcPts val="0"/>
              </a:spcAft>
              <a:buClr>
                <a:schemeClr val="accent1"/>
              </a:buClr>
              <a:buSzPct val="80000"/>
              <a:tabLst/>
              <a:defRPr/>
            </a:pPr>
            <a:endParaRPr lang="en-US" sz="2000" b="1" u="sng" dirty="0"/>
          </a:p>
          <a:p>
            <a:pPr marL="425196" marR="0" lvl="0" indent="-342900" algn="l" defTabSz="914400" rtl="0" eaLnBrk="1" fontAlgn="auto" latinLnBrk="0" hangingPunct="1">
              <a:lnSpc>
                <a:spcPct val="100000"/>
              </a:lnSpc>
              <a:spcBef>
                <a:spcPts val="600"/>
              </a:spcBef>
              <a:spcAft>
                <a:spcPts val="0"/>
              </a:spcAft>
              <a:buClr>
                <a:schemeClr val="accent1"/>
              </a:buClr>
              <a:buSzPct val="80000"/>
              <a:buFont typeface="Wingdings 2"/>
              <a:buAutoNum type="arabicParenR"/>
              <a:tabLst/>
              <a:defRPr/>
            </a:pPr>
            <a:endParaRPr lang="en-US" sz="1600" dirty="0"/>
          </a:p>
          <a:p>
            <a:pPr marL="1737360" lvl="3"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p>
          <a:p>
            <a:pPr marL="822960" lvl="1" indent="-283464">
              <a:spcBef>
                <a:spcPts val="600"/>
              </a:spcBef>
              <a:buClr>
                <a:schemeClr val="accent1"/>
              </a:buClr>
              <a:buSzPct val="80000"/>
            </a:pPr>
            <a:endParaRPr kumimoji="0" lang="en-US" sz="1600" b="0" i="0" u="none" strike="noStrike" kern="1200" cap="none" spc="0" normalizeH="0" baseline="0" noProof="0" dirty="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Content Placeholder 2"/>
          <p:cNvSpPr txBox="1">
            <a:spLocks/>
          </p:cNvSpPr>
          <p:nvPr/>
        </p:nvSpPr>
        <p:spPr>
          <a:xfrm>
            <a:off x="691593" y="5528259"/>
            <a:ext cx="10516948" cy="762000"/>
          </a:xfrm>
          <a:prstGeom prst="rect">
            <a:avLst/>
          </a:prstGeom>
        </p:spPr>
        <p:txBody>
          <a:bodyPr>
            <a:normAutofit/>
          </a:bodyPr>
          <a:lstStyle/>
          <a:p>
            <a:pPr marL="539496" marR="0" lvl="0" indent="-457200" algn="l" defTabSz="914400" rtl="0" eaLnBrk="1" fontAlgn="auto" latinLnBrk="0" hangingPunct="1">
              <a:lnSpc>
                <a:spcPct val="100000"/>
              </a:lnSpc>
              <a:spcBef>
                <a:spcPts val="600"/>
              </a:spcBef>
              <a:spcAft>
                <a:spcPts val="0"/>
              </a:spcAft>
              <a:buClr>
                <a:schemeClr val="accent1"/>
              </a:buClr>
              <a:buSzPct val="80000"/>
              <a:tabLst/>
              <a:defRPr/>
            </a:pPr>
            <a:r>
              <a:rPr lang="en-US" sz="2000" dirty="0">
                <a:solidFill>
                  <a:schemeClr val="accent1">
                    <a:lumMod val="75000"/>
                  </a:schemeClr>
                </a:solidFill>
                <a:latin typeface="Trebuchet MS" panose="020B0603020202020204" pitchFamily="34" charset="0"/>
              </a:rPr>
              <a:t>TIP: Always be prepared to resign in favor of </a:t>
            </a:r>
            <a:r>
              <a:rPr lang="en-US" sz="2000" u="sng" dirty="0">
                <a:solidFill>
                  <a:schemeClr val="accent1">
                    <a:lumMod val="75000"/>
                  </a:schemeClr>
                </a:solidFill>
                <a:latin typeface="Trebuchet MS" panose="020B0603020202020204" pitchFamily="34" charset="0"/>
              </a:rPr>
              <a:t>competent</a:t>
            </a:r>
            <a:r>
              <a:rPr lang="en-US" sz="2000" dirty="0">
                <a:solidFill>
                  <a:schemeClr val="accent1">
                    <a:lumMod val="75000"/>
                  </a:schemeClr>
                </a:solidFill>
                <a:latin typeface="Trebuchet MS" panose="020B0603020202020204" pitchFamily="34" charset="0"/>
              </a:rPr>
              <a:t> successor</a:t>
            </a:r>
            <a:endParaRPr lang="en-US" sz="2000" dirty="0"/>
          </a:p>
          <a:p>
            <a:pPr marL="539496" marR="0" lvl="0" indent="-457200" algn="l" defTabSz="914400" rtl="0" eaLnBrk="1" fontAlgn="auto" latinLnBrk="0" hangingPunct="1">
              <a:lnSpc>
                <a:spcPct val="100000"/>
              </a:lnSpc>
              <a:spcBef>
                <a:spcPts val="600"/>
              </a:spcBef>
              <a:spcAft>
                <a:spcPts val="0"/>
              </a:spcAft>
              <a:buClr>
                <a:schemeClr val="accent1"/>
              </a:buClr>
              <a:buSzPct val="80000"/>
              <a:tabLst/>
              <a:defRPr/>
            </a:pPr>
            <a:endParaRPr lang="en-US" sz="2000" b="1" u="sng" dirty="0"/>
          </a:p>
          <a:p>
            <a:pPr marL="425196" marR="0" lvl="0" indent="-342900" algn="l" defTabSz="914400" rtl="0" eaLnBrk="1" fontAlgn="auto" latinLnBrk="0" hangingPunct="1">
              <a:lnSpc>
                <a:spcPct val="100000"/>
              </a:lnSpc>
              <a:spcBef>
                <a:spcPts val="600"/>
              </a:spcBef>
              <a:spcAft>
                <a:spcPts val="0"/>
              </a:spcAft>
              <a:buClr>
                <a:schemeClr val="accent1"/>
              </a:buClr>
              <a:buSzPct val="80000"/>
              <a:buFont typeface="Wingdings 2"/>
              <a:buAutoNum type="arabicParenR"/>
              <a:tabLst/>
              <a:defRPr/>
            </a:pPr>
            <a:endParaRPr lang="en-US" sz="1600" dirty="0"/>
          </a:p>
          <a:p>
            <a:pPr marL="1737360" lvl="3"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solidFill>
                <a:schemeClr val="accent2">
                  <a:lumMod val="75000"/>
                </a:schemeClr>
              </a:solidFill>
            </a:endParaRPr>
          </a:p>
          <a:p>
            <a:pPr marL="1280160" lvl="2" indent="-283464">
              <a:spcBef>
                <a:spcPts val="600"/>
              </a:spcBef>
              <a:buClr>
                <a:schemeClr val="accent1"/>
              </a:buClr>
              <a:buSzPct val="80000"/>
              <a:buFont typeface="Arial" pitchFamily="34" charset="0"/>
              <a:buChar char="•"/>
            </a:pPr>
            <a:endParaRPr lang="en-US" sz="1600" dirty="0"/>
          </a:p>
          <a:p>
            <a:pPr marL="822960" lvl="1" indent="-283464">
              <a:spcBef>
                <a:spcPts val="600"/>
              </a:spcBef>
              <a:buClr>
                <a:schemeClr val="accent1"/>
              </a:buClr>
              <a:buSzPct val="80000"/>
            </a:pPr>
            <a:endParaRPr kumimoji="0" lang="en-US" sz="1600" b="0" i="0" u="none" strike="noStrike" kern="1200" cap="none" spc="0" normalizeH="0" baseline="0" noProof="0" dirty="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040932217"/>
      </p:ext>
    </p:extLst>
  </p:cSld>
  <p:clrMapOvr>
    <a:masterClrMapping/>
  </p:clrMapOvr>
  <p:transition xmlns:p14="http://schemas.microsoft.com/office/powerpoint/2010/main">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849" y="1625374"/>
            <a:ext cx="10911840" cy="4187952"/>
          </a:xfrm>
        </p:spPr>
        <p:txBody>
          <a:bodyPr>
            <a:normAutofit fontScale="70000" lnSpcReduction="20000"/>
          </a:bodyPr>
          <a:lstStyle/>
          <a:p>
            <a:pPr>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z="2400" dirty="0"/>
              <a:t>People age 65 and older and the 1</a:t>
            </a:r>
            <a:r>
              <a:rPr lang="en-US" sz="2400" baseline="30000" dirty="0"/>
              <a:t>st</a:t>
            </a:r>
            <a:r>
              <a:rPr lang="en-US" sz="2400" dirty="0"/>
              <a:t> party pooled trust</a:t>
            </a:r>
          </a:p>
          <a:p>
            <a:pPr>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z="2400" dirty="0"/>
              <a:t>Medicaid Trust Approvals and timeframe</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Court filings</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Determination of Disability</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Funding of trust and prior approval</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Annuities</a:t>
            </a:r>
          </a:p>
          <a:p>
            <a:pPr>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z="2400" dirty="0"/>
              <a:t>Increased scrutiny of trust accountings by Medicaid-especially 1</a:t>
            </a:r>
            <a:r>
              <a:rPr lang="en-US" sz="2400" baseline="30000" dirty="0"/>
              <a:t>st</a:t>
            </a:r>
            <a:r>
              <a:rPr lang="en-US" sz="2400" dirty="0"/>
              <a:t> party trusts</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Supplemental caregiving</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Minor trust beneficiary expenditures</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Travel </a:t>
            </a:r>
          </a:p>
          <a:p>
            <a:pPr>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z="2400" dirty="0"/>
              <a:t> Trust close out provisions – 1</a:t>
            </a:r>
            <a:r>
              <a:rPr lang="en-US" sz="2400" baseline="30000" dirty="0"/>
              <a:t>st</a:t>
            </a:r>
            <a:r>
              <a:rPr lang="en-US" sz="2400" dirty="0"/>
              <a:t> Party Trusts</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due to move out of state or death</a:t>
            </a:r>
          </a:p>
          <a:p>
            <a:pPr lvl="1">
              <a:spcBef>
                <a:spcPts val="650"/>
              </a:spcBef>
              <a:buClr>
                <a:srgbClr val="00535F"/>
              </a:buClr>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dirty="0"/>
              <a:t>Misalignment with SSI and CO Medicaid requirements</a:t>
            </a:r>
          </a:p>
          <a:p>
            <a:pPr>
              <a:spcBef>
                <a:spcPts val="650"/>
              </a:spcBef>
              <a:buClrTx/>
              <a:buSzPct val="70000"/>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endParaRPr lang="en-US" sz="2600" dirty="0"/>
          </a:p>
          <a:p>
            <a:endParaRPr lang="en-US" dirty="0"/>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a:t>21</a:t>
            </a:fld>
            <a:endParaRPr kumimoji="0" lang="en-US"/>
          </a:p>
        </p:txBody>
      </p:sp>
      <p:sp>
        <p:nvSpPr>
          <p:cNvPr id="6" name="Title 1"/>
          <p:cNvSpPr>
            <a:spLocks noGrp="1"/>
          </p:cNvSpPr>
          <p:nvPr>
            <p:ph type="title"/>
          </p:nvPr>
        </p:nvSpPr>
        <p:spPr>
          <a:xfrm>
            <a:off x="512516" y="377613"/>
            <a:ext cx="10911840" cy="1051560"/>
          </a:xfrm>
        </p:spPr>
        <p:txBody>
          <a:bodyPr/>
          <a:lstStyle/>
          <a:p>
            <a:r>
              <a:rPr lang="en-US" dirty="0"/>
              <a:t>Trust Administration and Hot-Topics</a:t>
            </a:r>
          </a:p>
        </p:txBody>
      </p:sp>
    </p:spTree>
    <p:extLst>
      <p:ext uri="{BB962C8B-B14F-4D97-AF65-F5344CB8AC3E}">
        <p14:creationId xmlns:p14="http://schemas.microsoft.com/office/powerpoint/2010/main" val="3778705031"/>
      </p:ext>
    </p:extLst>
  </p:cSld>
  <p:clrMapOvr>
    <a:masterClrMapping/>
  </p:clrMapOvr>
  <p:transition xmlns:p14="http://schemas.microsoft.com/office/powerpoint/2010/main">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982" y="462844"/>
            <a:ext cx="3235396" cy="1309512"/>
          </a:xfrm>
        </p:spPr>
        <p:txBody>
          <a:bodyPr>
            <a:normAutofit/>
          </a:bodyPr>
          <a:lstStyle/>
          <a:p>
            <a:r>
              <a:rPr lang="en-US" dirty="0"/>
              <a:t>CFPD </a:t>
            </a:r>
            <a:br>
              <a:rPr lang="en-US" dirty="0"/>
            </a:br>
            <a:r>
              <a:rPr lang="en-US" dirty="0"/>
              <a:t>Services </a:t>
            </a:r>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a:t>22</a:t>
            </a:fld>
            <a:endParaRPr kumimoji="0" lang="en-US"/>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57510" y="632496"/>
            <a:ext cx="5389475" cy="507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0440579"/>
      </p:ext>
    </p:extLst>
  </p:cSld>
  <p:clrMapOvr>
    <a:masterClrMapping/>
  </p:clrMapOvr>
  <p:transition xmlns:p14="http://schemas.microsoft.com/office/powerpoint/2010/main">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23</a:t>
            </a:fld>
            <a:endParaRPr lang="en-US"/>
          </a:p>
        </p:txBody>
      </p:sp>
      <p:sp>
        <p:nvSpPr>
          <p:cNvPr id="5" name="Content Placeholder 2"/>
          <p:cNvSpPr txBox="1">
            <a:spLocks/>
          </p:cNvSpPr>
          <p:nvPr/>
        </p:nvSpPr>
        <p:spPr>
          <a:xfrm>
            <a:off x="769814" y="1082432"/>
            <a:ext cx="5566818" cy="1371600"/>
          </a:xfrm>
          <a:prstGeom prst="rect">
            <a:avLst/>
          </a:prstGeom>
        </p:spPr>
        <p:txBody>
          <a:bodyPr vert="horz" lIns="182880" tIns="91440">
            <a:normAutofit fontScale="25000" lnSpcReduction="20000"/>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7200" b="1"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b="1" dirty="0">
                <a:latin typeface="Trebuchet MS" panose="020B0603020202020204" pitchFamily="34" charset="0"/>
              </a:rPr>
              <a:t>Megan Brand</a:t>
            </a: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dirty="0">
                <a:latin typeface="Trebuchet MS" panose="020B0603020202020204" pitchFamily="34" charset="0"/>
              </a:rPr>
              <a:t>Executive Director</a:t>
            </a: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dirty="0">
                <a:latin typeface="Trebuchet MS" panose="020B0603020202020204" pitchFamily="34" charset="0"/>
              </a:rPr>
              <a:t>Colorado Fund for People with Disabilities</a:t>
            </a: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dirty="0">
                <a:latin typeface="Trebuchet MS" panose="020B0603020202020204" pitchFamily="34" charset="0"/>
              </a:rPr>
              <a:t>1355 S Colorado Blvd, </a:t>
            </a:r>
            <a:r>
              <a:rPr lang="en-US" sz="7200" dirty="0" err="1">
                <a:latin typeface="Trebuchet MS" panose="020B0603020202020204" pitchFamily="34" charset="0"/>
              </a:rPr>
              <a:t>Ste</a:t>
            </a:r>
            <a:r>
              <a:rPr lang="en-US" sz="7200" dirty="0">
                <a:latin typeface="Trebuchet MS" panose="020B0603020202020204" pitchFamily="34" charset="0"/>
              </a:rPr>
              <a:t> 920</a:t>
            </a: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dirty="0">
                <a:latin typeface="Trebuchet MS" panose="020B0603020202020204" pitchFamily="34" charset="0"/>
              </a:rPr>
              <a:t>Denver, CO  80222</a:t>
            </a: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dirty="0">
                <a:latin typeface="Trebuchet MS" panose="020B0603020202020204" pitchFamily="34" charset="0"/>
              </a:rPr>
              <a:t>303-476-6315</a:t>
            </a: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dirty="0">
                <a:latin typeface="Trebuchet MS" panose="020B0603020202020204" pitchFamily="34" charset="0"/>
                <a:hlinkClick r:id="rId2"/>
              </a:rPr>
              <a:t>mbrand@cfpdtrust.org</a:t>
            </a:r>
            <a:endParaRPr lang="en-US" sz="7200" dirty="0">
              <a:latin typeface="Trebuchet MS" panose="020B0603020202020204" pitchFamily="34" charset="0"/>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r>
              <a:rPr lang="en-US" sz="7200" dirty="0">
                <a:latin typeface="Trebuchet MS" panose="020B0603020202020204" pitchFamily="34" charset="0"/>
                <a:hlinkClick r:id="rId3"/>
              </a:rPr>
              <a:t>www.cfpdtrust.org</a:t>
            </a:r>
            <a:r>
              <a:rPr lang="en-US" sz="7200" dirty="0">
                <a:latin typeface="Trebuchet MS" panose="020B0603020202020204" pitchFamily="34" charset="0"/>
              </a:rPr>
              <a:t> </a:t>
            </a:r>
          </a:p>
          <a:p>
            <a:pPr marL="265176" marR="0" lvl="0" indent="-265176" algn="l" defTabSz="914400" rtl="0" eaLnBrk="1" fontAlgn="auto" latinLnBrk="0" hangingPunct="1">
              <a:lnSpc>
                <a:spcPct val="100000"/>
              </a:lnSpc>
              <a:spcBef>
                <a:spcPts val="250"/>
              </a:spcBef>
              <a:spcAft>
                <a:spcPts val="0"/>
              </a:spcAft>
              <a:buClr>
                <a:schemeClr val="accent1"/>
              </a:buClr>
              <a:buSzPct val="80000"/>
              <a:tabLst/>
              <a:defRPr/>
            </a:pPr>
            <a:endParaRPr lang="en-US" sz="2800" dirty="0"/>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a:ln>
                <a:noFill/>
              </a:ln>
              <a:effectLst/>
              <a:uLnTx/>
              <a:uFillTx/>
              <a:latin typeface="+mn-lt"/>
              <a:ea typeface="+mn-ea"/>
              <a:cs typeface="+mn-cs"/>
            </a:endParaRPr>
          </a:p>
        </p:txBody>
      </p:sp>
      <p:pic>
        <p:nvPicPr>
          <p:cNvPr id="6" name="Picture 5" descr="cfpd_logo_final_w_tagline_300dpi.jpg"/>
          <p:cNvPicPr>
            <a:picLocks noChangeAspect="1"/>
          </p:cNvPicPr>
          <p:nvPr/>
        </p:nvPicPr>
        <p:blipFill>
          <a:blip r:embed="rId4" cstate="print"/>
          <a:stretch>
            <a:fillRect/>
          </a:stretch>
        </p:blipFill>
        <p:spPr>
          <a:xfrm>
            <a:off x="6968809" y="3404895"/>
            <a:ext cx="3891101" cy="2507598"/>
          </a:xfrm>
          <a:prstGeom prst="rect">
            <a:avLst/>
          </a:prstGeom>
        </p:spPr>
      </p:pic>
      <p:sp>
        <p:nvSpPr>
          <p:cNvPr id="8" name="Content Placeholder 2"/>
          <p:cNvSpPr txBox="1">
            <a:spLocks/>
          </p:cNvSpPr>
          <p:nvPr/>
        </p:nvSpPr>
        <p:spPr>
          <a:xfrm>
            <a:off x="6136104" y="3850104"/>
            <a:ext cx="4989096" cy="1973179"/>
          </a:xfrm>
          <a:prstGeom prst="rect">
            <a:avLst/>
          </a:prstGeom>
        </p:spPr>
        <p:txBody>
          <a:bodyPr vert="horz" lIns="182880" tIns="91440">
            <a:normAutofit/>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p14="http://schemas.microsoft.com/office/powerpoint/2010/main" val="186109877"/>
      </p:ext>
    </p:extLst>
  </p:cSld>
  <p:clrMapOvr>
    <a:masterClrMapping/>
  </p:clrMapOvr>
  <p:transition xmlns:p14="http://schemas.microsoft.com/office/powerpoint/2010/main">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69" y="542681"/>
            <a:ext cx="9859433" cy="642938"/>
          </a:xfrm>
        </p:spPr>
        <p:txBody>
          <a:bodyPr>
            <a:normAutofit/>
          </a:bodyPr>
          <a:lstStyle/>
          <a:p>
            <a:r>
              <a:rPr lang="en-US" b="1" dirty="0">
                <a:latin typeface="Trebuchet MS" panose="020B0603020202020204" pitchFamily="34" charset="0"/>
              </a:rPr>
              <a:t>Who needs a Special Needs Trust (</a:t>
            </a:r>
            <a:r>
              <a:rPr lang="en-US" b="1" dirty="0" err="1">
                <a:latin typeface="Trebuchet MS" panose="020B0603020202020204" pitchFamily="34" charset="0"/>
              </a:rPr>
              <a:t>SNT</a:t>
            </a:r>
            <a:r>
              <a:rPr lang="en-US" b="1" dirty="0">
                <a:latin typeface="Trebuchet MS" panose="020B0603020202020204" pitchFamily="34" charset="0"/>
              </a:rPr>
              <a:t>)?</a:t>
            </a:r>
          </a:p>
        </p:txBody>
      </p:sp>
      <p:sp>
        <p:nvSpPr>
          <p:cNvPr id="3" name="Content Placeholder 2"/>
          <p:cNvSpPr>
            <a:spLocks noGrp="1"/>
          </p:cNvSpPr>
          <p:nvPr>
            <p:ph idx="1"/>
          </p:nvPr>
        </p:nvSpPr>
        <p:spPr>
          <a:xfrm>
            <a:off x="776654" y="1189892"/>
            <a:ext cx="9982200" cy="4955146"/>
          </a:xfrm>
        </p:spPr>
        <p:txBody>
          <a:bodyPr>
            <a:normAutofit fontScale="47500" lnSpcReduction="20000"/>
          </a:bodyPr>
          <a:lstStyle/>
          <a:p>
            <a:pPr>
              <a:buNone/>
            </a:pPr>
            <a:r>
              <a:rPr lang="en-US" sz="4500" b="1" dirty="0">
                <a:latin typeface="Trebuchet MS" panose="020B0603020202020204" pitchFamily="34" charset="0"/>
              </a:rPr>
              <a:t>Persons on benefits receiving funds exceeding $2,000</a:t>
            </a:r>
          </a:p>
          <a:p>
            <a:pPr lvl="1"/>
            <a:r>
              <a:rPr lang="en-US" sz="4500" dirty="0">
                <a:latin typeface="Trebuchet MS" panose="020B0603020202020204" pitchFamily="34" charset="0"/>
              </a:rPr>
              <a:t>Inheritance, back-payments of Social Security, gifts</a:t>
            </a:r>
          </a:p>
          <a:p>
            <a:pPr lvl="2"/>
            <a:r>
              <a:rPr lang="en-US" sz="4500" dirty="0">
                <a:latin typeface="Trebuchet MS" panose="020B0603020202020204" pitchFamily="34" charset="0"/>
              </a:rPr>
              <a:t>Settlements</a:t>
            </a:r>
          </a:p>
          <a:p>
            <a:pPr lvl="2"/>
            <a:r>
              <a:rPr lang="en-US" sz="4500" dirty="0">
                <a:latin typeface="Trebuchet MS" panose="020B0603020202020204" pitchFamily="34" charset="0"/>
              </a:rPr>
              <a:t>Personal Injury</a:t>
            </a:r>
          </a:p>
          <a:p>
            <a:pPr lvl="2"/>
            <a:r>
              <a:rPr lang="en-US" sz="4500" dirty="0">
                <a:latin typeface="Trebuchet MS" panose="020B0603020202020204" pitchFamily="34" charset="0"/>
              </a:rPr>
              <a:t>Worker’s Compensation </a:t>
            </a:r>
          </a:p>
          <a:p>
            <a:pPr lvl="4"/>
            <a:r>
              <a:rPr lang="en-US" sz="4500" dirty="0">
                <a:latin typeface="Trebuchet MS" panose="020B0603020202020204" pitchFamily="34" charset="0"/>
              </a:rPr>
              <a:t>Note need for Medicare Set-Aside Trust as applicable</a:t>
            </a:r>
          </a:p>
          <a:p>
            <a:pPr lvl="2"/>
            <a:r>
              <a:rPr lang="en-US" sz="4500" dirty="0">
                <a:latin typeface="Trebuchet MS" panose="020B0603020202020204" pitchFamily="34" charset="0"/>
              </a:rPr>
              <a:t>Medical Malpractice</a:t>
            </a:r>
          </a:p>
          <a:p>
            <a:pPr lvl="2"/>
            <a:r>
              <a:rPr lang="en-US" sz="4500" dirty="0">
                <a:latin typeface="Trebuchet MS" panose="020B0603020202020204" pitchFamily="34" charset="0"/>
              </a:rPr>
              <a:t>Divorce</a:t>
            </a:r>
          </a:p>
          <a:p>
            <a:pPr lvl="2"/>
            <a:r>
              <a:rPr lang="en-US" sz="4500" dirty="0">
                <a:latin typeface="Trebuchet MS" panose="020B0603020202020204" pitchFamily="34" charset="0"/>
              </a:rPr>
              <a:t>Liquidation of personal assets</a:t>
            </a:r>
          </a:p>
          <a:p>
            <a:pPr lvl="3"/>
            <a:r>
              <a:rPr lang="en-US" sz="4500" dirty="0">
                <a:latin typeface="Trebuchet MS" panose="020B0603020202020204" pitchFamily="34" charset="0"/>
              </a:rPr>
              <a:t>Sale of home</a:t>
            </a:r>
          </a:p>
          <a:p>
            <a:pPr lvl="3"/>
            <a:r>
              <a:rPr lang="en-US" sz="4500" dirty="0">
                <a:latin typeface="Trebuchet MS" panose="020B0603020202020204" pitchFamily="34" charset="0"/>
              </a:rPr>
              <a:t>Excess resources </a:t>
            </a:r>
          </a:p>
          <a:p>
            <a:pPr lvl="4"/>
            <a:r>
              <a:rPr lang="en-US" sz="4500" dirty="0">
                <a:latin typeface="Trebuchet MS" panose="020B0603020202020204" pitchFamily="34" charset="0"/>
              </a:rPr>
              <a:t>Employment wages</a:t>
            </a:r>
          </a:p>
          <a:p>
            <a:pPr lvl="4"/>
            <a:endParaRPr lang="en-US" sz="4500" dirty="0">
              <a:latin typeface="Trebuchet MS" panose="020B0603020202020204" pitchFamily="34" charset="0"/>
            </a:endParaRPr>
          </a:p>
          <a:p>
            <a:pPr marL="0" indent="0">
              <a:buNone/>
            </a:pPr>
            <a:r>
              <a:rPr lang="en-US" sz="4500" b="1" dirty="0">
                <a:latin typeface="Trebuchet MS" panose="020B0603020202020204" pitchFamily="34" charset="0"/>
              </a:rPr>
              <a:t>Persons unable to personally handle sums of money or may be vulnerable to      exploitation</a:t>
            </a:r>
          </a:p>
          <a:p>
            <a:pPr>
              <a:buNone/>
            </a:pPr>
            <a:r>
              <a:rPr lang="en-US" sz="4500" b="1" dirty="0">
                <a:latin typeface="Trebuchet MS" panose="020B0603020202020204" pitchFamily="34" charset="0"/>
              </a:rPr>
              <a:t>Persons who may receive benefits in the future</a:t>
            </a:r>
          </a:p>
          <a:p>
            <a:pPr marL="0" indent="0">
              <a:buNone/>
            </a:pPr>
            <a:endParaRPr lang="en-US" dirty="0"/>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3</a:t>
            </a:fld>
            <a:endParaRPr lang="en-US"/>
          </a:p>
        </p:txBody>
      </p:sp>
    </p:spTree>
    <p:extLst>
      <p:ext uri="{BB962C8B-B14F-4D97-AF65-F5344CB8AC3E}">
        <p14:creationId xmlns:p14="http://schemas.microsoft.com/office/powerpoint/2010/main" val="3669481872"/>
      </p:ext>
    </p:extLst>
  </p:cSld>
  <p:clrMapOvr>
    <a:masterClrMapping/>
  </p:clrMapOvr>
  <p:transition xmlns:p14="http://schemas.microsoft.com/office/powerpoint/2010/main">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496" y="0"/>
            <a:ext cx="9980683" cy="1096962"/>
          </a:xfrm>
        </p:spPr>
        <p:txBody>
          <a:bodyPr>
            <a:noAutofit/>
          </a:bodyPr>
          <a:lstStyle/>
          <a:p>
            <a:r>
              <a:rPr lang="en-US" dirty="0">
                <a:latin typeface="Trebuchet MS" panose="020B0603020202020204" pitchFamily="34" charset="0"/>
              </a:rPr>
              <a:t/>
            </a:r>
            <a:br>
              <a:rPr lang="en-US" dirty="0">
                <a:latin typeface="Trebuchet MS" panose="020B0603020202020204" pitchFamily="34" charset="0"/>
              </a:rPr>
            </a:br>
            <a:r>
              <a:rPr lang="en-US" sz="2400" b="1" dirty="0">
                <a:latin typeface="Trebuchet MS" panose="020B0603020202020204" pitchFamily="34" charset="0"/>
              </a:rPr>
              <a:t>Special Needs Trusts: Disability Trusts and Special Needs Planning</a:t>
            </a:r>
          </a:p>
        </p:txBody>
      </p:sp>
      <p:sp>
        <p:nvSpPr>
          <p:cNvPr id="3" name="Content Placeholder 2"/>
          <p:cNvSpPr>
            <a:spLocks noGrp="1"/>
          </p:cNvSpPr>
          <p:nvPr>
            <p:ph idx="1"/>
          </p:nvPr>
        </p:nvSpPr>
        <p:spPr>
          <a:xfrm>
            <a:off x="741484" y="1154723"/>
            <a:ext cx="9982200" cy="4812323"/>
          </a:xfrm>
        </p:spPr>
        <p:txBody>
          <a:bodyPr>
            <a:normAutofit/>
          </a:bodyPr>
          <a:lstStyle/>
          <a:p>
            <a:pPr marL="0" indent="0">
              <a:spcBef>
                <a:spcPts val="0"/>
              </a:spcBef>
              <a:buFontTx/>
              <a:buNone/>
            </a:pPr>
            <a:r>
              <a:rPr lang="en-US" sz="1800" dirty="0">
                <a:latin typeface="Trebuchet MS" panose="020B0603020202020204" pitchFamily="34" charset="0"/>
              </a:rPr>
              <a:t>Special Needs Trust (SNT) (also called Supplemental Needs Trusts, Disability Trusts, d(4)(a) and d(4)(c) Trusts).</a:t>
            </a:r>
          </a:p>
          <a:p>
            <a:pPr marL="609600" indent="-609600">
              <a:spcBef>
                <a:spcPts val="0"/>
              </a:spcBef>
              <a:buFontTx/>
              <a:buNone/>
            </a:pPr>
            <a:r>
              <a:rPr lang="en-US" sz="1800" dirty="0">
                <a:latin typeface="Trebuchet MS" panose="020B0603020202020204" pitchFamily="34" charset="0"/>
              </a:rPr>
              <a:t>Types of Special Needs Trusts:</a:t>
            </a:r>
          </a:p>
          <a:p>
            <a:pPr lvl="1">
              <a:spcBef>
                <a:spcPts val="0"/>
              </a:spcBef>
            </a:pPr>
            <a:r>
              <a:rPr lang="en-US" sz="1800" b="1" dirty="0">
                <a:latin typeface="Trebuchet MS" panose="020B0603020202020204" pitchFamily="34" charset="0"/>
              </a:rPr>
              <a:t>First Party Individual Trusts</a:t>
            </a:r>
          </a:p>
          <a:p>
            <a:pPr lvl="2">
              <a:spcBef>
                <a:spcPts val="0"/>
              </a:spcBef>
            </a:pPr>
            <a:r>
              <a:rPr lang="en-US" sz="1800" dirty="0">
                <a:latin typeface="Trebuchet MS" panose="020B0603020202020204" pitchFamily="34" charset="0"/>
              </a:rPr>
              <a:t>Subject to Medicaid approval</a:t>
            </a:r>
          </a:p>
          <a:p>
            <a:pPr lvl="2">
              <a:spcBef>
                <a:spcPts val="0"/>
              </a:spcBef>
            </a:pPr>
            <a:r>
              <a:rPr lang="en-US" sz="1800" dirty="0">
                <a:latin typeface="Trebuchet MS" panose="020B0603020202020204" pitchFamily="34" charset="0"/>
              </a:rPr>
              <a:t>Can be created by Court, parents or guardian of beneficiary and self created</a:t>
            </a:r>
          </a:p>
          <a:p>
            <a:pPr lvl="2">
              <a:spcBef>
                <a:spcPts val="0"/>
              </a:spcBef>
            </a:pPr>
            <a:r>
              <a:rPr lang="en-US" sz="1800" dirty="0">
                <a:latin typeface="Trebuchet MS" panose="020B0603020202020204" pitchFamily="34" charset="0"/>
              </a:rPr>
              <a:t>Payback provisions on death or termination of trust</a:t>
            </a:r>
          </a:p>
          <a:p>
            <a:pPr lvl="2">
              <a:spcBef>
                <a:spcPts val="0"/>
              </a:spcBef>
            </a:pPr>
            <a:r>
              <a:rPr lang="en-US" sz="1800" dirty="0">
                <a:latin typeface="Trebuchet MS" panose="020B0603020202020204" pitchFamily="34" charset="0"/>
              </a:rPr>
              <a:t>Income taxable to beneficiary</a:t>
            </a:r>
          </a:p>
          <a:p>
            <a:pPr lvl="1">
              <a:spcBef>
                <a:spcPts val="0"/>
              </a:spcBef>
            </a:pPr>
            <a:r>
              <a:rPr lang="en-US" sz="1800" b="1" dirty="0">
                <a:latin typeface="Trebuchet MS" panose="020B0603020202020204" pitchFamily="34" charset="0"/>
              </a:rPr>
              <a:t>Third Party Individual Trusts</a:t>
            </a:r>
          </a:p>
          <a:p>
            <a:pPr lvl="2">
              <a:spcBef>
                <a:spcPts val="0"/>
              </a:spcBef>
            </a:pPr>
            <a:r>
              <a:rPr lang="en-US" sz="1800" dirty="0">
                <a:latin typeface="Trebuchet MS" panose="020B0603020202020204" pitchFamily="34" charset="0"/>
              </a:rPr>
              <a:t>Settlor/Creator = third party (inter </a:t>
            </a:r>
            <a:r>
              <a:rPr lang="en-US" sz="1800" dirty="0" err="1">
                <a:latin typeface="Trebuchet MS" panose="020B0603020202020204" pitchFamily="34" charset="0"/>
              </a:rPr>
              <a:t>vivos</a:t>
            </a:r>
            <a:r>
              <a:rPr lang="en-US" sz="1800" dirty="0">
                <a:latin typeface="Trebuchet MS" panose="020B0603020202020204" pitchFamily="34" charset="0"/>
              </a:rPr>
              <a:t> or testamentary)</a:t>
            </a:r>
          </a:p>
          <a:p>
            <a:pPr lvl="2">
              <a:spcBef>
                <a:spcPts val="0"/>
              </a:spcBef>
            </a:pPr>
            <a:r>
              <a:rPr lang="en-US" sz="1800" dirty="0">
                <a:latin typeface="Trebuchet MS" panose="020B0603020202020204" pitchFamily="34" charset="0"/>
              </a:rPr>
              <a:t>No payback provisions</a:t>
            </a:r>
          </a:p>
          <a:p>
            <a:pPr lvl="2">
              <a:spcBef>
                <a:spcPts val="0"/>
              </a:spcBef>
            </a:pPr>
            <a:r>
              <a:rPr lang="en-US" sz="1800" dirty="0">
                <a:latin typeface="Trebuchet MS" panose="020B0603020202020204" pitchFamily="34" charset="0"/>
              </a:rPr>
              <a:t>More flexibility </a:t>
            </a:r>
          </a:p>
          <a:p>
            <a:pPr lvl="1">
              <a:spcBef>
                <a:spcPts val="0"/>
              </a:spcBef>
            </a:pPr>
            <a:r>
              <a:rPr lang="en-US" sz="1800" b="1" dirty="0">
                <a:latin typeface="Trebuchet MS" panose="020B0603020202020204" pitchFamily="34" charset="0"/>
              </a:rPr>
              <a:t>Pooled Special Needs Trusts (1</a:t>
            </a:r>
            <a:r>
              <a:rPr lang="en-US" sz="1800" b="1" baseline="30000" dirty="0">
                <a:latin typeface="Trebuchet MS" panose="020B0603020202020204" pitchFamily="34" charset="0"/>
              </a:rPr>
              <a:t>st</a:t>
            </a:r>
            <a:r>
              <a:rPr lang="en-US" sz="1800" b="1" dirty="0">
                <a:latin typeface="Trebuchet MS" panose="020B0603020202020204" pitchFamily="34" charset="0"/>
              </a:rPr>
              <a:t> and 3</a:t>
            </a:r>
            <a:r>
              <a:rPr lang="en-US" sz="1800" b="1" baseline="30000" dirty="0">
                <a:latin typeface="Trebuchet MS" panose="020B0603020202020204" pitchFamily="34" charset="0"/>
              </a:rPr>
              <a:t>rd</a:t>
            </a:r>
            <a:r>
              <a:rPr lang="en-US" sz="1800" b="1" dirty="0">
                <a:latin typeface="Trebuchet MS" panose="020B0603020202020204" pitchFamily="34" charset="0"/>
              </a:rPr>
              <a:t> Party)</a:t>
            </a:r>
          </a:p>
          <a:p>
            <a:pPr lvl="2">
              <a:spcBef>
                <a:spcPts val="0"/>
              </a:spcBef>
            </a:pPr>
            <a:r>
              <a:rPr lang="en-US" sz="1800" dirty="0">
                <a:latin typeface="Trebuchet MS" panose="020B0603020202020204" pitchFamily="34" charset="0"/>
              </a:rPr>
              <a:t>Managed by a non-profit organization</a:t>
            </a:r>
          </a:p>
          <a:p>
            <a:pPr lvl="2">
              <a:spcBef>
                <a:spcPts val="0"/>
              </a:spcBef>
            </a:pPr>
            <a:r>
              <a:rPr lang="en-US" sz="1800" dirty="0">
                <a:latin typeface="Trebuchet MS" panose="020B0603020202020204" pitchFamily="34" charset="0"/>
              </a:rPr>
              <a:t>Master trust document </a:t>
            </a:r>
          </a:p>
          <a:p>
            <a:pPr lvl="2">
              <a:spcBef>
                <a:spcPts val="0"/>
              </a:spcBef>
            </a:pPr>
            <a:r>
              <a:rPr lang="en-US" sz="1800" dirty="0">
                <a:latin typeface="Trebuchet MS" panose="020B0603020202020204" pitchFamily="34" charset="0"/>
              </a:rPr>
              <a:t>Can be created by Court, parents or guardian of beneficiary and self created</a:t>
            </a:r>
          </a:p>
          <a:p>
            <a:pPr lvl="2">
              <a:spcBef>
                <a:spcPts val="0"/>
              </a:spcBef>
            </a:pPr>
            <a:r>
              <a:rPr lang="en-US" sz="1800" dirty="0">
                <a:latin typeface="Trebuchet MS" panose="020B0603020202020204" pitchFamily="34" charset="0"/>
              </a:rPr>
              <a:t>More Portability from state to state</a:t>
            </a:r>
          </a:p>
          <a:p>
            <a:pPr marL="0" indent="0">
              <a:buNone/>
            </a:pPr>
            <a:endParaRPr lang="en-US" dirty="0"/>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4</a:t>
            </a:fld>
            <a:endParaRPr lang="en-US"/>
          </a:p>
        </p:txBody>
      </p:sp>
    </p:spTree>
    <p:extLst>
      <p:ext uri="{BB962C8B-B14F-4D97-AF65-F5344CB8AC3E}">
        <p14:creationId xmlns:p14="http://schemas.microsoft.com/office/powerpoint/2010/main" val="1338696234"/>
      </p:ext>
    </p:extLst>
  </p:cSld>
  <p:clrMapOvr>
    <a:masterClrMapping/>
  </p:clrMapOvr>
  <p:transition xmlns:p14="http://schemas.microsoft.com/office/powerpoint/2010/main">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941" y="512267"/>
            <a:ext cx="9980683" cy="1096962"/>
          </a:xfrm>
        </p:spPr>
        <p:txBody>
          <a:bodyPr>
            <a:noAutofit/>
          </a:bodyPr>
          <a:lstStyle/>
          <a:p>
            <a:r>
              <a:rPr lang="en-US" dirty="0">
                <a:latin typeface="Trebuchet MS" panose="020B0603020202020204" pitchFamily="34" charset="0"/>
              </a:rPr>
              <a:t/>
            </a:r>
            <a:br>
              <a:rPr lang="en-US" dirty="0">
                <a:latin typeface="Trebuchet MS" panose="020B0603020202020204" pitchFamily="34" charset="0"/>
              </a:rPr>
            </a:br>
            <a:r>
              <a:rPr lang="en-US" sz="2400" b="1" dirty="0">
                <a:latin typeface="Trebuchet MS" panose="020B0603020202020204" pitchFamily="34" charset="0"/>
              </a:rPr>
              <a:t>Know your clients’ public benefits!!</a:t>
            </a:r>
          </a:p>
        </p:txBody>
      </p:sp>
      <p:sp>
        <p:nvSpPr>
          <p:cNvPr id="3" name="Content Placeholder 2"/>
          <p:cNvSpPr>
            <a:spLocks noGrp="1"/>
          </p:cNvSpPr>
          <p:nvPr>
            <p:ph idx="1"/>
          </p:nvPr>
        </p:nvSpPr>
        <p:spPr>
          <a:xfrm>
            <a:off x="905608" y="1787771"/>
            <a:ext cx="9982200" cy="3862754"/>
          </a:xfrm>
        </p:spPr>
        <p:txBody>
          <a:bodyPr>
            <a:normAutofit/>
          </a:bodyPr>
          <a:lstStyle/>
          <a:p>
            <a:r>
              <a:rPr lang="en-US" sz="1800" dirty="0"/>
              <a:t>SSI (Supplemental Security Income)- $771/month (2010)</a:t>
            </a:r>
          </a:p>
          <a:p>
            <a:r>
              <a:rPr lang="en-US" sz="1800" dirty="0"/>
              <a:t>SSDI (Social Security Disability Income) - based on work records</a:t>
            </a:r>
          </a:p>
          <a:p>
            <a:r>
              <a:rPr lang="en-US" sz="1800" dirty="0"/>
              <a:t>SSA (Social Security)</a:t>
            </a:r>
          </a:p>
          <a:p>
            <a:r>
              <a:rPr lang="en-US" sz="1800" dirty="0"/>
              <a:t>Medicaid</a:t>
            </a:r>
          </a:p>
          <a:p>
            <a:r>
              <a:rPr lang="en-US" sz="1800" dirty="0"/>
              <a:t>Medicare</a:t>
            </a:r>
          </a:p>
          <a:p>
            <a:r>
              <a:rPr lang="en-US" sz="1800" dirty="0"/>
              <a:t>Food Stamps</a:t>
            </a:r>
          </a:p>
          <a:p>
            <a:r>
              <a:rPr lang="en-US" sz="1800" dirty="0"/>
              <a:t>Public Housing</a:t>
            </a:r>
          </a:p>
          <a:p>
            <a:pPr marL="479425" lvl="2"/>
            <a:r>
              <a:rPr lang="en-US" i="1" dirty="0" err="1">
                <a:solidFill>
                  <a:srgbClr val="FF0000"/>
                </a:solidFill>
              </a:rPr>
              <a:t>DeCambre</a:t>
            </a:r>
            <a:r>
              <a:rPr lang="en-US" i="1" dirty="0">
                <a:solidFill>
                  <a:srgbClr val="FF0000"/>
                </a:solidFill>
              </a:rPr>
              <a:t> v Brookline Housing Authority</a:t>
            </a:r>
            <a:r>
              <a:rPr lang="en-US" dirty="0">
                <a:solidFill>
                  <a:srgbClr val="FF0000"/>
                </a:solidFill>
              </a:rPr>
              <a:t> (</a:t>
            </a:r>
            <a:r>
              <a:rPr lang="en-US" dirty="0" err="1">
                <a:solidFill>
                  <a:srgbClr val="FF0000"/>
                </a:solidFill>
              </a:rPr>
              <a:t>D.Mass</a:t>
            </a:r>
            <a:r>
              <a:rPr lang="en-US" dirty="0">
                <a:solidFill>
                  <a:srgbClr val="FF0000"/>
                </a:solidFill>
              </a:rPr>
              <a:t>, No. 14-13425-WGY, March 25, 2015)</a:t>
            </a:r>
            <a:endParaRPr lang="en-US" dirty="0"/>
          </a:p>
          <a:p>
            <a:endParaRPr lang="en-US" sz="1800" dirty="0"/>
          </a:p>
          <a:p>
            <a:pPr marL="0" indent="0">
              <a:buNone/>
            </a:pPr>
            <a:endParaRPr lang="en-US" dirty="0"/>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5</a:t>
            </a:fld>
            <a:endParaRPr lang="en-US"/>
          </a:p>
        </p:txBody>
      </p:sp>
    </p:spTree>
    <p:extLst>
      <p:ext uri="{BB962C8B-B14F-4D97-AF65-F5344CB8AC3E}">
        <p14:creationId xmlns:p14="http://schemas.microsoft.com/office/powerpoint/2010/main" val="1338696234"/>
      </p:ext>
    </p:extLst>
  </p:cSld>
  <p:clrMapOvr>
    <a:masterClrMapping/>
  </p:clrMapOvr>
  <p:transition xmlns:p14="http://schemas.microsoft.com/office/powerpoint/2010/main">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815" y="613019"/>
            <a:ext cx="9859433" cy="369114"/>
          </a:xfrm>
        </p:spPr>
        <p:txBody>
          <a:bodyPr>
            <a:normAutofit fontScale="90000"/>
          </a:bodyPr>
          <a:lstStyle/>
          <a:p>
            <a:r>
              <a:rPr lang="en-US" sz="2400" b="1" dirty="0"/>
              <a:t>Benefits Comparison</a:t>
            </a:r>
            <a:endParaRPr lang="en-US" sz="2400" b="1" dirty="0">
              <a:latin typeface="Trebuchet MS" panose="020B0603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371272"/>
              </p:ext>
            </p:extLst>
          </p:nvPr>
        </p:nvGraphicFramePr>
        <p:xfrm>
          <a:off x="1080260" y="1013408"/>
          <a:ext cx="9659817" cy="4403520"/>
        </p:xfrm>
        <a:graphic>
          <a:graphicData uri="http://schemas.openxmlformats.org/drawingml/2006/table">
            <a:tbl>
              <a:tblPr firstRow="1" bandRow="1">
                <a:tableStyleId>{073A0DAA-6AF3-43AB-8588-CEC1D06C72B9}</a:tableStyleId>
              </a:tblPr>
              <a:tblGrid>
                <a:gridCol w="3219939">
                  <a:extLst>
                    <a:ext uri="{9D8B030D-6E8A-4147-A177-3AD203B41FA5}">
                      <a16:colId xmlns:a16="http://schemas.microsoft.com/office/drawing/2014/main" xmlns="" val="20000"/>
                    </a:ext>
                  </a:extLst>
                </a:gridCol>
                <a:gridCol w="3219939">
                  <a:extLst>
                    <a:ext uri="{9D8B030D-6E8A-4147-A177-3AD203B41FA5}">
                      <a16:colId xmlns:a16="http://schemas.microsoft.com/office/drawing/2014/main" xmlns="" val="20001"/>
                    </a:ext>
                  </a:extLst>
                </a:gridCol>
                <a:gridCol w="3219939">
                  <a:extLst>
                    <a:ext uri="{9D8B030D-6E8A-4147-A177-3AD203B41FA5}">
                      <a16:colId xmlns:a16="http://schemas.microsoft.com/office/drawing/2014/main" xmlns="" val="20002"/>
                    </a:ext>
                  </a:extLst>
                </a:gridCol>
              </a:tblGrid>
              <a:tr h="624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u="none" strike="noStrike" cap="none" normalizeH="0" baseline="0" dirty="0">
                          <a:ln>
                            <a:noFill/>
                          </a:ln>
                          <a:effectLst/>
                        </a:rPr>
                        <a:t>SSI</a:t>
                      </a:r>
                      <a:endParaRPr kumimoji="0" lang="en-US" sz="3200" b="0" i="0" u="none" strike="noStrike" cap="none" normalizeH="0" baseline="0" dirty="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u="none" strike="noStrike" cap="none" normalizeH="0" baseline="0" dirty="0">
                          <a:ln>
                            <a:noFill/>
                          </a:ln>
                          <a:effectLst/>
                        </a:rPr>
                        <a:t>SSA</a:t>
                      </a:r>
                      <a:endParaRPr kumimoji="0" lang="en-US" sz="3200" b="0" i="0" u="none" strike="noStrike" cap="none" normalizeH="0" baseline="0" dirty="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u="none" strike="noStrike" cap="none" normalizeH="0" baseline="0" dirty="0">
                          <a:ln>
                            <a:noFill/>
                          </a:ln>
                          <a:effectLst/>
                        </a:rPr>
                        <a:t>SSDI</a:t>
                      </a:r>
                      <a:endParaRPr kumimoji="0" lang="en-US" sz="3200" b="0" i="0" u="none" strike="noStrike" cap="none" normalizeH="0" baseline="0" dirty="0">
                        <a:ln>
                          <a:noFill/>
                        </a:ln>
                        <a:solidFill>
                          <a:schemeClr val="tx1"/>
                        </a:solidFill>
                        <a:effectLst/>
                        <a:latin typeface="+mj-lt"/>
                      </a:endParaRPr>
                    </a:p>
                  </a:txBody>
                  <a:tcPr horzOverflow="overflow"/>
                </a:tc>
                <a:extLst>
                  <a:ext uri="{0D108BD9-81ED-4DB2-BD59-A6C34878D82A}">
                    <a16:rowId xmlns:a16="http://schemas.microsoft.com/office/drawing/2014/main" xmlns="" val="10000"/>
                  </a:ext>
                </a:extLst>
              </a:tr>
              <a:tr h="624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Supplemental Security Income</a:t>
                      </a:r>
                      <a:endParaRPr kumimoji="0" lang="en-US" sz="1800" b="0" i="0" u="none" strike="noStrike" cap="none" normalizeH="0" baseline="0" dirty="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Social Security</a:t>
                      </a:r>
                      <a:endParaRPr kumimoji="0" lang="en-US" sz="1800" b="0" i="0" u="none" strike="noStrike" cap="none" normalizeH="0" baseline="0" dirty="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Social Security Disability Income *</a:t>
                      </a:r>
                      <a:endParaRPr kumimoji="0" lang="en-US" sz="1800" b="0" i="0" u="none" strike="noStrike" cap="none" normalizeH="0" baseline="0" dirty="0">
                        <a:ln>
                          <a:noFill/>
                        </a:ln>
                        <a:solidFill>
                          <a:schemeClr val="tx1"/>
                        </a:solidFill>
                        <a:effectLst/>
                        <a:latin typeface="+mj-lt"/>
                      </a:endParaRPr>
                    </a:p>
                  </a:txBody>
                  <a:tcPr horzOverflow="overflow"/>
                </a:tc>
                <a:extLst>
                  <a:ext uri="{0D108BD9-81ED-4DB2-BD59-A6C34878D82A}">
                    <a16:rowId xmlns:a16="http://schemas.microsoft.com/office/drawing/2014/main" xmlns="" val="10001"/>
                  </a:ext>
                </a:extLst>
              </a:tr>
              <a:tr h="624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Disability</a:t>
                      </a:r>
                      <a:endParaRPr kumimoji="0" lang="en-US" sz="1800" b="0" i="0" u="none" strike="noStrike" cap="none" normalizeH="0" baseline="0" dirty="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Retirement</a:t>
                      </a:r>
                      <a:endParaRPr kumimoji="0" lang="en-US" sz="1800" b="0" i="0" u="none" strike="noStrike" cap="none" normalizeH="0" baseline="0" dirty="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Disability</a:t>
                      </a:r>
                      <a:endParaRPr kumimoji="0" lang="en-US" sz="1800" b="0" i="0" u="none" strike="noStrike" cap="none" normalizeH="0" baseline="0" dirty="0">
                        <a:ln>
                          <a:noFill/>
                        </a:ln>
                        <a:solidFill>
                          <a:schemeClr val="tx1"/>
                        </a:solidFill>
                        <a:effectLst/>
                        <a:latin typeface="+mj-lt"/>
                      </a:endParaRPr>
                    </a:p>
                  </a:txBody>
                  <a:tcPr horzOverflow="overflow"/>
                </a:tc>
                <a:extLst>
                  <a:ext uri="{0D108BD9-81ED-4DB2-BD59-A6C34878D82A}">
                    <a16:rowId xmlns:a16="http://schemas.microsoft.com/office/drawing/2014/main" xmlns="" val="10002"/>
                  </a:ext>
                </a:extLst>
              </a:tr>
              <a:tr h="624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No work history required</a:t>
                      </a:r>
                      <a:endParaRPr kumimoji="0" lang="en-US" sz="1800" b="0" i="0" u="none" strike="noStrike" cap="none" normalizeH="0" baseline="0" dirty="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a:ln>
                            <a:noFill/>
                          </a:ln>
                          <a:effectLst/>
                        </a:rPr>
                        <a:t>Work history required</a:t>
                      </a:r>
                      <a:endParaRPr kumimoji="0" lang="en-US" sz="1800" b="0" i="0" u="none" strike="noStrike" cap="none" normalizeH="0" baseline="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Work history required</a:t>
                      </a:r>
                      <a:endParaRPr kumimoji="0" lang="en-US" sz="1800" b="0" i="0" u="none" strike="noStrike" cap="none" normalizeH="0" baseline="0" dirty="0">
                        <a:ln>
                          <a:noFill/>
                        </a:ln>
                        <a:solidFill>
                          <a:schemeClr val="tx1"/>
                        </a:solidFill>
                        <a:effectLst/>
                        <a:latin typeface="+mj-lt"/>
                      </a:endParaRPr>
                    </a:p>
                  </a:txBody>
                  <a:tcPr horzOverflow="overflow"/>
                </a:tc>
                <a:extLst>
                  <a:ext uri="{0D108BD9-81ED-4DB2-BD59-A6C34878D82A}">
                    <a16:rowId xmlns:a16="http://schemas.microsoft.com/office/drawing/2014/main" xmlns="" val="10003"/>
                  </a:ext>
                </a:extLst>
              </a:tr>
              <a:tr h="624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kern="1200" cap="none" normalizeH="0" baseline="0" dirty="0">
                          <a:ln>
                            <a:noFill/>
                          </a:ln>
                          <a:effectLst/>
                        </a:rPr>
                        <a:t>Income Cap - $771/month (201)</a:t>
                      </a:r>
                      <a:endParaRPr kumimoji="0" lang="en-US" sz="1800" b="0" i="0" u="none" strike="noStrike" kern="1200" cap="none" normalizeH="0" baseline="0" dirty="0">
                        <a:ln>
                          <a:noFill/>
                        </a:ln>
                        <a:solidFill>
                          <a:schemeClr val="tx1"/>
                        </a:solidFill>
                        <a:effectLst/>
                        <a:latin typeface="+mj-lt"/>
                        <a:ea typeface="+mn-ea"/>
                        <a:cs typeface="+mn-cs"/>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kern="1200" cap="none" normalizeH="0" baseline="0" dirty="0">
                          <a:ln>
                            <a:noFill/>
                          </a:ln>
                          <a:effectLst/>
                        </a:rPr>
                        <a:t>Income Cap – Depends on work record</a:t>
                      </a:r>
                      <a:endParaRPr kumimoji="0" lang="en-US" sz="1800" b="0" i="0" u="none" strike="noStrike" kern="1200" cap="none" normalizeH="0" baseline="0" dirty="0">
                        <a:ln>
                          <a:noFill/>
                        </a:ln>
                        <a:solidFill>
                          <a:schemeClr val="tx1"/>
                        </a:solidFill>
                        <a:effectLst/>
                        <a:latin typeface="+mj-lt"/>
                        <a:ea typeface="+mn-ea"/>
                        <a:cs typeface="+mn-cs"/>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kern="1200" cap="none" normalizeH="0" baseline="0" dirty="0">
                          <a:ln>
                            <a:noFill/>
                          </a:ln>
                          <a:effectLst/>
                        </a:rPr>
                        <a:t>Income Cap – Depends on work record</a:t>
                      </a:r>
                      <a:endParaRPr kumimoji="0" lang="en-US" sz="1800" b="0" i="0" u="none" strike="noStrike" kern="1200" cap="none" normalizeH="0" baseline="0" dirty="0">
                        <a:ln>
                          <a:noFill/>
                        </a:ln>
                        <a:solidFill>
                          <a:schemeClr val="tx1"/>
                        </a:solidFill>
                        <a:effectLst/>
                        <a:latin typeface="+mj-lt"/>
                        <a:ea typeface="+mn-ea"/>
                        <a:cs typeface="+mn-cs"/>
                      </a:endParaRPr>
                    </a:p>
                  </a:txBody>
                  <a:tcPr horzOverflow="overflow"/>
                </a:tc>
                <a:extLst>
                  <a:ext uri="{0D108BD9-81ED-4DB2-BD59-A6C34878D82A}">
                    <a16:rowId xmlns:a16="http://schemas.microsoft.com/office/drawing/2014/main" xmlns="" val="10004"/>
                  </a:ext>
                </a:extLst>
              </a:tr>
              <a:tr h="624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a:ln>
                            <a:noFill/>
                          </a:ln>
                          <a:effectLst/>
                        </a:rPr>
                        <a:t>Resource Cap - $2,000</a:t>
                      </a:r>
                      <a:endParaRPr kumimoji="0" lang="en-US" sz="1800" b="0" i="0" u="none" strike="noStrike" cap="none" normalizeH="0" baseline="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No Resource Cap</a:t>
                      </a:r>
                      <a:endParaRPr kumimoji="0" lang="en-US" sz="1800" b="0" i="0" u="none" strike="noStrike" cap="none" normalizeH="0" baseline="0" dirty="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a:ln>
                            <a:noFill/>
                          </a:ln>
                          <a:effectLst/>
                        </a:rPr>
                        <a:t>No Resource Cap</a:t>
                      </a:r>
                      <a:endParaRPr kumimoji="0" lang="en-US" sz="1800" b="0" i="0" u="none" strike="noStrike" cap="none" normalizeH="0" baseline="0" dirty="0">
                        <a:ln>
                          <a:noFill/>
                        </a:ln>
                        <a:solidFill>
                          <a:schemeClr val="tx1"/>
                        </a:solidFill>
                        <a:effectLst/>
                        <a:latin typeface="+mj-lt"/>
                      </a:endParaRPr>
                    </a:p>
                  </a:txBody>
                  <a:tcPr horzOverflow="overflow"/>
                </a:tc>
                <a:extLst>
                  <a:ext uri="{0D108BD9-81ED-4DB2-BD59-A6C34878D82A}">
                    <a16:rowId xmlns:a16="http://schemas.microsoft.com/office/drawing/2014/main" xmlns="" val="10005"/>
                  </a:ext>
                </a:extLst>
              </a:tr>
              <a:tr h="624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kern="1200" cap="none" normalizeH="0" baseline="0" dirty="0">
                          <a:ln>
                            <a:noFill/>
                          </a:ln>
                          <a:effectLst/>
                        </a:rPr>
                        <a:t>Always Medicaid</a:t>
                      </a:r>
                      <a:endParaRPr kumimoji="0" lang="en-US" sz="1800" b="0" i="0" u="none" strike="noStrike" kern="1200" cap="none" normalizeH="0" baseline="0" dirty="0">
                        <a:ln>
                          <a:noFill/>
                        </a:ln>
                        <a:solidFill>
                          <a:schemeClr val="tx1"/>
                        </a:solidFill>
                        <a:effectLst/>
                        <a:latin typeface="+mj-lt"/>
                        <a:ea typeface="+mn-ea"/>
                        <a:cs typeface="+mn-cs"/>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kern="1200" cap="none" normalizeH="0" baseline="0" dirty="0">
                          <a:ln>
                            <a:noFill/>
                          </a:ln>
                          <a:effectLst/>
                        </a:rPr>
                        <a:t>Typically Medicare</a:t>
                      </a:r>
                      <a:endParaRPr kumimoji="0" lang="en-US" sz="1800" b="0" i="0" u="none" strike="noStrike" kern="1200" cap="none" normalizeH="0" baseline="0" dirty="0">
                        <a:ln>
                          <a:noFill/>
                        </a:ln>
                        <a:solidFill>
                          <a:schemeClr val="tx1"/>
                        </a:solidFill>
                        <a:effectLst/>
                        <a:latin typeface="+mj-lt"/>
                        <a:ea typeface="+mn-ea"/>
                        <a:cs typeface="+mn-cs"/>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kern="1200" cap="none" normalizeH="0" baseline="0" dirty="0">
                          <a:ln>
                            <a:noFill/>
                          </a:ln>
                          <a:effectLst/>
                        </a:rPr>
                        <a:t>Typically Medicare</a:t>
                      </a:r>
                      <a:endParaRPr kumimoji="0" lang="en-US" sz="1800" b="0" i="0" u="none" strike="noStrike" kern="1200" cap="none" normalizeH="0" baseline="0" dirty="0">
                        <a:ln>
                          <a:noFill/>
                        </a:ln>
                        <a:solidFill>
                          <a:schemeClr val="tx1"/>
                        </a:solidFill>
                        <a:effectLst/>
                        <a:latin typeface="+mj-lt"/>
                        <a:ea typeface="+mn-ea"/>
                        <a:cs typeface="+mn-cs"/>
                      </a:endParaRPr>
                    </a:p>
                  </a:txBody>
                  <a:tcPr horzOverflow="overflow"/>
                </a:tc>
                <a:extLst>
                  <a:ext uri="{0D108BD9-81ED-4DB2-BD59-A6C34878D82A}">
                    <a16:rowId xmlns:a16="http://schemas.microsoft.com/office/drawing/2014/main" xmlns="" val="10006"/>
                  </a:ext>
                </a:extLst>
              </a:tr>
            </a:tbl>
          </a:graphicData>
        </a:graphic>
      </p:graphicFrame>
      <p:sp>
        <p:nvSpPr>
          <p:cNvPr id="6" name="Slide Number Placeholder 5"/>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6</a:t>
            </a:fld>
            <a:endParaRPr lang="en-US"/>
          </a:p>
        </p:txBody>
      </p:sp>
      <p:sp>
        <p:nvSpPr>
          <p:cNvPr id="3" name="TextBox 2"/>
          <p:cNvSpPr txBox="1"/>
          <p:nvPr/>
        </p:nvSpPr>
        <p:spPr>
          <a:xfrm>
            <a:off x="1128889" y="5678311"/>
            <a:ext cx="9505244" cy="646331"/>
          </a:xfrm>
          <a:prstGeom prst="rect">
            <a:avLst/>
          </a:prstGeom>
          <a:noFill/>
        </p:spPr>
        <p:txBody>
          <a:bodyPr wrap="square" rtlCol="0">
            <a:spAutoFit/>
          </a:bodyPr>
          <a:lstStyle/>
          <a:p>
            <a:r>
              <a:rPr lang="en-US" dirty="0"/>
              <a:t>* A person determined disabled by SSA by the age of 22 is eligible under their parent’s benefit when their parent is on SSA or deceased.  </a:t>
            </a:r>
          </a:p>
        </p:txBody>
      </p:sp>
    </p:spTree>
    <p:extLst>
      <p:ext uri="{BB962C8B-B14F-4D97-AF65-F5344CB8AC3E}">
        <p14:creationId xmlns:p14="http://schemas.microsoft.com/office/powerpoint/2010/main" val="3669481872"/>
      </p:ext>
    </p:extLst>
  </p:cSld>
  <p:clrMapOvr>
    <a:masterClrMapping/>
  </p:clrMapOvr>
  <p:transition xmlns:p14="http://schemas.microsoft.com/office/powerpoint/2010/main">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33904703"/>
              </p:ext>
            </p:extLst>
          </p:nvPr>
        </p:nvGraphicFramePr>
        <p:xfrm>
          <a:off x="1090247" y="777112"/>
          <a:ext cx="9741876" cy="4949390"/>
        </p:xfrm>
        <a:graphic>
          <a:graphicData uri="http://schemas.openxmlformats.org/drawingml/2006/table">
            <a:tbl>
              <a:tblPr firstRow="1" bandRow="1">
                <a:tableStyleId>{073A0DAA-6AF3-43AB-8588-CEC1D06C72B9}</a:tableStyleId>
              </a:tblPr>
              <a:tblGrid>
                <a:gridCol w="3247292">
                  <a:extLst>
                    <a:ext uri="{9D8B030D-6E8A-4147-A177-3AD203B41FA5}">
                      <a16:colId xmlns:a16="http://schemas.microsoft.com/office/drawing/2014/main" xmlns="" val="20000"/>
                    </a:ext>
                  </a:extLst>
                </a:gridCol>
                <a:gridCol w="3247292">
                  <a:extLst>
                    <a:ext uri="{9D8B030D-6E8A-4147-A177-3AD203B41FA5}">
                      <a16:colId xmlns:a16="http://schemas.microsoft.com/office/drawing/2014/main" xmlns="" val="20001"/>
                    </a:ext>
                  </a:extLst>
                </a:gridCol>
                <a:gridCol w="3247292">
                  <a:extLst>
                    <a:ext uri="{9D8B030D-6E8A-4147-A177-3AD203B41FA5}">
                      <a16:colId xmlns:a16="http://schemas.microsoft.com/office/drawing/2014/main" xmlns="" val="20002"/>
                    </a:ext>
                  </a:extLst>
                </a:gridCol>
              </a:tblGrid>
              <a:tr h="1035910">
                <a:tc>
                  <a:txBody>
                    <a:bodyPr/>
                    <a:lstStyle/>
                    <a:p>
                      <a:pPr algn="ctr"/>
                      <a:r>
                        <a:rPr lang="en-US" sz="3200" dirty="0"/>
                        <a:t>Medicaid</a:t>
                      </a:r>
                      <a:endParaRPr lang="en-US" sz="3200" dirty="0">
                        <a:solidFill>
                          <a:schemeClr val="tx2"/>
                        </a:solidFill>
                        <a:latin typeface="Trebuchet MS" pitchFamily="34" charset="0"/>
                      </a:endParaRPr>
                    </a:p>
                  </a:txBody>
                  <a:tcPr/>
                </a:tc>
                <a:tc>
                  <a:txBody>
                    <a:bodyPr/>
                    <a:lstStyle/>
                    <a:p>
                      <a:pPr algn="ctr"/>
                      <a:r>
                        <a:rPr lang="en-US" sz="3200" dirty="0"/>
                        <a:t>Medicaid Expansion</a:t>
                      </a:r>
                      <a:endParaRPr lang="en-US" sz="3200" dirty="0">
                        <a:solidFill>
                          <a:schemeClr val="tx2"/>
                        </a:solidFill>
                        <a:latin typeface="Trebuchet MS" pitchFamily="34" charset="0"/>
                      </a:endParaRPr>
                    </a:p>
                  </a:txBody>
                  <a:tcPr/>
                </a:tc>
                <a:tc>
                  <a:txBody>
                    <a:bodyPr/>
                    <a:lstStyle/>
                    <a:p>
                      <a:pPr algn="ctr"/>
                      <a:r>
                        <a:rPr lang="en-US" sz="3200" dirty="0"/>
                        <a:t>Medicare</a:t>
                      </a:r>
                      <a:endParaRPr lang="en-US" sz="3200" dirty="0">
                        <a:solidFill>
                          <a:schemeClr val="tx2"/>
                        </a:solidFill>
                        <a:latin typeface="Trebuchet MS" pitchFamily="34" charset="0"/>
                      </a:endParaRPr>
                    </a:p>
                  </a:txBody>
                  <a:tcPr/>
                </a:tc>
                <a:extLst>
                  <a:ext uri="{0D108BD9-81ED-4DB2-BD59-A6C34878D82A}">
                    <a16:rowId xmlns:a16="http://schemas.microsoft.com/office/drawing/2014/main" xmlns="" val="10000"/>
                  </a:ext>
                </a:extLst>
              </a:tr>
              <a:tr h="499310">
                <a:tc>
                  <a:txBody>
                    <a:bodyPr/>
                    <a:lstStyle/>
                    <a:p>
                      <a:r>
                        <a:rPr lang="en-US" sz="1800" dirty="0"/>
                        <a:t>Health</a:t>
                      </a:r>
                      <a:r>
                        <a:rPr lang="en-US" sz="1800" baseline="0" dirty="0"/>
                        <a:t> Care</a:t>
                      </a:r>
                      <a:endParaRPr lang="en-US" sz="1800" dirty="0">
                        <a:latin typeface="Trebuchet MS" pitchFamily="34" charset="0"/>
                      </a:endParaRPr>
                    </a:p>
                  </a:txBody>
                  <a:tcPr/>
                </a:tc>
                <a:tc>
                  <a:txBody>
                    <a:bodyPr/>
                    <a:lstStyle/>
                    <a:p>
                      <a:r>
                        <a:rPr lang="en-US" sz="1800" dirty="0"/>
                        <a:t>Health Care</a:t>
                      </a:r>
                      <a:endParaRPr lang="en-US" sz="1800" dirty="0">
                        <a:latin typeface="Trebuchet MS" pitchFamily="34" charset="0"/>
                      </a:endParaRPr>
                    </a:p>
                  </a:txBody>
                  <a:tcPr/>
                </a:tc>
                <a:tc>
                  <a:txBody>
                    <a:bodyPr/>
                    <a:lstStyle/>
                    <a:p>
                      <a:r>
                        <a:rPr lang="en-US" sz="1800" dirty="0"/>
                        <a:t>Health Insurance</a:t>
                      </a:r>
                      <a:endParaRPr lang="en-US" sz="1800" dirty="0">
                        <a:latin typeface="Trebuchet MS" pitchFamily="34" charset="0"/>
                      </a:endParaRPr>
                    </a:p>
                  </a:txBody>
                  <a:tcPr/>
                </a:tc>
                <a:extLst>
                  <a:ext uri="{0D108BD9-81ED-4DB2-BD59-A6C34878D82A}">
                    <a16:rowId xmlns:a16="http://schemas.microsoft.com/office/drawing/2014/main" xmlns="" val="10001"/>
                  </a:ext>
                </a:extLst>
              </a:tr>
              <a:tr h="816853">
                <a:tc>
                  <a:txBody>
                    <a:bodyPr/>
                    <a:lstStyle/>
                    <a:p>
                      <a:r>
                        <a:rPr lang="en-US" sz="1800" dirty="0"/>
                        <a:t>Individual State Administration</a:t>
                      </a:r>
                      <a:endParaRPr lang="en-US" sz="1800" dirty="0">
                        <a:latin typeface="Trebuchet MS" pitchFamily="34" charset="0"/>
                      </a:endParaRPr>
                    </a:p>
                  </a:txBody>
                  <a:tcPr/>
                </a:tc>
                <a:tc>
                  <a:txBody>
                    <a:bodyPr/>
                    <a:lstStyle/>
                    <a:p>
                      <a:r>
                        <a:rPr lang="en-US" sz="1800" dirty="0"/>
                        <a:t>Individual State Administration and “Opt-In”</a:t>
                      </a:r>
                      <a:endParaRPr lang="en-US" sz="1800" dirty="0">
                        <a:latin typeface="Trebuchet MS" pitchFamily="34" charset="0"/>
                      </a:endParaRPr>
                    </a:p>
                  </a:txBody>
                  <a:tcPr/>
                </a:tc>
                <a:tc>
                  <a:txBody>
                    <a:bodyPr/>
                    <a:lstStyle/>
                    <a:p>
                      <a:r>
                        <a:rPr lang="en-US" sz="1800" dirty="0"/>
                        <a:t>Federal Administration</a:t>
                      </a:r>
                      <a:endParaRPr lang="en-US" sz="1800" dirty="0">
                        <a:latin typeface="Trebuchet MS" pitchFamily="34" charset="0"/>
                      </a:endParaRPr>
                    </a:p>
                  </a:txBody>
                  <a:tcPr/>
                </a:tc>
                <a:extLst>
                  <a:ext uri="{0D108BD9-81ED-4DB2-BD59-A6C34878D82A}">
                    <a16:rowId xmlns:a16="http://schemas.microsoft.com/office/drawing/2014/main" xmlns="" val="10002"/>
                  </a:ext>
                </a:extLst>
              </a:tr>
              <a:tr h="621546">
                <a:tc>
                  <a:txBody>
                    <a:bodyPr/>
                    <a:lstStyle/>
                    <a:p>
                      <a:r>
                        <a:rPr lang="en-US" sz="1800" dirty="0"/>
                        <a:t>Financial </a:t>
                      </a:r>
                      <a:r>
                        <a:rPr lang="en-US" sz="1800" u="sng" dirty="0"/>
                        <a:t>&amp;</a:t>
                      </a:r>
                      <a:r>
                        <a:rPr lang="en-US" sz="1800" u="none" baseline="0" dirty="0"/>
                        <a:t> Disability Qualification</a:t>
                      </a:r>
                      <a:endParaRPr lang="en-US" sz="1800" dirty="0">
                        <a:latin typeface="Trebuchet MS" pitchFamily="34" charset="0"/>
                      </a:endParaRPr>
                    </a:p>
                  </a:txBody>
                  <a:tcPr/>
                </a:tc>
                <a:tc>
                  <a:txBody>
                    <a:bodyPr/>
                    <a:lstStyle/>
                    <a:p>
                      <a:r>
                        <a:rPr lang="en-US" sz="1800" dirty="0"/>
                        <a:t>Financial Qualification</a:t>
                      </a:r>
                      <a:r>
                        <a:rPr lang="en-US" sz="1800" baseline="0" dirty="0"/>
                        <a:t> for Income only</a:t>
                      </a:r>
                      <a:endParaRPr lang="en-US" sz="1800" dirty="0">
                        <a:latin typeface="Trebuchet MS" pitchFamily="34" charset="0"/>
                      </a:endParaRPr>
                    </a:p>
                  </a:txBody>
                  <a:tcPr/>
                </a:tc>
                <a:tc>
                  <a:txBody>
                    <a:bodyPr/>
                    <a:lstStyle/>
                    <a:p>
                      <a:r>
                        <a:rPr lang="en-US" sz="1800" dirty="0"/>
                        <a:t>Age </a:t>
                      </a:r>
                      <a:r>
                        <a:rPr lang="en-US" sz="1800" u="sng" dirty="0"/>
                        <a:t>OR</a:t>
                      </a:r>
                      <a:r>
                        <a:rPr lang="en-US" sz="1800" u="none" dirty="0"/>
                        <a:t> Disability Qualification</a:t>
                      </a:r>
                      <a:endParaRPr lang="en-US" sz="1800" dirty="0">
                        <a:latin typeface="Trebuchet MS" pitchFamily="34" charset="0"/>
                      </a:endParaRPr>
                    </a:p>
                  </a:txBody>
                  <a:tcPr/>
                </a:tc>
                <a:extLst>
                  <a:ext uri="{0D108BD9-81ED-4DB2-BD59-A6C34878D82A}">
                    <a16:rowId xmlns:a16="http://schemas.microsoft.com/office/drawing/2014/main" xmlns="" val="10003"/>
                  </a:ext>
                </a:extLst>
              </a:tr>
              <a:tr h="1154300">
                <a:tc>
                  <a:txBody>
                    <a:bodyPr/>
                    <a:lstStyle/>
                    <a:p>
                      <a:r>
                        <a:rPr lang="en-US" sz="1800" dirty="0"/>
                        <a:t>Covers in-home care programs, skilled nursing</a:t>
                      </a:r>
                      <a:r>
                        <a:rPr lang="en-US" sz="1800" baseline="0" dirty="0"/>
                        <a:t> care, long term care, prescriptions</a:t>
                      </a:r>
                      <a:endParaRPr lang="en-US" sz="1800" dirty="0">
                        <a:latin typeface="Trebuchet MS" pitchFamily="34" charset="0"/>
                      </a:endParaRPr>
                    </a:p>
                  </a:txBody>
                  <a:tcPr/>
                </a:tc>
                <a:tc>
                  <a:txBody>
                    <a:bodyPr/>
                    <a:lstStyle/>
                    <a:p>
                      <a:r>
                        <a:rPr lang="en-US" sz="1800" dirty="0"/>
                        <a:t>Does NOT cover in-home</a:t>
                      </a:r>
                      <a:r>
                        <a:rPr lang="en-US" sz="1800" baseline="0" dirty="0"/>
                        <a:t> care or long-term care</a:t>
                      </a:r>
                      <a:endParaRPr lang="en-US" sz="1800" dirty="0">
                        <a:latin typeface="Trebuchet MS" pitchFamily="34" charset="0"/>
                      </a:endParaRPr>
                    </a:p>
                  </a:txBody>
                  <a:tcPr/>
                </a:tc>
                <a:tc>
                  <a:txBody>
                    <a:bodyPr/>
                    <a:lstStyle/>
                    <a:p>
                      <a:r>
                        <a:rPr lang="en-US" sz="1800" dirty="0"/>
                        <a:t>Covers hospitalization,</a:t>
                      </a:r>
                      <a:r>
                        <a:rPr lang="en-US" sz="1800" baseline="0" dirty="0"/>
                        <a:t> 100 days max rehabilitation, prescriptions</a:t>
                      </a:r>
                      <a:endParaRPr lang="en-US" sz="1800" dirty="0">
                        <a:latin typeface="Trebuchet MS" pitchFamily="34" charset="0"/>
                      </a:endParaRPr>
                    </a:p>
                  </a:txBody>
                  <a:tcPr/>
                </a:tc>
                <a:extLst>
                  <a:ext uri="{0D108BD9-81ED-4DB2-BD59-A6C34878D82A}">
                    <a16:rowId xmlns:a16="http://schemas.microsoft.com/office/drawing/2014/main" xmlns="" val="10004"/>
                  </a:ext>
                </a:extLst>
              </a:tr>
              <a:tr h="499310">
                <a:tc>
                  <a:txBody>
                    <a:bodyPr/>
                    <a:lstStyle/>
                    <a:p>
                      <a:r>
                        <a:rPr lang="en-US" sz="1800" dirty="0"/>
                        <a:t>Estate Recovery:</a:t>
                      </a:r>
                      <a:r>
                        <a:rPr lang="en-US" sz="1800" baseline="0" dirty="0"/>
                        <a:t> </a:t>
                      </a:r>
                      <a:r>
                        <a:rPr lang="en-US" sz="1800" u="sng" baseline="0" dirty="0"/>
                        <a:t>YES</a:t>
                      </a:r>
                      <a:endParaRPr lang="en-US" sz="1800" dirty="0">
                        <a:latin typeface="Trebuchet MS" pitchFamily="34" charset="0"/>
                      </a:endParaRPr>
                    </a:p>
                  </a:txBody>
                  <a:tcPr/>
                </a:tc>
                <a:tc>
                  <a:txBody>
                    <a:bodyPr/>
                    <a:lstStyle/>
                    <a:p>
                      <a:r>
                        <a:rPr lang="en-US" sz="1800" dirty="0"/>
                        <a:t>Estate</a:t>
                      </a:r>
                      <a:r>
                        <a:rPr lang="en-US" sz="1800" baseline="0" dirty="0"/>
                        <a:t> Recover: </a:t>
                      </a:r>
                      <a:r>
                        <a:rPr lang="en-US" sz="1800" u="sng" baseline="0" dirty="0"/>
                        <a:t>Yes in CO</a:t>
                      </a:r>
                    </a:p>
                    <a:p>
                      <a:r>
                        <a:rPr lang="en-US" sz="1800" b="0" u="sng" baseline="0" dirty="0">
                          <a:solidFill>
                            <a:schemeClr val="tx1"/>
                          </a:solidFill>
                          <a:latin typeface="Trebuchet MS" pitchFamily="34" charset="0"/>
                        </a:rPr>
                        <a:t>Varies state to state.</a:t>
                      </a:r>
                      <a:endParaRPr lang="en-US" sz="1800" b="0" dirty="0">
                        <a:solidFill>
                          <a:schemeClr val="tx1"/>
                        </a:solidFill>
                        <a:latin typeface="Trebuchet MS" pitchFamily="34" charset="0"/>
                      </a:endParaRPr>
                    </a:p>
                  </a:txBody>
                  <a:tcPr/>
                </a:tc>
                <a:tc>
                  <a:txBody>
                    <a:bodyPr/>
                    <a:lstStyle/>
                    <a:p>
                      <a:r>
                        <a:rPr lang="en-US" sz="1800" dirty="0"/>
                        <a:t>Estate Recovery:</a:t>
                      </a:r>
                      <a:r>
                        <a:rPr lang="en-US" sz="1800" baseline="0" dirty="0"/>
                        <a:t> </a:t>
                      </a:r>
                      <a:r>
                        <a:rPr lang="en-US" sz="1800" u="sng" baseline="0" dirty="0"/>
                        <a:t>NO</a:t>
                      </a:r>
                      <a:endParaRPr lang="en-US" sz="1800" dirty="0">
                        <a:latin typeface="Trebuchet MS" pitchFamily="34" charset="0"/>
                      </a:endParaRPr>
                    </a:p>
                  </a:txBody>
                  <a:tcPr/>
                </a:tc>
                <a:extLst>
                  <a:ext uri="{0D108BD9-81ED-4DB2-BD59-A6C34878D82A}">
                    <a16:rowId xmlns:a16="http://schemas.microsoft.com/office/drawing/2014/main" xmlns="" val="10005"/>
                  </a:ext>
                </a:extLst>
              </a:tr>
            </a:tbl>
          </a:graphicData>
        </a:graphic>
      </p:graphicFrame>
      <p:sp>
        <p:nvSpPr>
          <p:cNvPr id="6" name="Slide Number Placeholder 5"/>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7</a:t>
            </a:fld>
            <a:endParaRPr lang="en-US"/>
          </a:p>
        </p:txBody>
      </p:sp>
    </p:spTree>
    <p:extLst>
      <p:ext uri="{BB962C8B-B14F-4D97-AF65-F5344CB8AC3E}">
        <p14:creationId xmlns:p14="http://schemas.microsoft.com/office/powerpoint/2010/main" val="3669481872"/>
      </p:ext>
    </p:extLst>
  </p:cSld>
  <p:clrMapOvr>
    <a:masterClrMapping/>
  </p:clrMapOvr>
  <p:transition xmlns:p14="http://schemas.microsoft.com/office/powerpoint/2010/main">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153" y="659911"/>
            <a:ext cx="9859433" cy="642938"/>
          </a:xfrm>
        </p:spPr>
        <p:txBody>
          <a:bodyPr/>
          <a:lstStyle/>
          <a:p>
            <a:r>
              <a:rPr lang="en-US" b="1" dirty="0">
                <a:latin typeface="Trebuchet MS" panose="020B0603020202020204" pitchFamily="34" charset="0"/>
              </a:rPr>
              <a:t>What Can an SNT Pay For?</a:t>
            </a:r>
          </a:p>
        </p:txBody>
      </p:sp>
      <p:sp>
        <p:nvSpPr>
          <p:cNvPr id="3" name="Content Placeholder 2"/>
          <p:cNvSpPr>
            <a:spLocks noGrp="1"/>
          </p:cNvSpPr>
          <p:nvPr>
            <p:ph idx="1"/>
          </p:nvPr>
        </p:nvSpPr>
        <p:spPr>
          <a:xfrm>
            <a:off x="1069731" y="1896762"/>
            <a:ext cx="9982200" cy="4961238"/>
          </a:xfrm>
        </p:spPr>
        <p:txBody>
          <a:bodyPr>
            <a:normAutofit/>
          </a:bodyPr>
          <a:lstStyle/>
          <a:p>
            <a:r>
              <a:rPr lang="en-US" sz="1800" dirty="0">
                <a:latin typeface="Trebuchet MS" pitchFamily="34" charset="0"/>
              </a:rPr>
              <a:t>Recreation: vacation, companionship services, entertainment, pets, cable TV, subscriptions</a:t>
            </a:r>
          </a:p>
          <a:p>
            <a:r>
              <a:rPr lang="en-US" sz="1800" dirty="0">
                <a:latin typeface="Trebuchet MS" pitchFamily="34" charset="0"/>
              </a:rPr>
              <a:t>Medical Care (not covered by benefits): dental, glasses, hearing aids, massage, co-pays, vitamins/supplements, hair care, personal supplies</a:t>
            </a:r>
          </a:p>
          <a:p>
            <a:r>
              <a:rPr lang="en-US" sz="1800" dirty="0">
                <a:latin typeface="Trebuchet MS" pitchFamily="34" charset="0"/>
              </a:rPr>
              <a:t>Household: home purchase, maintenance, clothing, telephone, appliances, furniture, insurance, accessibility upgrades</a:t>
            </a:r>
          </a:p>
          <a:p>
            <a:r>
              <a:rPr lang="en-US" sz="1800" dirty="0">
                <a:latin typeface="Trebuchet MS" pitchFamily="34" charset="0"/>
              </a:rPr>
              <a:t>Transportation: public services, vehicle, auto insurance, gas, vehicle maintenance</a:t>
            </a:r>
          </a:p>
          <a:p>
            <a:r>
              <a:rPr lang="en-US" sz="1800" dirty="0">
                <a:latin typeface="Trebuchet MS" pitchFamily="34" charset="0"/>
              </a:rPr>
              <a:t>Education: public/private, training, computer/software, books, vocational training</a:t>
            </a:r>
          </a:p>
          <a:p>
            <a:r>
              <a:rPr lang="en-US" sz="1800" dirty="0">
                <a:latin typeface="Trebuchet MS" pitchFamily="34" charset="0"/>
              </a:rPr>
              <a:t>Services: attorney/accountant fees, alternative therapies, conservator/guardian fees, burial plan</a:t>
            </a:r>
          </a:p>
          <a:p>
            <a:r>
              <a:rPr lang="en-US" sz="1800" i="1" dirty="0">
                <a:solidFill>
                  <a:srgbClr val="FF0000"/>
                </a:solidFill>
              </a:rPr>
              <a:t>Lewis v. Alexander,  </a:t>
            </a:r>
            <a:r>
              <a:rPr lang="en-US" sz="1800" dirty="0">
                <a:solidFill>
                  <a:srgbClr val="FF0000"/>
                </a:solidFill>
              </a:rPr>
              <a:t>685 F.3d 325 (3</a:t>
            </a:r>
            <a:r>
              <a:rPr lang="en-US" sz="1800" baseline="30000" dirty="0">
                <a:solidFill>
                  <a:srgbClr val="FF0000"/>
                </a:solidFill>
              </a:rPr>
              <a:t>rd</a:t>
            </a:r>
            <a:r>
              <a:rPr lang="en-US" sz="1800" dirty="0">
                <a:solidFill>
                  <a:srgbClr val="FF0000"/>
                </a:solidFill>
              </a:rPr>
              <a:t> Cir. 2012)</a:t>
            </a:r>
          </a:p>
          <a:p>
            <a:pPr>
              <a:buNone/>
            </a:pPr>
            <a:endParaRPr lang="en-US" sz="1800" dirty="0">
              <a:latin typeface="Trebuchet MS" pitchFamily="34" charset="0"/>
            </a:endParaRPr>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8</a:t>
            </a:fld>
            <a:endParaRPr lang="en-US"/>
          </a:p>
        </p:txBody>
      </p:sp>
    </p:spTree>
    <p:extLst>
      <p:ext uri="{BB962C8B-B14F-4D97-AF65-F5344CB8AC3E}">
        <p14:creationId xmlns:p14="http://schemas.microsoft.com/office/powerpoint/2010/main" val="1839164497"/>
      </p:ext>
    </p:extLst>
  </p:cSld>
  <p:clrMapOvr>
    <a:masterClrMapping/>
  </p:clrMapOvr>
  <p:transition xmlns:p14="http://schemas.microsoft.com/office/powerpoint/2010/main">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661" y="566127"/>
            <a:ext cx="9859433" cy="642938"/>
          </a:xfrm>
        </p:spPr>
        <p:txBody>
          <a:bodyPr/>
          <a:lstStyle/>
          <a:p>
            <a:r>
              <a:rPr lang="en-US" b="1" dirty="0">
                <a:latin typeface="Trebuchet MS" panose="020B0603020202020204" pitchFamily="34" charset="0"/>
              </a:rPr>
              <a:t>Tax</a:t>
            </a:r>
          </a:p>
        </p:txBody>
      </p:sp>
      <p:sp>
        <p:nvSpPr>
          <p:cNvPr id="3" name="Content Placeholder 2"/>
          <p:cNvSpPr>
            <a:spLocks noGrp="1"/>
          </p:cNvSpPr>
          <p:nvPr>
            <p:ph idx="1"/>
          </p:nvPr>
        </p:nvSpPr>
        <p:spPr>
          <a:xfrm>
            <a:off x="1022839" y="1119554"/>
            <a:ext cx="10149255" cy="4601308"/>
          </a:xfrm>
        </p:spPr>
        <p:txBody>
          <a:bodyPr>
            <a:normAutofit fontScale="77500" lnSpcReduction="20000"/>
          </a:bodyPr>
          <a:lstStyle/>
          <a:p>
            <a:pPr marL="0" indent="0"/>
            <a:r>
              <a:rPr lang="en-US" dirty="0">
                <a:latin typeface="Trebuchet MS" pitchFamily="34" charset="0"/>
              </a:rPr>
              <a:t> Grantor Trust (1</a:t>
            </a:r>
            <a:r>
              <a:rPr lang="en-US" baseline="30000" dirty="0">
                <a:latin typeface="Trebuchet MS" pitchFamily="34" charset="0"/>
              </a:rPr>
              <a:t>st</a:t>
            </a:r>
            <a:r>
              <a:rPr lang="en-US" dirty="0">
                <a:latin typeface="Trebuchet MS" pitchFamily="34" charset="0"/>
              </a:rPr>
              <a:t> Party trusts only)</a:t>
            </a:r>
          </a:p>
          <a:p>
            <a:pPr marL="457200" lvl="1" indent="0"/>
            <a:r>
              <a:rPr lang="en-US" dirty="0">
                <a:latin typeface="Trebuchet MS" pitchFamily="34" charset="0"/>
              </a:rPr>
              <a:t> Internal Revenue Code § 674 &amp; § 677</a:t>
            </a:r>
          </a:p>
          <a:p>
            <a:pPr marL="457200" lvl="1" indent="0"/>
            <a:r>
              <a:rPr lang="en-US" dirty="0">
                <a:latin typeface="Trebuchet MS" pitchFamily="34" charset="0"/>
              </a:rPr>
              <a:t> Can be appropriate for self-administered SNTs</a:t>
            </a:r>
          </a:p>
          <a:p>
            <a:pPr marL="457200" lvl="1" indent="0"/>
            <a:r>
              <a:rPr lang="en-US" dirty="0">
                <a:latin typeface="Trebuchet MS" pitchFamily="34" charset="0"/>
              </a:rPr>
              <a:t> Taxability flows through to beneficiary on personal 1040 at applicable beneficiary tax rate</a:t>
            </a:r>
          </a:p>
          <a:p>
            <a:pPr marL="457200" lvl="1" indent="0"/>
            <a:endParaRPr lang="en-US" dirty="0">
              <a:latin typeface="Trebuchet MS" pitchFamily="34" charset="0"/>
            </a:endParaRPr>
          </a:p>
          <a:p>
            <a:pPr marL="0" indent="0"/>
            <a:r>
              <a:rPr lang="en-US" dirty="0">
                <a:latin typeface="Trebuchet MS" pitchFamily="34" charset="0"/>
              </a:rPr>
              <a:t> Qualified Disability Trust (SNT) / 3</a:t>
            </a:r>
            <a:r>
              <a:rPr lang="en-US" baseline="30000" dirty="0">
                <a:latin typeface="Trebuchet MS" pitchFamily="34" charset="0"/>
              </a:rPr>
              <a:t>rd</a:t>
            </a:r>
            <a:r>
              <a:rPr lang="en-US" dirty="0">
                <a:latin typeface="Trebuchet MS" pitchFamily="34" charset="0"/>
              </a:rPr>
              <a:t> Party Trust (Family Trust, etc) as applicable</a:t>
            </a:r>
          </a:p>
          <a:p>
            <a:pPr marL="457200" lvl="1" indent="0"/>
            <a:r>
              <a:rPr lang="en-US" dirty="0">
                <a:latin typeface="Trebuchet MS" pitchFamily="34" charset="0"/>
              </a:rPr>
              <a:t> Appropriate vehicle when using a professional fiduciary or family member</a:t>
            </a:r>
          </a:p>
          <a:p>
            <a:pPr marL="457200" lvl="1" indent="0"/>
            <a:r>
              <a:rPr lang="en-US" dirty="0">
                <a:latin typeface="Trebuchet MS" pitchFamily="34" charset="0"/>
              </a:rPr>
              <a:t> Obtain a TIN by submitting a SS-4 or online at www.irs.gov</a:t>
            </a:r>
          </a:p>
          <a:p>
            <a:pPr marL="457200" lvl="1" indent="0"/>
            <a:r>
              <a:rPr lang="en-US" dirty="0">
                <a:latin typeface="Trebuchet MS" pitchFamily="34" charset="0"/>
              </a:rPr>
              <a:t> Trust files a 1041 annually </a:t>
            </a:r>
          </a:p>
          <a:p>
            <a:pPr marL="457200" lvl="1" indent="0"/>
            <a:r>
              <a:rPr lang="en-US" dirty="0">
                <a:latin typeface="Trebuchet MS" pitchFamily="34" charset="0"/>
              </a:rPr>
              <a:t> Taxability flows through to beneficiary via K-1, to be reported on their personal 1040</a:t>
            </a:r>
          </a:p>
          <a:p>
            <a:pPr marL="914400" lvl="2" indent="0"/>
            <a:r>
              <a:rPr lang="en-US" dirty="0">
                <a:latin typeface="Trebuchet MS" pitchFamily="34" charset="0"/>
              </a:rPr>
              <a:t> Take deductions for professional expenses on K-1 as applicable</a:t>
            </a:r>
          </a:p>
          <a:p>
            <a:pPr marL="914400" lvl="2" indent="0"/>
            <a:r>
              <a:rPr lang="en-US" dirty="0">
                <a:latin typeface="Trebuchet MS" pitchFamily="34" charset="0"/>
              </a:rPr>
              <a:t> Taxable events (capital gains, interest, etc) may pass through and be taxed at </a:t>
            </a:r>
            <a:r>
              <a:rPr lang="en-US" u="sng" dirty="0">
                <a:latin typeface="Trebuchet MS" pitchFamily="34" charset="0"/>
              </a:rPr>
              <a:t>beneficiary</a:t>
            </a:r>
            <a:r>
              <a:rPr lang="en-US" dirty="0">
                <a:latin typeface="Trebuchet MS" pitchFamily="34" charset="0"/>
              </a:rPr>
              <a:t> level / rates</a:t>
            </a:r>
          </a:p>
          <a:p>
            <a:pPr marL="457200" lvl="1" indent="0"/>
            <a:r>
              <a:rPr lang="en-US" dirty="0">
                <a:latin typeface="Trebuchet MS" pitchFamily="34" charset="0"/>
              </a:rPr>
              <a:t> Be aware of Principal and Income accounting for allocation of income and expenses</a:t>
            </a:r>
          </a:p>
          <a:p>
            <a:pPr marL="914400" lvl="2" indent="0"/>
            <a:r>
              <a:rPr lang="en-US" dirty="0">
                <a:latin typeface="Trebuchet MS" pitchFamily="34" charset="0"/>
              </a:rPr>
              <a:t> Uniform Principal and Income Act</a:t>
            </a:r>
            <a:endParaRPr lang="en-US" dirty="0"/>
          </a:p>
        </p:txBody>
      </p:sp>
      <p:sp>
        <p:nvSpPr>
          <p:cNvPr id="5" name="Slide Number Placeholder 4"/>
          <p:cNvSpPr>
            <a:spLocks noGrp="1"/>
          </p:cNvSpPr>
          <p:nvPr>
            <p:ph type="sldNum" sz="quarter" idx="12"/>
          </p:nvPr>
        </p:nvSpPr>
        <p:spPr>
          <a:xfrm>
            <a:off x="10363200" y="6356352"/>
            <a:ext cx="1828800" cy="365125"/>
          </a:xfrm>
          <a:prstGeom prst="rect">
            <a:avLst/>
          </a:prstGeom>
        </p:spPr>
        <p:txBody>
          <a:bodyPr/>
          <a:lstStyle/>
          <a:p>
            <a:fld id="{0FF54DE5-C571-48E8-A5BC-B369434E2F44}" type="slidenum">
              <a:rPr lang="en-US" smtClean="0"/>
              <a:pPr/>
              <a:t>9</a:t>
            </a:fld>
            <a:endParaRPr lang="en-US"/>
          </a:p>
        </p:txBody>
      </p:sp>
    </p:spTree>
    <p:extLst>
      <p:ext uri="{BB962C8B-B14F-4D97-AF65-F5344CB8AC3E}">
        <p14:creationId xmlns:p14="http://schemas.microsoft.com/office/powerpoint/2010/main" val="1839164497"/>
      </p:ext>
    </p:extLst>
  </p:cSld>
  <p:clrMapOvr>
    <a:masterClrMapping/>
  </p:clrMapOvr>
  <p:transition xmlns:p14="http://schemas.microsoft.com/office/powerpoint/2010/main">
    <p:push/>
  </p:transition>
</p:sld>
</file>

<file path=ppt/theme/_rels/theme7.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BOKF PP Theme">
  <a:themeElements>
    <a:clrScheme name="3_BOK PPT 9">
      <a:dk1>
        <a:srgbClr val="FFFFFF"/>
      </a:dk1>
      <a:lt1>
        <a:srgbClr val="FFFFFF"/>
      </a:lt1>
      <a:dk2>
        <a:srgbClr val="FFFFFF"/>
      </a:dk2>
      <a:lt2>
        <a:srgbClr val="808284"/>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fontScheme name="3_BOK PPT">
      <a:majorFont>
        <a:latin typeface="Arial"/>
        <a:ea typeface="ヒラギノ角ゴ ProN W3"/>
        <a:cs typeface=""/>
      </a:majorFont>
      <a:minorFont>
        <a:latin typeface="Arial"/>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spDef>
    <a:ln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lnDef>
  </a:objectDefaults>
  <a:extraClrSchemeLst>
    <a:extraClrScheme>
      <a:clrScheme name="3_BOK PPT 1">
        <a:dk1>
          <a:srgbClr val="000000"/>
        </a:dk1>
        <a:lt1>
          <a:srgbClr val="FFFFFF"/>
        </a:lt1>
        <a:dk2>
          <a:srgbClr val="FFFFFF"/>
        </a:dk2>
        <a:lt2>
          <a:srgbClr val="808284"/>
        </a:lt2>
        <a:accent1>
          <a:srgbClr val="A71930"/>
        </a:accent1>
        <a:accent2>
          <a:srgbClr val="808284"/>
        </a:accent2>
        <a:accent3>
          <a:srgbClr val="FFFFFF"/>
        </a:accent3>
        <a:accent4>
          <a:srgbClr val="000000"/>
        </a:accent4>
        <a:accent5>
          <a:srgbClr val="D0ABAD"/>
        </a:accent5>
        <a:accent6>
          <a:srgbClr val="737577"/>
        </a:accent6>
        <a:hlink>
          <a:srgbClr val="00759A"/>
        </a:hlink>
        <a:folHlink>
          <a:srgbClr val="6773B6"/>
        </a:folHlink>
      </a:clrScheme>
      <a:clrMap bg1="lt1" tx1="dk1" bg2="lt2" tx2="dk2" accent1="accent1" accent2="accent2" accent3="accent3" accent4="accent4" accent5="accent5" accent6="accent6" hlink="hlink" folHlink="folHlink"/>
    </a:extraClrScheme>
    <a:extraClrScheme>
      <a:clrScheme name="3_BOK PPT 2">
        <a:dk1>
          <a:srgbClr val="000000"/>
        </a:dk1>
        <a:lt1>
          <a:srgbClr val="FFFFFF"/>
        </a:lt1>
        <a:dk2>
          <a:srgbClr val="FFFFFF"/>
        </a:dk2>
        <a:lt2>
          <a:srgbClr val="808284"/>
        </a:lt2>
        <a:accent1>
          <a:srgbClr val="A71930"/>
        </a:accent1>
        <a:accent2>
          <a:srgbClr val="808284"/>
        </a:accent2>
        <a:accent3>
          <a:srgbClr val="FFFFFF"/>
        </a:accent3>
        <a:accent4>
          <a:srgbClr val="000000"/>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BOK PPT 3">
        <a:dk1>
          <a:srgbClr val="000000"/>
        </a:dk1>
        <a:lt1>
          <a:srgbClr val="FFFFFF"/>
        </a:lt1>
        <a:dk2>
          <a:srgbClr val="FFFFFF"/>
        </a:dk2>
        <a:lt2>
          <a:srgbClr val="808080"/>
        </a:lt2>
        <a:accent1>
          <a:srgbClr val="A71930"/>
        </a:accent1>
        <a:accent2>
          <a:srgbClr val="808284"/>
        </a:accent2>
        <a:accent3>
          <a:srgbClr val="FFFFFF"/>
        </a:accent3>
        <a:accent4>
          <a:srgbClr val="000000"/>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BOK PPT 4">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BOK PPT 5">
        <a:dk1>
          <a:srgbClr val="000000"/>
        </a:dk1>
        <a:lt1>
          <a:srgbClr val="FFFFFF"/>
        </a:lt1>
        <a:dk2>
          <a:srgbClr val="A71930"/>
        </a:dk2>
        <a:lt2>
          <a:srgbClr val="808080"/>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BOK PPT 6">
        <a:dk1>
          <a:srgbClr val="FFFFFF"/>
        </a:dk1>
        <a:lt1>
          <a:srgbClr val="FFFFFF"/>
        </a:lt1>
        <a:dk2>
          <a:srgbClr val="FFFFFF"/>
        </a:dk2>
        <a:lt2>
          <a:srgbClr val="808080"/>
        </a:lt2>
        <a:accent1>
          <a:srgbClr val="A81930"/>
        </a:accent1>
        <a:accent2>
          <a:srgbClr val="808284"/>
        </a:accent2>
        <a:accent3>
          <a:srgbClr val="FFFFFF"/>
        </a:accent3>
        <a:accent4>
          <a:srgbClr val="DADADA"/>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BOK PPT 7">
        <a:dk1>
          <a:srgbClr val="000000"/>
        </a:dk1>
        <a:lt1>
          <a:srgbClr val="FFFFFF"/>
        </a:lt1>
        <a:dk2>
          <a:srgbClr val="A71930"/>
        </a:dk2>
        <a:lt2>
          <a:srgbClr val="808284"/>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BOK PPT 8">
        <a:dk1>
          <a:srgbClr val="000000"/>
        </a:dk1>
        <a:lt1>
          <a:srgbClr val="FFFFFF"/>
        </a:lt1>
        <a:dk2>
          <a:srgbClr val="A71930"/>
        </a:dk2>
        <a:lt2>
          <a:srgbClr val="808080"/>
        </a:lt2>
        <a:accent1>
          <a:srgbClr val="F0AB00"/>
        </a:accent1>
        <a:accent2>
          <a:srgbClr val="557630"/>
        </a:accent2>
        <a:accent3>
          <a:srgbClr val="FFFFFF"/>
        </a:accent3>
        <a:accent4>
          <a:srgbClr val="000000"/>
        </a:accent4>
        <a:accent5>
          <a:srgbClr val="F6D2AA"/>
        </a:accent5>
        <a:accent6>
          <a:srgbClr val="4C6A2A"/>
        </a:accent6>
        <a:hlink>
          <a:srgbClr val="72B5CC"/>
        </a:hlink>
        <a:folHlink>
          <a:srgbClr val="6773B6"/>
        </a:folHlink>
      </a:clrScheme>
      <a:clrMap bg1="lt1" tx1="dk1" bg2="lt2" tx2="dk2" accent1="accent1" accent2="accent2" accent3="accent3" accent4="accent4" accent5="accent5" accent6="accent6" hlink="hlink" folHlink="folHlink"/>
    </a:extraClrScheme>
    <a:extraClrScheme>
      <a:clrScheme name="3_BOK PPT 9">
        <a:dk1>
          <a:srgbClr val="FFFFFF"/>
        </a:dk1>
        <a:lt1>
          <a:srgbClr val="FFFFFF"/>
        </a:lt1>
        <a:dk2>
          <a:srgbClr val="FFFFFF"/>
        </a:dk2>
        <a:lt2>
          <a:srgbClr val="808284"/>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BOK PPT 10">
        <a:dk1>
          <a:srgbClr val="A71930"/>
        </a:dk1>
        <a:lt1>
          <a:srgbClr val="FFFFFF"/>
        </a:lt1>
        <a:dk2>
          <a:srgbClr val="FFFFFF"/>
        </a:dk2>
        <a:lt2>
          <a:srgbClr val="808284"/>
        </a:lt2>
        <a:accent1>
          <a:srgbClr val="A71930"/>
        </a:accent1>
        <a:accent2>
          <a:srgbClr val="808284"/>
        </a:accent2>
        <a:accent3>
          <a:srgbClr val="FFFFFF"/>
        </a:accent3>
        <a:accent4>
          <a:srgbClr val="8E1427"/>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2">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spDef>
    <a:ln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lnDef>
  </a:objectDefaults>
  <a:extraClrSchemeLst>
    <a:extraClrScheme>
      <a:clrScheme name="Custom Design 1">
        <a:dk1>
          <a:srgbClr val="000000"/>
        </a:dk1>
        <a:lt1>
          <a:srgbClr val="FFFFFF"/>
        </a:lt1>
        <a:dk2>
          <a:srgbClr val="FFFFFF"/>
        </a:dk2>
        <a:lt2>
          <a:srgbClr val="808080"/>
        </a:lt2>
        <a:accent1>
          <a:srgbClr val="A71930"/>
        </a:accent1>
        <a:accent2>
          <a:srgbClr val="808284"/>
        </a:accent2>
        <a:accent3>
          <a:srgbClr val="FFFFFF"/>
        </a:accent3>
        <a:accent4>
          <a:srgbClr val="000000"/>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Custom Design 2">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A71930"/>
        </a:dk2>
        <a:lt2>
          <a:srgbClr val="808080"/>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Custom Design 4">
        <a:dk1>
          <a:srgbClr val="FFFFFF"/>
        </a:dk1>
        <a:lt1>
          <a:srgbClr val="FFFFFF"/>
        </a:lt1>
        <a:dk2>
          <a:srgbClr val="FFFFFF"/>
        </a:dk2>
        <a:lt2>
          <a:srgbClr val="808080"/>
        </a:lt2>
        <a:accent1>
          <a:srgbClr val="A81930"/>
        </a:accent1>
        <a:accent2>
          <a:srgbClr val="808284"/>
        </a:accent2>
        <a:accent3>
          <a:srgbClr val="FFFFFF"/>
        </a:accent3>
        <a:accent4>
          <a:srgbClr val="DADADA"/>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2">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spDef>
    <a:ln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lnDef>
  </a:objectDefaults>
  <a:extraClrSchemeLst>
    <a:extraClrScheme>
      <a:clrScheme name="1_Custom Design 1">
        <a:dk1>
          <a:srgbClr val="000000"/>
        </a:dk1>
        <a:lt1>
          <a:srgbClr val="FFFFFF"/>
        </a:lt1>
        <a:dk2>
          <a:srgbClr val="FFFFFF"/>
        </a:dk2>
        <a:lt2>
          <a:srgbClr val="808080"/>
        </a:lt2>
        <a:accent1>
          <a:srgbClr val="A71930"/>
        </a:accent1>
        <a:accent2>
          <a:srgbClr val="808284"/>
        </a:accent2>
        <a:accent3>
          <a:srgbClr val="FFFFFF"/>
        </a:accent3>
        <a:accent4>
          <a:srgbClr val="000000"/>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1_Custom Design 2">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A71930"/>
        </a:dk2>
        <a:lt2>
          <a:srgbClr val="808080"/>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1_Custom Design 4">
        <a:dk1>
          <a:srgbClr val="FFFFFF"/>
        </a:dk1>
        <a:lt1>
          <a:srgbClr val="FFFFFF"/>
        </a:lt1>
        <a:dk2>
          <a:srgbClr val="FFFFFF"/>
        </a:dk2>
        <a:lt2>
          <a:srgbClr val="808080"/>
        </a:lt2>
        <a:accent1>
          <a:srgbClr val="A81930"/>
        </a:accent1>
        <a:accent2>
          <a:srgbClr val="808284"/>
        </a:accent2>
        <a:accent3>
          <a:srgbClr val="FFFFFF"/>
        </a:accent3>
        <a:accent4>
          <a:srgbClr val="DADADA"/>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Custom Design">
  <a:themeElements>
    <a:clrScheme name="2_Custom Design 1">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spDef>
    <a:ln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lnDef>
  </a:objectDefaults>
  <a:extraClrSchemeLst>
    <a:extraClrScheme>
      <a:clrScheme name="2_Custom Design 1">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FFFFFF"/>
        </a:dk2>
        <a:lt2>
          <a:srgbClr val="808080"/>
        </a:lt2>
        <a:accent1>
          <a:srgbClr val="A71930"/>
        </a:accent1>
        <a:accent2>
          <a:srgbClr val="808284"/>
        </a:accent2>
        <a:accent3>
          <a:srgbClr val="FFFFFF"/>
        </a:accent3>
        <a:accent4>
          <a:srgbClr val="000000"/>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A71930"/>
        </a:dk2>
        <a:lt2>
          <a:srgbClr val="808080"/>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2_Custom Design 4">
        <a:dk1>
          <a:srgbClr val="FFFFFF"/>
        </a:dk1>
        <a:lt1>
          <a:srgbClr val="FFFFFF"/>
        </a:lt1>
        <a:dk2>
          <a:srgbClr val="FFFFFF"/>
        </a:dk2>
        <a:lt2>
          <a:srgbClr val="808080"/>
        </a:lt2>
        <a:accent1>
          <a:srgbClr val="A81930"/>
        </a:accent1>
        <a:accent2>
          <a:srgbClr val="808284"/>
        </a:accent2>
        <a:accent3>
          <a:srgbClr val="FFFFFF"/>
        </a:accent3>
        <a:accent4>
          <a:srgbClr val="DADADA"/>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Custom Design">
  <a:themeElements>
    <a:clrScheme name="3_Custom Design 1">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spDef>
    <a:ln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lnDef>
  </a:objectDefaults>
  <a:extraClrSchemeLst>
    <a:extraClrScheme>
      <a:clrScheme name="3_Custom Design 1">
        <a:dk1>
          <a:srgbClr val="FFFFFF"/>
        </a:dk1>
        <a:lt1>
          <a:srgbClr val="FFFFFF"/>
        </a:lt1>
        <a:dk2>
          <a:srgbClr val="FFFFFF"/>
        </a:dk2>
        <a:lt2>
          <a:srgbClr val="808080"/>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FFFFFF"/>
        </a:dk2>
        <a:lt2>
          <a:srgbClr val="808080"/>
        </a:lt2>
        <a:accent1>
          <a:srgbClr val="A71930"/>
        </a:accent1>
        <a:accent2>
          <a:srgbClr val="808284"/>
        </a:accent2>
        <a:accent3>
          <a:srgbClr val="FFFFFF"/>
        </a:accent3>
        <a:accent4>
          <a:srgbClr val="000000"/>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A71930"/>
        </a:dk2>
        <a:lt2>
          <a:srgbClr val="808080"/>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3_Custom Design 4">
        <a:dk1>
          <a:srgbClr val="FFFFFF"/>
        </a:dk1>
        <a:lt1>
          <a:srgbClr val="FFFFFF"/>
        </a:lt1>
        <a:dk2>
          <a:srgbClr val="FFFFFF"/>
        </a:dk2>
        <a:lt2>
          <a:srgbClr val="808080"/>
        </a:lt2>
        <a:accent1>
          <a:srgbClr val="A81930"/>
        </a:accent1>
        <a:accent2>
          <a:srgbClr val="808284"/>
        </a:accent2>
        <a:accent3>
          <a:srgbClr val="FFFFFF"/>
        </a:accent3>
        <a:accent4>
          <a:srgbClr val="DADADA"/>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Custom Design">
  <a:themeElements>
    <a:clrScheme name="4_Custom Design 1">
      <a:dk1>
        <a:srgbClr val="000000"/>
      </a:dk1>
      <a:lt1>
        <a:srgbClr val="FFFFFF"/>
      </a:lt1>
      <a:dk2>
        <a:srgbClr val="A71930"/>
      </a:dk2>
      <a:lt2>
        <a:srgbClr val="808080"/>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fontScheme name="4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spDef>
    <a:lnDef>
      <a:spPr bwMode="auto">
        <a:xfrm>
          <a:off x="0" y="0"/>
          <a:ext cx="1" cy="1"/>
        </a:xfrm>
        <a:custGeom>
          <a:avLst/>
          <a:gdLst/>
          <a:ahLst/>
          <a:cxnLst/>
          <a:rect l="0" t="0" r="0" b="0"/>
          <a:pathLst/>
        </a:custGeom>
        <a:noFill/>
        <a:ln w="25400" cap="flat" cmpd="sng" algn="ctr">
          <a:solidFill>
            <a:srgbClr val="80808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64293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Arial" charset="0"/>
            <a:ea typeface="ヒラギノ角ゴ ProN W3" pitchFamily="1" charset="-128"/>
          </a:defRPr>
        </a:defPPr>
      </a:lstStyle>
    </a:lnDef>
  </a:objectDefaults>
  <a:extraClrSchemeLst>
    <a:extraClrScheme>
      <a:clrScheme name="4_Custom Design 1">
        <a:dk1>
          <a:srgbClr val="000000"/>
        </a:dk1>
        <a:lt1>
          <a:srgbClr val="FFFFFF"/>
        </a:lt1>
        <a:dk2>
          <a:srgbClr val="A71930"/>
        </a:dk2>
        <a:lt2>
          <a:srgbClr val="808080"/>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4_Custom Design 2">
        <a:dk1>
          <a:srgbClr val="FFFFFF"/>
        </a:dk1>
        <a:lt1>
          <a:srgbClr val="FFFFFF"/>
        </a:lt1>
        <a:dk2>
          <a:srgbClr val="FFFFFF"/>
        </a:dk2>
        <a:lt2>
          <a:srgbClr val="808080"/>
        </a:lt2>
        <a:accent1>
          <a:srgbClr val="A81930"/>
        </a:accent1>
        <a:accent2>
          <a:srgbClr val="808284"/>
        </a:accent2>
        <a:accent3>
          <a:srgbClr val="FFFFFF"/>
        </a:accent3>
        <a:accent4>
          <a:srgbClr val="DADADA"/>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A71930"/>
        </a:dk2>
        <a:lt2>
          <a:srgbClr val="808284"/>
        </a:lt2>
        <a:accent1>
          <a:srgbClr val="A81930"/>
        </a:accent1>
        <a:accent2>
          <a:srgbClr val="808284"/>
        </a:accent2>
        <a:accent3>
          <a:srgbClr val="FFFFFF"/>
        </a:accent3>
        <a:accent4>
          <a:srgbClr val="000000"/>
        </a:accent4>
        <a:accent5>
          <a:srgbClr val="D1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FFFFFF"/>
        </a:lt1>
        <a:dk2>
          <a:srgbClr val="A71930"/>
        </a:dk2>
        <a:lt2>
          <a:srgbClr val="808080"/>
        </a:lt2>
        <a:accent1>
          <a:srgbClr val="F0AB00"/>
        </a:accent1>
        <a:accent2>
          <a:srgbClr val="557630"/>
        </a:accent2>
        <a:accent3>
          <a:srgbClr val="FFFFFF"/>
        </a:accent3>
        <a:accent4>
          <a:srgbClr val="000000"/>
        </a:accent4>
        <a:accent5>
          <a:srgbClr val="F6D2AA"/>
        </a:accent5>
        <a:accent6>
          <a:srgbClr val="4C6A2A"/>
        </a:accent6>
        <a:hlink>
          <a:srgbClr val="72B5CC"/>
        </a:hlink>
        <a:folHlink>
          <a:srgbClr val="6773B6"/>
        </a:folHlink>
      </a:clrScheme>
      <a:clrMap bg1="lt1" tx1="dk1" bg2="lt2" tx2="dk2" accent1="accent1" accent2="accent2" accent3="accent3" accent4="accent4" accent5="accent5" accent6="accent6" hlink="hlink" folHlink="folHlink"/>
    </a:extraClrScheme>
    <a:extraClrScheme>
      <a:clrScheme name="4_Custom Design 5">
        <a:dk1>
          <a:srgbClr val="FFFFFF"/>
        </a:dk1>
        <a:lt1>
          <a:srgbClr val="FFFFFF"/>
        </a:lt1>
        <a:dk2>
          <a:srgbClr val="FFFFFF"/>
        </a:dk2>
        <a:lt2>
          <a:srgbClr val="808284"/>
        </a:lt2>
        <a:accent1>
          <a:srgbClr val="A71930"/>
        </a:accent1>
        <a:accent2>
          <a:srgbClr val="808284"/>
        </a:accent2>
        <a:accent3>
          <a:srgbClr val="FFFFFF"/>
        </a:accent3>
        <a:accent4>
          <a:srgbClr val="DADADA"/>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
      <a:clrScheme name="4_Custom Design 6">
        <a:dk1>
          <a:srgbClr val="A71930"/>
        </a:dk1>
        <a:lt1>
          <a:srgbClr val="FFFFFF"/>
        </a:lt1>
        <a:dk2>
          <a:srgbClr val="FFFFFF"/>
        </a:dk2>
        <a:lt2>
          <a:srgbClr val="808284"/>
        </a:lt2>
        <a:accent1>
          <a:srgbClr val="A71930"/>
        </a:accent1>
        <a:accent2>
          <a:srgbClr val="808284"/>
        </a:accent2>
        <a:accent3>
          <a:srgbClr val="FFFFFF"/>
        </a:accent3>
        <a:accent4>
          <a:srgbClr val="8E1427"/>
        </a:accent4>
        <a:accent5>
          <a:srgbClr val="D0ABAD"/>
        </a:accent5>
        <a:accent6>
          <a:srgbClr val="737577"/>
        </a:accent6>
        <a:hlink>
          <a:srgbClr val="FF9700"/>
        </a:hlink>
        <a:folHlink>
          <a:srgbClr val="A8B4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8.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BOKF PP Theme</Template>
  <TotalTime>0</TotalTime>
  <Words>2340</Words>
  <Application>Microsoft Macintosh PowerPoint</Application>
  <PresentationFormat>Custom</PresentationFormat>
  <Paragraphs>371</Paragraphs>
  <Slides>23</Slides>
  <Notes>9</Notes>
  <HiddenSlides>0</HiddenSlides>
  <MMClips>0</MMClips>
  <ScaleCrop>false</ScaleCrop>
  <HeadingPairs>
    <vt:vector size="4" baseType="variant">
      <vt:variant>
        <vt:lpstr>Theme</vt:lpstr>
      </vt:variant>
      <vt:variant>
        <vt:i4>7</vt:i4>
      </vt:variant>
      <vt:variant>
        <vt:lpstr>Slide Titles</vt:lpstr>
      </vt:variant>
      <vt:variant>
        <vt:i4>23</vt:i4>
      </vt:variant>
    </vt:vector>
  </HeadingPairs>
  <TitlesOfParts>
    <vt:vector size="30" baseType="lpstr">
      <vt:lpstr>BOKF PP Theme</vt:lpstr>
      <vt:lpstr>Custom Design</vt:lpstr>
      <vt:lpstr>1_Custom Design</vt:lpstr>
      <vt:lpstr>2_Custom Design</vt:lpstr>
      <vt:lpstr>3_Custom Design</vt:lpstr>
      <vt:lpstr>4_Custom Design</vt:lpstr>
      <vt:lpstr>Aspect</vt:lpstr>
      <vt:lpstr>Special Needs Trusts, Planning and Resources  </vt:lpstr>
      <vt:lpstr>PowerPoint Presentation</vt:lpstr>
      <vt:lpstr>Who needs a Special Needs Trust (SNT)?</vt:lpstr>
      <vt:lpstr> Special Needs Trusts: Disability Trusts and Special Needs Planning</vt:lpstr>
      <vt:lpstr> Know your clients’ public benefits!!</vt:lpstr>
      <vt:lpstr>Benefits Comparison</vt:lpstr>
      <vt:lpstr>PowerPoint Presentation</vt:lpstr>
      <vt:lpstr>What Can an SNT Pay For?</vt:lpstr>
      <vt:lpstr>Tax</vt:lpstr>
      <vt:lpstr>Acting As Trustee</vt:lpstr>
      <vt:lpstr>Acting As Trustee</vt:lpstr>
      <vt:lpstr>Achieving A Better Life Experience (ABLE) Act</vt:lpstr>
      <vt:lpstr>Achieving A Better Life Experience (ABLE) Act</vt:lpstr>
      <vt:lpstr>PowerPoint Presentation</vt:lpstr>
      <vt:lpstr>PowerPoint Presentation</vt:lpstr>
      <vt:lpstr>Benefits of Pooled SNTs</vt:lpstr>
      <vt:lpstr>Case Manager, Trust Advisors/Protectors and Co-Trustees</vt:lpstr>
      <vt:lpstr>The Importance of Choosing the Right Fiduciary </vt:lpstr>
      <vt:lpstr>Relationship Building</vt:lpstr>
      <vt:lpstr>PowerPoint Presentation</vt:lpstr>
      <vt:lpstr>Trust Administration and Hot-Topics</vt:lpstr>
      <vt:lpstr>CFPD  Services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2013-10-29T19:04:26Z</dcterms:created>
  <dcterms:modified xsi:type="dcterms:W3CDTF">2019-02-18T16:52:24Z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TC034313809991</vt:lpwstr>
  </property>
</Properties>
</file>