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4"/>
  </p:sldMasterIdLst>
  <p:handoutMasterIdLst>
    <p:handoutMasterId r:id="rId25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7" r:id="rId14"/>
    <p:sldId id="265" r:id="rId15"/>
    <p:sldId id="266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6881813" cy="9167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8EF9E7-B05C-4025-9031-80464E94AE53}" v="13" dt="2018-08-20T01:43:57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0" autoAdjust="0"/>
    <p:restoredTop sz="86450" autoAdjust="0"/>
  </p:normalViewPr>
  <p:slideViewPr>
    <p:cSldViewPr snapToGrid="0">
      <p:cViewPr varScale="1">
        <p:scale>
          <a:sx n="79" d="100"/>
          <a:sy n="79" d="100"/>
        </p:scale>
        <p:origin x="-9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7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31" Type="http://schemas.microsoft.com/office/2016/11/relationships/changesInfo" Target="changesInfos/changesInfo1.xml"/><Relationship Id="rId32" Type="http://schemas.microsoft.com/office/2015/10/relationships/revisionInfo" Target="revisionInfo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Karavas" userId="df8eb888-0a4a-4fa8-ace4-f3c2e38ea5c2" providerId="ADAL" clId="{2D8EF9E7-B05C-4025-9031-80464E94AE53}"/>
    <pc:docChg chg="undo modSld">
      <pc:chgData name="Julie Karavas" userId="df8eb888-0a4a-4fa8-ace4-f3c2e38ea5c2" providerId="ADAL" clId="{2D8EF9E7-B05C-4025-9031-80464E94AE53}" dt="2018-08-20T01:43:57.045" v="12" actId="20577"/>
      <pc:docMkLst>
        <pc:docMk/>
      </pc:docMkLst>
      <pc:sldChg chg="modSp">
        <pc:chgData name="Julie Karavas" userId="df8eb888-0a4a-4fa8-ace4-f3c2e38ea5c2" providerId="ADAL" clId="{2D8EF9E7-B05C-4025-9031-80464E94AE53}" dt="2018-08-20T01:43:57.045" v="12" actId="20577"/>
        <pc:sldMkLst>
          <pc:docMk/>
          <pc:sldMk cId="3797918311" sldId="275"/>
        </pc:sldMkLst>
        <pc:spChg chg="mod">
          <ac:chgData name="Julie Karavas" userId="df8eb888-0a4a-4fa8-ace4-f3c2e38ea5c2" providerId="ADAL" clId="{2D8EF9E7-B05C-4025-9031-80464E94AE53}" dt="2018-08-20T01:43:57.045" v="12" actId="20577"/>
          <ac:spMkLst>
            <pc:docMk/>
            <pc:sldMk cId="3797918311" sldId="275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59983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l">
              <a:defRPr sz="1200"/>
            </a:lvl1pPr>
          </a:lstStyle>
          <a:p>
            <a:r>
              <a:rPr lang="en-US" dirty="0"/>
              <a:t>Farm Succession/Starting the Conversation</a:t>
            </a:r>
          </a:p>
          <a:p>
            <a:r>
              <a:rPr lang="en-US" dirty="0"/>
              <a:t>Julie M. Karavas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07832"/>
            <a:ext cx="2982119" cy="459982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707832"/>
            <a:ext cx="2982119" cy="459982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r">
              <a:defRPr sz="1200"/>
            </a:lvl1pPr>
          </a:lstStyle>
          <a:p>
            <a:fld id="{A3CC5F9E-EF92-4C29-9979-2EA557A22B3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59983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r">
              <a:defRPr sz="1200"/>
            </a:lvl1pPr>
          </a:lstStyle>
          <a:p>
            <a:r>
              <a:rPr lang="en-US" dirty="0"/>
              <a:t>12/06/16</a:t>
            </a:r>
          </a:p>
        </p:txBody>
      </p:sp>
    </p:spTree>
    <p:extLst>
      <p:ext uri="{BB962C8B-B14F-4D97-AF65-F5344CB8AC3E}">
        <p14:creationId xmlns:p14="http://schemas.microsoft.com/office/powerpoint/2010/main" val="720964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28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28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6711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754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0559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195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6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74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99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711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32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85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8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35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54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5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8/25/18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834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hyperlink" Target="mailto:julie@jkklegal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950" dirty="0"/>
              <a:t>Farm Succession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300" dirty="0"/>
              <a:t>Starting the Conversation</a:t>
            </a:r>
          </a:p>
        </p:txBody>
      </p:sp>
    </p:spTree>
    <p:extLst>
      <p:ext uri="{BB962C8B-B14F-4D97-AF65-F5344CB8AC3E}">
        <p14:creationId xmlns:p14="http://schemas.microsoft.com/office/powerpoint/2010/main" val="2692697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950" dirty="0"/>
              <a:t>Set Goals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300" dirty="0"/>
              <a:t>Intent – Goals - Action</a:t>
            </a:r>
          </a:p>
        </p:txBody>
      </p:sp>
    </p:spTree>
    <p:extLst>
      <p:ext uri="{BB962C8B-B14F-4D97-AF65-F5344CB8AC3E}">
        <p14:creationId xmlns:p14="http://schemas.microsoft.com/office/powerpoint/2010/main" val="2797384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Set Goals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>Define and Clarify the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100" dirty="0"/>
              <a:t>Integrity of Operation</a:t>
            </a:r>
          </a:p>
          <a:p>
            <a:pPr lvl="1"/>
            <a:r>
              <a:rPr lang="en-US" sz="1800" dirty="0"/>
              <a:t>Management/ownership</a:t>
            </a:r>
          </a:p>
          <a:p>
            <a:r>
              <a:rPr lang="en-US" sz="2100" dirty="0"/>
              <a:t>Financial Security</a:t>
            </a:r>
          </a:p>
          <a:p>
            <a:pPr lvl="1"/>
            <a:r>
              <a:rPr lang="en-US" sz="1800" dirty="0"/>
              <a:t>Reconcile family/operation</a:t>
            </a:r>
          </a:p>
          <a:p>
            <a:r>
              <a:rPr lang="en-US" sz="2100" dirty="0"/>
              <a:t>Prepare the Next Generation of Leaders</a:t>
            </a:r>
          </a:p>
          <a:p>
            <a:pPr lvl="1"/>
            <a:r>
              <a:rPr lang="en-US" sz="1800" dirty="0"/>
              <a:t>Written plans/contingencies</a:t>
            </a:r>
          </a:p>
          <a:p>
            <a:pPr lvl="1"/>
            <a:endParaRPr lang="en-US" sz="1950" dirty="0"/>
          </a:p>
          <a:p>
            <a:pPr marL="0" indent="0">
              <a:buNone/>
            </a:pPr>
            <a:r>
              <a:rPr lang="en-US" sz="2100" dirty="0"/>
              <a:t>	</a:t>
            </a:r>
            <a:endParaRPr lang="en-US" sz="18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3490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41909" y="2146789"/>
            <a:ext cx="6994701" cy="1101600"/>
          </a:xfrm>
        </p:spPr>
        <p:txBody>
          <a:bodyPr>
            <a:normAutofit/>
          </a:bodyPr>
          <a:lstStyle/>
          <a:p>
            <a:r>
              <a:rPr lang="en-US" sz="3300" dirty="0"/>
              <a:t>Determine Common Objectives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1800" dirty="0"/>
              <a:t>Consider the goals defined.</a:t>
            </a:r>
          </a:p>
          <a:p>
            <a:r>
              <a:rPr lang="en-US" sz="1800" dirty="0"/>
              <a:t>What are the common goals of all / most family members?</a:t>
            </a:r>
          </a:p>
        </p:txBody>
      </p:sp>
    </p:spTree>
    <p:extLst>
      <p:ext uri="{BB962C8B-B14F-4D97-AF65-F5344CB8AC3E}">
        <p14:creationId xmlns:p14="http://schemas.microsoft.com/office/powerpoint/2010/main" val="724751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950" dirty="0"/>
              <a:t>Prepare a Plan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941910" y="3504847"/>
            <a:ext cx="6686549" cy="852104"/>
          </a:xfrm>
        </p:spPr>
        <p:txBody>
          <a:bodyPr>
            <a:noAutofit/>
          </a:bodyPr>
          <a:lstStyle/>
          <a:p>
            <a:r>
              <a:rPr lang="en-US" sz="2400" dirty="0"/>
              <a:t>Preliminary Plan</a:t>
            </a:r>
          </a:p>
          <a:p>
            <a:r>
              <a:rPr lang="en-US" sz="2400" dirty="0"/>
              <a:t>Final Plan</a:t>
            </a:r>
          </a:p>
        </p:txBody>
      </p:sp>
    </p:spTree>
    <p:extLst>
      <p:ext uri="{BB962C8B-B14F-4D97-AF65-F5344CB8AC3E}">
        <p14:creationId xmlns:p14="http://schemas.microsoft.com/office/powerpoint/2010/main" val="4089812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44694" y="1118844"/>
            <a:ext cx="6683765" cy="1167156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4500" dirty="0"/>
              <a:t>Prepare a Plan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Professional Team of Advisors </a:t>
            </a:r>
          </a:p>
          <a:p>
            <a:r>
              <a:rPr lang="en-US" sz="2700" dirty="0"/>
              <a:t>Reconcile Estate Plan and Operation Succession Plan</a:t>
            </a:r>
          </a:p>
          <a:p>
            <a:r>
              <a:rPr lang="en-US" sz="2700" dirty="0"/>
              <a:t>Not a One-Size-Fits-All Plan</a:t>
            </a:r>
          </a:p>
          <a:p>
            <a:r>
              <a:rPr lang="en-US" sz="2700" dirty="0"/>
              <a:t>Think:  What will work for the next 3-5 years…</a:t>
            </a:r>
          </a:p>
        </p:txBody>
      </p:sp>
    </p:spTree>
    <p:extLst>
      <p:ext uri="{BB962C8B-B14F-4D97-AF65-F5344CB8AC3E}">
        <p14:creationId xmlns:p14="http://schemas.microsoft.com/office/powerpoint/2010/main" val="1127317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950" dirty="0"/>
              <a:t>Implement the Plan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From Theory to Application</a:t>
            </a:r>
          </a:p>
        </p:txBody>
      </p:sp>
    </p:spTree>
    <p:extLst>
      <p:ext uri="{BB962C8B-B14F-4D97-AF65-F5344CB8AC3E}">
        <p14:creationId xmlns:p14="http://schemas.microsoft.com/office/powerpoint/2010/main" val="1189254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1175404"/>
            <a:ext cx="6683765" cy="1110596"/>
          </a:xfrm>
        </p:spPr>
        <p:txBody>
          <a:bodyPr>
            <a:normAutofit fontScale="90000"/>
          </a:bodyPr>
          <a:lstStyle/>
          <a:p>
            <a:r>
              <a:rPr lang="en-US"/>
              <a:t/>
            </a:r>
            <a:br>
              <a:rPr lang="en-US"/>
            </a:br>
            <a:r>
              <a:rPr lang="en-US" sz="4500"/>
              <a:t>Implement the Plan</a:t>
            </a: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457450"/>
            <a:ext cx="7015912" cy="2833217"/>
          </a:xfrm>
        </p:spPr>
        <p:txBody>
          <a:bodyPr>
            <a:normAutofit/>
          </a:bodyPr>
          <a:lstStyle/>
          <a:p>
            <a:r>
              <a:rPr lang="en-US" sz="3300" dirty="0"/>
              <a:t>Ownership Transition</a:t>
            </a:r>
          </a:p>
          <a:p>
            <a:r>
              <a:rPr lang="en-US" sz="3300" dirty="0"/>
              <a:t>Respecting the Common Goals</a:t>
            </a:r>
          </a:p>
          <a:p>
            <a:r>
              <a:rPr lang="en-US" sz="3300" dirty="0"/>
              <a:t>Management</a:t>
            </a:r>
          </a:p>
          <a:p>
            <a:r>
              <a:rPr lang="en-US" sz="3300" dirty="0"/>
              <a:t>Contingencies</a:t>
            </a:r>
          </a:p>
        </p:txBody>
      </p:sp>
    </p:spTree>
    <p:extLst>
      <p:ext uri="{BB962C8B-B14F-4D97-AF65-F5344CB8AC3E}">
        <p14:creationId xmlns:p14="http://schemas.microsoft.com/office/powerpoint/2010/main" val="765818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950" dirty="0"/>
              <a:t>Annual Review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Nothing is set in stone</a:t>
            </a:r>
          </a:p>
        </p:txBody>
      </p:sp>
    </p:spTree>
    <p:extLst>
      <p:ext uri="{BB962C8B-B14F-4D97-AF65-F5344CB8AC3E}">
        <p14:creationId xmlns:p14="http://schemas.microsoft.com/office/powerpoint/2010/main" val="773188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44694" y="1083493"/>
            <a:ext cx="6683765" cy="1202507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5025" dirty="0"/>
              <a:t>Annual Review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41909" y="2457450"/>
            <a:ext cx="6686550" cy="3122629"/>
          </a:xfrm>
        </p:spPr>
        <p:txBody>
          <a:bodyPr>
            <a:normAutofit lnSpcReduction="10000"/>
          </a:bodyPr>
          <a:lstStyle/>
          <a:p>
            <a:r>
              <a:rPr lang="en-US" sz="2100" dirty="0"/>
              <a:t>	</a:t>
            </a:r>
            <a:r>
              <a:rPr lang="en-US" sz="2700" dirty="0"/>
              <a:t>Family Dynamics</a:t>
            </a:r>
          </a:p>
          <a:p>
            <a:r>
              <a:rPr lang="en-US" sz="2700" dirty="0"/>
              <a:t>	Business / Operation Changes</a:t>
            </a:r>
          </a:p>
          <a:p>
            <a:r>
              <a:rPr lang="en-US" sz="2700" dirty="0"/>
              <a:t>	Industry Regulations</a:t>
            </a:r>
          </a:p>
          <a:p>
            <a:r>
              <a:rPr lang="en-US" sz="2700" dirty="0"/>
              <a:t>	Tax Law Changes</a:t>
            </a:r>
          </a:p>
          <a:p>
            <a:r>
              <a:rPr lang="en-US" sz="2700" dirty="0"/>
              <a:t>	Need for Business Purpose</a:t>
            </a:r>
          </a:p>
          <a:p>
            <a:r>
              <a:rPr lang="en-US" sz="2700" dirty="0"/>
              <a:t>	Flexibility and Contingencies</a:t>
            </a:r>
          </a:p>
        </p:txBody>
      </p:sp>
    </p:spTree>
    <p:extLst>
      <p:ext uri="{BB962C8B-B14F-4D97-AF65-F5344CB8AC3E}">
        <p14:creationId xmlns:p14="http://schemas.microsoft.com/office/powerpoint/2010/main" val="5585159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500" dirty="0"/>
              <a:t>Succession Planning </a:t>
            </a:r>
            <a:br>
              <a:rPr lang="en-US" sz="4500" dirty="0"/>
            </a:br>
            <a:r>
              <a:rPr lang="en-US" sz="4500" dirty="0"/>
              <a:t>is </a:t>
            </a:r>
            <a:br>
              <a:rPr lang="en-US" sz="4500" dirty="0"/>
            </a:br>
            <a:r>
              <a:rPr lang="en-US" sz="4500" dirty="0"/>
              <a:t>Planning for Success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304854" y="3897395"/>
            <a:ext cx="6323605" cy="1788736"/>
          </a:xfrm>
        </p:spPr>
        <p:txBody>
          <a:bodyPr>
            <a:normAutofit/>
          </a:bodyPr>
          <a:lstStyle/>
          <a:p>
            <a:r>
              <a:rPr lang="en-US" sz="2400" dirty="0"/>
              <a:t>Doing nothing is a disaster waiting to happen.  Get over the intimidation factor and start the conversation.  Nothing worthwhile is easy…</a:t>
            </a:r>
          </a:p>
        </p:txBody>
      </p:sp>
    </p:spTree>
    <p:extLst>
      <p:ext uri="{BB962C8B-B14F-4D97-AF65-F5344CB8AC3E}">
        <p14:creationId xmlns:p14="http://schemas.microsoft.com/office/powerpoint/2010/main" val="670207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677383"/>
            <a:ext cx="6902789" cy="2389694"/>
          </a:xfrm>
        </p:spPr>
        <p:txBody>
          <a:bodyPr>
            <a:normAutofit/>
          </a:bodyPr>
          <a:lstStyle/>
          <a:p>
            <a:r>
              <a:rPr lang="en-US" sz="4050" b="1" dirty="0"/>
              <a:t>Julie M. Karavas</a:t>
            </a:r>
            <a:r>
              <a:rPr lang="en-US" dirty="0"/>
              <a:t>, </a:t>
            </a:r>
            <a:r>
              <a:rPr lang="en-US" sz="2700" dirty="0"/>
              <a:t>J.D.,  LLM- Tax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Karavas &amp; Kranz, PC</a:t>
            </a:r>
            <a:br>
              <a:rPr lang="en-US" dirty="0"/>
            </a:br>
            <a:r>
              <a:rPr lang="en-US" sz="3300" i="1" dirty="0"/>
              <a:t>Colorado - Nebraska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941910" y="4243830"/>
            <a:ext cx="6686550" cy="1293829"/>
          </a:xfrm>
        </p:spPr>
        <p:txBody>
          <a:bodyPr>
            <a:normAutofit fontScale="62500" lnSpcReduction="20000"/>
          </a:bodyPr>
          <a:lstStyle/>
          <a:p>
            <a:pPr>
              <a:buFontTx/>
              <a:buChar char="-"/>
            </a:pPr>
            <a:r>
              <a:rPr lang="en-US" dirty="0"/>
              <a:t>Estate, Succession, Business Planning</a:t>
            </a:r>
          </a:p>
          <a:p>
            <a:pPr>
              <a:buFontTx/>
              <a:buChar char="-"/>
            </a:pPr>
            <a:r>
              <a:rPr lang="en-US" dirty="0"/>
              <a:t>Real Estate – Land, Minerals</a:t>
            </a:r>
          </a:p>
          <a:p>
            <a:pPr>
              <a:buFontTx/>
              <a:buChar char="-"/>
            </a:pPr>
            <a:r>
              <a:rPr lang="en-US" dirty="0"/>
              <a:t>Wills, Trusts, Probate, Succession Tax</a:t>
            </a:r>
          </a:p>
          <a:p>
            <a:pPr>
              <a:buFontTx/>
              <a:buChar char="-"/>
            </a:pPr>
            <a:r>
              <a:rPr lang="en-US" dirty="0"/>
              <a:t>Entity Formation and Operation</a:t>
            </a:r>
          </a:p>
          <a:p>
            <a:pPr>
              <a:buFontTx/>
              <a:buChar char="-"/>
            </a:pPr>
            <a:r>
              <a:rPr lang="en-US" dirty="0"/>
              <a:t>Transaction and Litigation</a:t>
            </a:r>
          </a:p>
        </p:txBody>
      </p:sp>
    </p:spTree>
    <p:extLst>
      <p:ext uri="{BB962C8B-B14F-4D97-AF65-F5344CB8AC3E}">
        <p14:creationId xmlns:p14="http://schemas.microsoft.com/office/powerpoint/2010/main" val="24150193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941910" y="1225485"/>
            <a:ext cx="6686550" cy="2947644"/>
          </a:xfrm>
        </p:spPr>
        <p:txBody>
          <a:bodyPr>
            <a:noAutofit/>
          </a:bodyPr>
          <a:lstStyle/>
          <a:p>
            <a:r>
              <a:rPr lang="en-US" sz="3600" b="1" dirty="0"/>
              <a:t>Julie M. Karavas</a:t>
            </a:r>
            <a:r>
              <a:rPr lang="en-US" sz="3300" dirty="0"/>
              <a:t>, </a:t>
            </a:r>
            <a:r>
              <a:rPr lang="en-US" sz="3000" dirty="0"/>
              <a:t>J.D., LLM-Tax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en-US" sz="2400" dirty="0"/>
              <a:t>Karavas &amp; Kranz, P.C.</a:t>
            </a:r>
            <a:br>
              <a:rPr lang="en-US" sz="2400" dirty="0"/>
            </a:br>
            <a:r>
              <a:rPr lang="en-US" sz="2400" i="1" dirty="0"/>
              <a:t>Colorado &amp; Nebraska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en-US" sz="2700" dirty="0">
                <a:hlinkClick r:id="rId2"/>
              </a:rPr>
              <a:t>julie@jkklegal.com</a:t>
            </a:r>
            <a:r>
              <a:rPr lang="en-US" sz="3300" dirty="0"/>
              <a:t/>
            </a:r>
            <a:br>
              <a:rPr lang="en-US" sz="3300" dirty="0"/>
            </a:br>
            <a:r>
              <a:rPr lang="en-US" sz="1800" dirty="0"/>
              <a:t>offices</a:t>
            </a:r>
            <a:r>
              <a:rPr lang="en-US" sz="3300" dirty="0"/>
              <a:t> -720.943.1095/ 402.423.9455 </a:t>
            </a:r>
            <a:r>
              <a:rPr lang="en-US" sz="1800" dirty="0"/>
              <a:t>cell</a:t>
            </a:r>
            <a:r>
              <a:rPr lang="en-US" sz="3300" dirty="0"/>
              <a:t> – 402.430.8802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>
          <a:xfrm>
            <a:off x="1941910" y="4243830"/>
            <a:ext cx="6686550" cy="1654404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1500" dirty="0"/>
              <a:t>Estate, Succession, Business Planning</a:t>
            </a:r>
          </a:p>
          <a:p>
            <a:pPr>
              <a:buFontTx/>
              <a:buChar char="-"/>
            </a:pPr>
            <a:r>
              <a:rPr lang="en-US" sz="1500" dirty="0"/>
              <a:t>Real Estate – Land, Minerals</a:t>
            </a:r>
          </a:p>
          <a:p>
            <a:pPr>
              <a:buFontTx/>
              <a:buChar char="-"/>
            </a:pPr>
            <a:r>
              <a:rPr lang="en-US" sz="1500" dirty="0"/>
              <a:t>Wills, Trusts, Probate, Succession Tax</a:t>
            </a:r>
          </a:p>
          <a:p>
            <a:pPr>
              <a:buFontTx/>
              <a:buChar char="-"/>
            </a:pPr>
            <a:r>
              <a:rPr lang="en-US" sz="1500" dirty="0"/>
              <a:t>Entity Formation and Operation</a:t>
            </a:r>
          </a:p>
          <a:p>
            <a:pPr>
              <a:buFontTx/>
              <a:buChar char="-"/>
            </a:pPr>
            <a:r>
              <a:rPr lang="en-US" sz="1500" dirty="0"/>
              <a:t>Transaction and Litigation</a:t>
            </a:r>
          </a:p>
        </p:txBody>
      </p:sp>
    </p:spTree>
    <p:extLst>
      <p:ext uri="{BB962C8B-B14F-4D97-AF65-F5344CB8AC3E}">
        <p14:creationId xmlns:p14="http://schemas.microsoft.com/office/powerpoint/2010/main" val="379791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950" dirty="0"/>
              <a:t>Succession Planning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100" dirty="0"/>
              <a:t>Doing nothing is a disaster waiting to happen</a:t>
            </a:r>
          </a:p>
        </p:txBody>
      </p:sp>
    </p:spTree>
    <p:extLst>
      <p:ext uri="{BB962C8B-B14F-4D97-AF65-F5344CB8AC3E}">
        <p14:creationId xmlns:p14="http://schemas.microsoft.com/office/powerpoint/2010/main" val="1773535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Succession Planning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457450"/>
            <a:ext cx="6686550" cy="3165050"/>
          </a:xfrm>
        </p:spPr>
        <p:txBody>
          <a:bodyPr>
            <a:noAutofit/>
          </a:bodyPr>
          <a:lstStyle/>
          <a:p>
            <a:r>
              <a:rPr lang="en-US" sz="2400" dirty="0"/>
              <a:t>Start the Conversation</a:t>
            </a:r>
          </a:p>
          <a:p>
            <a:r>
              <a:rPr lang="en-US" sz="2400" dirty="0"/>
              <a:t>Family Meeting </a:t>
            </a:r>
          </a:p>
          <a:p>
            <a:r>
              <a:rPr lang="en-US" sz="2400" dirty="0"/>
              <a:t>Set Goals</a:t>
            </a:r>
          </a:p>
          <a:p>
            <a:r>
              <a:rPr lang="en-US" sz="2400" dirty="0"/>
              <a:t>Determine Common Objectives</a:t>
            </a:r>
          </a:p>
          <a:p>
            <a:r>
              <a:rPr lang="en-US" sz="2400" dirty="0"/>
              <a:t>Prepare a Plan</a:t>
            </a:r>
          </a:p>
          <a:p>
            <a:r>
              <a:rPr lang="en-US" sz="2400" dirty="0"/>
              <a:t>Implement the Plan</a:t>
            </a:r>
          </a:p>
          <a:p>
            <a:r>
              <a:rPr lang="en-US" sz="2400" dirty="0"/>
              <a:t>Annual Review</a:t>
            </a:r>
          </a:p>
        </p:txBody>
      </p:sp>
    </p:spTree>
    <p:extLst>
      <p:ext uri="{BB962C8B-B14F-4D97-AF65-F5344CB8AC3E}">
        <p14:creationId xmlns:p14="http://schemas.microsoft.com/office/powerpoint/2010/main" val="1234349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500" dirty="0"/>
              <a:t>Start the Conversation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000" dirty="0"/>
              <a:t>Step one – </a:t>
            </a:r>
          </a:p>
          <a:p>
            <a:r>
              <a:rPr lang="en-US" sz="2550" dirty="0"/>
              <a:t>get family members to talk about their individual goals</a:t>
            </a:r>
          </a:p>
        </p:txBody>
      </p:sp>
    </p:spTree>
    <p:extLst>
      <p:ext uri="{BB962C8B-B14F-4D97-AF65-F5344CB8AC3E}">
        <p14:creationId xmlns:p14="http://schemas.microsoft.com/office/powerpoint/2010/main" val="43960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4500" dirty="0"/>
              <a:t>Conversation Starters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b="1" dirty="0"/>
              <a:t>ACTIVE Participation</a:t>
            </a:r>
          </a:p>
          <a:p>
            <a:r>
              <a:rPr lang="en-US" dirty="0"/>
              <a:t>Are you interested in participating in the family farm/ranch operation?</a:t>
            </a:r>
          </a:p>
          <a:p>
            <a:r>
              <a:rPr lang="en-US" dirty="0"/>
              <a:t>If yes, in what capacity? </a:t>
            </a:r>
          </a:p>
          <a:p>
            <a:r>
              <a:rPr lang="en-US" dirty="0"/>
              <a:t>Are you prepared to assume that role?</a:t>
            </a:r>
          </a:p>
          <a:p>
            <a:r>
              <a:rPr lang="en-US" dirty="0"/>
              <a:t>Do you need training or other resources?</a:t>
            </a:r>
          </a:p>
          <a:p>
            <a:r>
              <a:rPr lang="en-US" dirty="0"/>
              <a:t>Are you willing to invest your own funds in order to buy-in/continue?</a:t>
            </a:r>
          </a:p>
          <a:p>
            <a:r>
              <a:rPr lang="en-US" dirty="0"/>
              <a:t>Do you think there should be a limit as to who can be actively involved to avoid dilution of ownership – and minimize family dynamics?</a:t>
            </a:r>
          </a:p>
          <a:p>
            <a:r>
              <a:rPr lang="en-US" dirty="0"/>
              <a:t>Have you considered the difference between management and ownership?</a:t>
            </a:r>
          </a:p>
        </p:txBody>
      </p:sp>
    </p:spTree>
    <p:extLst>
      <p:ext uri="{BB962C8B-B14F-4D97-AF65-F5344CB8AC3E}">
        <p14:creationId xmlns:p14="http://schemas.microsoft.com/office/powerpoint/2010/main" val="3058808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4500" dirty="0"/>
              <a:t>Conversation Starters</a:t>
            </a:r>
            <a:r>
              <a:rPr lang="en-US" dirty="0"/>
              <a:t>, </a:t>
            </a:r>
            <a:r>
              <a:rPr lang="en-US" dirty="0" err="1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457450"/>
            <a:ext cx="6686550" cy="3073139"/>
          </a:xfrm>
        </p:spPr>
        <p:txBody>
          <a:bodyPr>
            <a:normAutofit fontScale="85000" lnSpcReduction="10000"/>
          </a:bodyPr>
          <a:lstStyle/>
          <a:p>
            <a:r>
              <a:rPr lang="en-US" sz="2400" b="1" dirty="0"/>
              <a:t>PASSIVE Involvement</a:t>
            </a:r>
            <a:endParaRPr lang="en-US" sz="2400" dirty="0"/>
          </a:p>
          <a:p>
            <a:r>
              <a:rPr lang="en-US" dirty="0"/>
              <a:t>Should family members not actively involved be able to have an ownership interest?</a:t>
            </a:r>
          </a:p>
          <a:p>
            <a:r>
              <a:rPr lang="en-US" dirty="0"/>
              <a:t>Even if you don’t want to actively participate, do you want the operation to continue?</a:t>
            </a:r>
          </a:p>
          <a:p>
            <a:r>
              <a:rPr lang="en-US" dirty="0"/>
              <a:t>Are you willing to invest your own funds in the operation to get an ownership interest?</a:t>
            </a:r>
          </a:p>
          <a:p>
            <a:r>
              <a:rPr lang="en-US" dirty="0"/>
              <a:t>Do you prefer the operation be liquidated and the net proceeds distributed?</a:t>
            </a:r>
          </a:p>
          <a:p>
            <a:r>
              <a:rPr lang="en-US" dirty="0"/>
              <a:t>Even if you don’t want to participate or invest, do you support the continuation if your share can be cashed out to you?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881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950" dirty="0"/>
              <a:t>Family Meeting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en-US" sz="1800" dirty="0"/>
          </a:p>
          <a:p>
            <a:r>
              <a:rPr lang="en-US" sz="1800" dirty="0"/>
              <a:t>Effective succession planning will involve family meeting(s).</a:t>
            </a:r>
          </a:p>
        </p:txBody>
      </p:sp>
    </p:spTree>
    <p:extLst>
      <p:ext uri="{BB962C8B-B14F-4D97-AF65-F5344CB8AC3E}">
        <p14:creationId xmlns:p14="http://schemas.microsoft.com/office/powerpoint/2010/main" val="2487099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Agenda for Family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Purpose of Meeting </a:t>
            </a:r>
          </a:p>
          <a:p>
            <a:r>
              <a:rPr lang="en-US" sz="1500" dirty="0"/>
              <a:t>Mom &amp; Dad’s Retirement Goals</a:t>
            </a:r>
          </a:p>
          <a:p>
            <a:r>
              <a:rPr lang="en-US" sz="1500" dirty="0"/>
              <a:t>Mom &amp; Dad’s financial situation – personal/business</a:t>
            </a:r>
          </a:p>
          <a:p>
            <a:r>
              <a:rPr lang="en-US" sz="1500" dirty="0"/>
              <a:t>Succession Issues</a:t>
            </a:r>
          </a:p>
          <a:p>
            <a:r>
              <a:rPr lang="en-US" sz="1500" dirty="0"/>
              <a:t>Family Input (*Think – Conversation Starter items)</a:t>
            </a:r>
          </a:p>
          <a:p>
            <a:r>
              <a:rPr lang="en-US" sz="1500" dirty="0"/>
              <a:t>Estate Planning for Mom &amp; Dad, and younger generation start to think</a:t>
            </a:r>
          </a:p>
          <a:p>
            <a:pPr lvl="1"/>
            <a:r>
              <a:rPr lang="en-US" dirty="0"/>
              <a:t>Value of estate / Preservation of assets</a:t>
            </a:r>
          </a:p>
          <a:p>
            <a:pPr lvl="1"/>
            <a:r>
              <a:rPr lang="en-US" dirty="0"/>
              <a:t>Tax liability issues</a:t>
            </a:r>
          </a:p>
          <a:p>
            <a:pPr lvl="1"/>
            <a:r>
              <a:rPr lang="en-US" dirty="0"/>
              <a:t>Reconcile estate plan and succession/business plan</a:t>
            </a:r>
          </a:p>
        </p:txBody>
      </p:sp>
    </p:spTree>
    <p:extLst>
      <p:ext uri="{BB962C8B-B14F-4D97-AF65-F5344CB8AC3E}">
        <p14:creationId xmlns:p14="http://schemas.microsoft.com/office/powerpoint/2010/main" val="212293936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9BC709F15E0D46A899C729A6EC6F9E" ma:contentTypeVersion="11" ma:contentTypeDescription="Create a new document." ma:contentTypeScope="" ma:versionID="490292c45e305138a627d0f55432ab6a">
  <xsd:schema xmlns:xsd="http://www.w3.org/2001/XMLSchema" xmlns:xs="http://www.w3.org/2001/XMLSchema" xmlns:p="http://schemas.microsoft.com/office/2006/metadata/properties" xmlns:ns2="504e4fe1-9aa0-4970-b175-b9f2130d327f" xmlns:ns3="e3828c78-7eba-4d39-a783-98666715f8d9" targetNamespace="http://schemas.microsoft.com/office/2006/metadata/properties" ma:root="true" ma:fieldsID="fc43e2e9869ebc56835550d650932a76" ns2:_="" ns3:_="">
    <xsd:import namespace="504e4fe1-9aa0-4970-b175-b9f2130d327f"/>
    <xsd:import namespace="e3828c78-7eba-4d39-a783-98666715f8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4e4fe1-9aa0-4970-b175-b9f2130d327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828c78-7eba-4d39-a783-98666715f8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FF4BC3B-D421-4CFC-9462-5D67AF4042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60EA06-2B94-4C64-911A-FB95613C58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4e4fe1-9aa0-4970-b175-b9f2130d327f"/>
    <ds:schemaRef ds:uri="e3828c78-7eba-4d39-a783-98666715f8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B41E4A-28E1-42E5-9301-F7DBB5E8000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e3828c78-7eba-4d39-a783-98666715f8d9"/>
    <ds:schemaRef ds:uri="504e4fe1-9aa0-4970-b175-b9f2130d327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36333</TotalTime>
  <Words>516</Words>
  <Application>Microsoft Macintosh PowerPoint</Application>
  <PresentationFormat>On-screen Show (4:3)</PresentationFormat>
  <Paragraphs>96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Wisp</vt:lpstr>
      <vt:lpstr>Farm Succession</vt:lpstr>
      <vt:lpstr>Julie M. Karavas, J.D.,  LLM- Tax Karavas &amp; Kranz, PC Colorado - Nebraska</vt:lpstr>
      <vt:lpstr>Succession Planning</vt:lpstr>
      <vt:lpstr> Succession Planning Steps</vt:lpstr>
      <vt:lpstr>Start the Conversation</vt:lpstr>
      <vt:lpstr> Conversation Starters</vt:lpstr>
      <vt:lpstr> Conversation Starters, con’t</vt:lpstr>
      <vt:lpstr>Family Meeting</vt:lpstr>
      <vt:lpstr> Agenda for Family Meeting</vt:lpstr>
      <vt:lpstr>Set Goals</vt:lpstr>
      <vt:lpstr>Set Goals Define and Clarify the Goals</vt:lpstr>
      <vt:lpstr>Determine Common Objectives</vt:lpstr>
      <vt:lpstr>Prepare a Plan</vt:lpstr>
      <vt:lpstr> Prepare a Plan</vt:lpstr>
      <vt:lpstr>Implement the Plan</vt:lpstr>
      <vt:lpstr> Implement the Plan</vt:lpstr>
      <vt:lpstr>Annual Review</vt:lpstr>
      <vt:lpstr> Annual Review</vt:lpstr>
      <vt:lpstr>Succession Planning  is  Planning for Success</vt:lpstr>
      <vt:lpstr>Julie M. Karavas, J.D., LLM-Tax Karavas &amp; Kranz, P.C. Colorado &amp; Nebraska julie@jkklegal.com offices -720.943.1095/ 402.423.9455 cell – 402.430.8802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 Succession</dc:title>
  <dc:creator>JulieKaravas</dc:creator>
  <cp:lastModifiedBy>Mary Sue Powers</cp:lastModifiedBy>
  <cp:revision>20</cp:revision>
  <dcterms:created xsi:type="dcterms:W3CDTF">2016-11-29T19:04:24Z</dcterms:created>
  <dcterms:modified xsi:type="dcterms:W3CDTF">2018-09-19T19:33:32Z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0x0101003B9BC709F15E0D46A899C729A6EC6F9E</vt:lpwstr>
  </property>
</Properties>
</file>