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av" ContentType="audio/x-wav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5" r:id="rId8"/>
    <p:sldId id="273" r:id="rId9"/>
    <p:sldId id="266" r:id="rId10"/>
    <p:sldId id="268" r:id="rId11"/>
    <p:sldId id="269" r:id="rId12"/>
    <p:sldId id="270" r:id="rId13"/>
    <p:sldId id="271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7" autoAdjust="0"/>
    <p:restoredTop sz="89919" autoAdjust="0"/>
  </p:normalViewPr>
  <p:slideViewPr>
    <p:cSldViewPr snapToGrid="0">
      <p:cViewPr varScale="1">
        <p:scale>
          <a:sx n="92" d="100"/>
          <a:sy n="92" d="100"/>
        </p:scale>
        <p:origin x="-680" y="-576"/>
      </p:cViewPr>
      <p:guideLst>
        <p:guide orient="horz" pos="2160"/>
        <p:guide orient="horz" pos="4128"/>
        <p:guide pos="3840"/>
        <p:guide pos="72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24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9/27/17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9/27/17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2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B302-F4DC-4547-9C74-CF794137D16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9/27/17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extLst mod="1">
    <p:ext uri="{DCECCB84-F9BA-43D5-87BE-67443E8EF086}">
      <p15:sldGuideLst xmlns:p15="http://schemas.microsoft.com/office/powerpoint/2012/main" xmlns="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9/27/17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audio" Target="../media/audio1.wav"/><Relationship Id="rId14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9/27/17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laser.wav"/>
          </p:stSnd>
        </p:sndAc>
      </p:transition>
    </mc:Choice>
    <mc:Fallback xmlns="">
      <p:transition spd="med">
        <p:fade/>
        <p:sndAc>
          <p:stSnd>
            <p:snd r:embed="rId14" name="laser.wav"/>
          </p:stSnd>
        </p:sndAc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3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Estate Planning Council October 2017 </a:t>
            </a:r>
            <a:br>
              <a:rPr lang="en-US" dirty="0"/>
            </a:br>
            <a:r>
              <a:rPr lang="en-US" sz="6000" dirty="0"/>
              <a:t>A </a:t>
            </a:r>
            <a:r>
              <a:rPr lang="en-US" sz="7300" dirty="0"/>
              <a:t>Survey of Section 408 plans</a:t>
            </a:r>
            <a:br>
              <a:rPr lang="en-US" sz="7300" dirty="0"/>
            </a:br>
            <a:r>
              <a:rPr lang="en-US" sz="7300" dirty="0"/>
              <a:t>             (A.K.A. IRAs) </a:t>
            </a:r>
            <a:br>
              <a:rPr lang="en-US" sz="7300" dirty="0"/>
            </a:br>
            <a:r>
              <a:rPr lang="en-US" sz="7300" dirty="0"/>
              <a:t>But no section 401 a, k or 403b</a:t>
            </a:r>
            <a:br>
              <a:rPr lang="en-US" sz="7300" dirty="0"/>
            </a:br>
            <a:endParaRPr lang="en-US" sz="7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Clay H. Sorrick, Jr., CLU, ChFC, MSFS</a:t>
            </a:r>
          </a:p>
          <a:p>
            <a:r>
              <a:rPr lang="en-US" dirty="0"/>
              <a:t>Legacy Wealth Partners 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SIMPLEs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10972800" cy="4324350"/>
          </a:xfrm>
        </p:spPr>
        <p:txBody>
          <a:bodyPr/>
          <a:lstStyle/>
          <a:p>
            <a:r>
              <a:rPr lang="en-US" dirty="0"/>
              <a:t>No loans (loans common but not required in 403b and 401k plans)</a:t>
            </a:r>
          </a:p>
          <a:p>
            <a:r>
              <a:rPr lang="en-US" dirty="0"/>
              <a:t>No tax return (5500) for the plan which are required for 401k plans</a:t>
            </a:r>
          </a:p>
          <a:p>
            <a:r>
              <a:rPr lang="en-US" dirty="0"/>
              <a:t>No T.P.A. (Third Party Administrator or CPA to keep plan records)</a:t>
            </a:r>
          </a:p>
          <a:p>
            <a:r>
              <a:rPr lang="en-US" dirty="0"/>
              <a:t>Must be established for the current year no later than October 1 </a:t>
            </a:r>
          </a:p>
          <a:p>
            <a:r>
              <a:rPr lang="en-US" dirty="0"/>
              <a:t>Contribution limit for employee coordinated with 401k $18k limit</a:t>
            </a:r>
          </a:p>
          <a:p>
            <a:r>
              <a:rPr lang="en-US" dirty="0"/>
              <a:t>Early withdrawals/rollovers subject to penalty tax of 25% for 2 years</a:t>
            </a:r>
          </a:p>
          <a:p>
            <a:r>
              <a:rPr lang="en-US" dirty="0"/>
              <a:t>Withdrawals after 2 yr. have the same 10% withdrawal tax up to 59 ½ </a:t>
            </a:r>
          </a:p>
          <a:p>
            <a:r>
              <a:rPr lang="en-US" dirty="0"/>
              <a:t>Cannot have any other qualified plan except the SIMPLE</a:t>
            </a:r>
          </a:p>
          <a:p>
            <a:r>
              <a:rPr lang="en-US" dirty="0"/>
              <a:t>No more than 100 EEs but most common for very small employers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SEPs – Simplified Employee Pensions (Section 408) (k)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A SEP has no limits on employee count but commonly is for small employers</a:t>
            </a:r>
          </a:p>
          <a:p>
            <a:pPr marL="109728" indent="0">
              <a:buNone/>
            </a:pPr>
            <a:r>
              <a:rPr lang="en-US" dirty="0"/>
              <a:t>A SEP can have contributions of 25% of salary or 20% of self employed net</a:t>
            </a:r>
          </a:p>
          <a:p>
            <a:pPr marL="109728" indent="0">
              <a:buNone/>
            </a:pPr>
            <a:r>
              <a:rPr lang="en-US" dirty="0"/>
              <a:t>Example: Self employed net 100k and contribution 20% = $20,000</a:t>
            </a:r>
          </a:p>
          <a:p>
            <a:pPr marL="109728" indent="0">
              <a:buNone/>
            </a:pPr>
            <a:r>
              <a:rPr lang="en-US" dirty="0"/>
              <a:t>Example Salary 80K and 25% = $20,000</a:t>
            </a:r>
          </a:p>
          <a:p>
            <a:pPr marL="109728" indent="0">
              <a:buNone/>
            </a:pPr>
            <a:r>
              <a:rPr lang="en-US" dirty="0"/>
              <a:t>Contributions based on ERISA salary cap of $270,000 in 2017</a:t>
            </a:r>
          </a:p>
          <a:p>
            <a:pPr marL="109728" indent="0">
              <a:buNone/>
            </a:pPr>
            <a:r>
              <a:rPr lang="en-US" dirty="0"/>
              <a:t>So 20% of $270,000 equals $54,000 (no catch ups as $$ are all ER $$!)</a:t>
            </a:r>
          </a:p>
          <a:p>
            <a:pPr marL="109728" indent="0">
              <a:buNone/>
            </a:pPr>
            <a:r>
              <a:rPr lang="en-US" dirty="0"/>
              <a:t>Then eligible employees get 20% also or can integrate with social security</a:t>
            </a:r>
          </a:p>
          <a:p>
            <a:pPr marL="109728" indent="0">
              <a:buNone/>
            </a:pPr>
            <a:r>
              <a:rPr lang="en-US" dirty="0"/>
              <a:t>In a 401k plan may allow no ER $$ for employees who leave, not in SEP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1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SEPs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Employees must be in the plan if they work longer than 3 years in last 5</a:t>
            </a:r>
          </a:p>
          <a:p>
            <a:r>
              <a:rPr lang="en-US" dirty="0"/>
              <a:t>Age 21</a:t>
            </a:r>
          </a:p>
          <a:p>
            <a:r>
              <a:rPr lang="en-US" dirty="0"/>
              <a:t>Earned at least $600 in compensation in prior years (LOW)</a:t>
            </a:r>
          </a:p>
          <a:p>
            <a:r>
              <a:rPr lang="en-US" dirty="0"/>
              <a:t>Not good if you regularly have same seasonal employees</a:t>
            </a:r>
          </a:p>
          <a:p>
            <a:r>
              <a:rPr lang="en-US" dirty="0"/>
              <a:t>You and your employees are always fully vested</a:t>
            </a:r>
          </a:p>
          <a:p>
            <a:r>
              <a:rPr lang="en-US" dirty="0"/>
              <a:t>No Employee contributions allowed</a:t>
            </a:r>
          </a:p>
          <a:p>
            <a:r>
              <a:rPr lang="en-US" dirty="0"/>
              <a:t>Can I be in a SIMPLE and 401k plan? Yes, but combined deferrals</a:t>
            </a:r>
          </a:p>
          <a:p>
            <a:r>
              <a:rPr lang="en-US" dirty="0"/>
              <a:t>Can I be in a SEP and 401k plan – yes as SEP $ are not deferrals</a:t>
            </a:r>
          </a:p>
          <a:p>
            <a:r>
              <a:rPr lang="en-US" dirty="0"/>
              <a:t>SEP: Assumes you have regular job and side job so two employers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E79494-B29C-4304-8219-ABD9CD33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408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241A9-14D7-46A2-B630-6E2A334F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Are all “Individual” retirement plans</a:t>
            </a:r>
          </a:p>
          <a:p>
            <a:r>
              <a:rPr lang="en-US" dirty="0"/>
              <a:t>None have TAX reporting (5500) or TPA, CPA record keeping</a:t>
            </a:r>
          </a:p>
          <a:p>
            <a:r>
              <a:rPr lang="en-US" dirty="0"/>
              <a:t>Have the same rules for distributions except Roth's &amp; ESAs, Inherited</a:t>
            </a:r>
          </a:p>
          <a:p>
            <a:r>
              <a:rPr lang="en-US" dirty="0"/>
              <a:t>59 ½ can take --- 70 ½ must take</a:t>
            </a:r>
          </a:p>
          <a:p>
            <a:r>
              <a:rPr lang="en-US" dirty="0"/>
              <a:t>Death, divorce (QDRO or possible taxation)</a:t>
            </a:r>
          </a:p>
          <a:p>
            <a:r>
              <a:rPr lang="en-US" dirty="0"/>
              <a:t>If 70 ½ can give up to 100k direct to public charities w/o taking into income</a:t>
            </a:r>
          </a:p>
          <a:p>
            <a:r>
              <a:rPr lang="en-US" dirty="0"/>
              <a:t>Charitable Q.C.D. satisfies the RMD and does not increase A.G.I. </a:t>
            </a:r>
          </a:p>
          <a:p>
            <a:r>
              <a:rPr lang="en-US" dirty="0"/>
              <a:t>Charitable Q.C.D. must be acknowledged by the charity (no SIMPLE or Inh.) </a:t>
            </a:r>
          </a:p>
          <a:p>
            <a:r>
              <a:rPr lang="en-US" dirty="0"/>
              <a:t>Disability, First home (120 days 10K), qualified reservist 179+ days</a:t>
            </a:r>
          </a:p>
          <a:p>
            <a:r>
              <a:rPr lang="en-US" dirty="0"/>
              <a:t>“Substantially” equal payments 5 yr. or 59 ½ if retired before 59 ½ (72 (t)(2)</a:t>
            </a:r>
          </a:p>
          <a:p>
            <a:r>
              <a:rPr lang="en-US" dirty="0"/>
              <a:t>Waits are measured by prior year compensation in SIMPLE/SEPs</a:t>
            </a:r>
          </a:p>
          <a:p>
            <a:pPr marL="109728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2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0D5CCA-1944-4DBD-A902-A5773A91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408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705CCE-F039-4B4D-96D4-0BA6C60FF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out in Simple or SEP for a wait that excludes you or your spouse</a:t>
            </a:r>
          </a:p>
          <a:p>
            <a:r>
              <a:rPr lang="en-US" dirty="0"/>
              <a:t>Distributions required and not taken can have 50% excise tax</a:t>
            </a:r>
          </a:p>
          <a:p>
            <a:r>
              <a:rPr lang="en-US" dirty="0"/>
              <a:t>If you miss and there is a reasonable error file IRS form 5329</a:t>
            </a:r>
          </a:p>
          <a:p>
            <a:r>
              <a:rPr lang="en-US" dirty="0"/>
              <a:t>Be careful to use the correct distribution table (Pub 590B)</a:t>
            </a:r>
          </a:p>
          <a:p>
            <a:r>
              <a:rPr lang="en-US" dirty="0"/>
              <a:t>One table you or your spouse (starts at age 70 ½ at 27.4 divisor)(3.65%)</a:t>
            </a:r>
          </a:p>
          <a:p>
            <a:r>
              <a:rPr lang="en-US" dirty="0"/>
              <a:t>Another table (single life) for inherited IRA</a:t>
            </a:r>
          </a:p>
          <a:p>
            <a:r>
              <a:rPr lang="en-US" dirty="0"/>
              <a:t>No formal IRS monitoring</a:t>
            </a:r>
          </a:p>
          <a:p>
            <a:r>
              <a:rPr lang="en-US" dirty="0"/>
              <a:t>Even if you roll over a 401k/401a to an IRA you will receive a 1099R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5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4E783-63E9-40CB-A4E2-935386B0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408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EA9B7C-4B44-40F9-9756-9E801C786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please?</a:t>
            </a:r>
          </a:p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1050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IRAs (Individual Retirement Plans) (trustee/custodian)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IRAs (both deductible and non deductible)</a:t>
            </a:r>
          </a:p>
          <a:p>
            <a:r>
              <a:rPr lang="en-US" dirty="0"/>
              <a:t>Rollover IRAs and Conduit IRA (temporary regular)</a:t>
            </a:r>
          </a:p>
          <a:p>
            <a:r>
              <a:rPr lang="en-US" dirty="0"/>
              <a:t>Spousal IRAs</a:t>
            </a:r>
          </a:p>
          <a:p>
            <a:r>
              <a:rPr lang="en-US" dirty="0"/>
              <a:t>Education IRAs</a:t>
            </a:r>
          </a:p>
          <a:p>
            <a:r>
              <a:rPr lang="en-US" dirty="0"/>
              <a:t>SIMPLE IRAs (not so simple!) – sort of an IRA for employees and employer</a:t>
            </a:r>
          </a:p>
          <a:p>
            <a:r>
              <a:rPr lang="en-US" dirty="0"/>
              <a:t>SEP IRAs – an IRA for individuals still but sponsored by a business</a:t>
            </a:r>
          </a:p>
          <a:p>
            <a:r>
              <a:rPr lang="en-US" dirty="0"/>
              <a:t>Inherited IRAs</a:t>
            </a:r>
          </a:p>
          <a:p>
            <a:r>
              <a:rPr lang="en-US" dirty="0"/>
              <a:t>Not discussed: Individual Ret Annuity, Employer IRA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IRAs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is $5500 (catch up total is $6500) </a:t>
            </a:r>
            <a:r>
              <a:rPr lang="en-US" u="sng" dirty="0"/>
              <a:t>no</a:t>
            </a:r>
            <a:r>
              <a:rPr lang="en-US" dirty="0"/>
              <a:t> income limit if no qualified retirement plans during this year for either you, single or with spouse </a:t>
            </a:r>
          </a:p>
          <a:p>
            <a:r>
              <a:rPr lang="en-US" dirty="0"/>
              <a:t>Single and head of household: If you are</a:t>
            </a:r>
            <a:r>
              <a:rPr lang="en-US" u="sng" dirty="0"/>
              <a:t> in </a:t>
            </a:r>
            <a:r>
              <a:rPr lang="en-US" dirty="0"/>
              <a:t>a Q.P. IRA eligibility phases out if income AGI $62-72k</a:t>
            </a:r>
          </a:p>
          <a:p>
            <a:r>
              <a:rPr lang="en-US" dirty="0"/>
              <a:t>Married filing jointly and you are </a:t>
            </a:r>
            <a:r>
              <a:rPr lang="en-US" u="sng" dirty="0"/>
              <a:t>in</a:t>
            </a:r>
            <a:r>
              <a:rPr lang="en-US" dirty="0"/>
              <a:t> a Q.P. phase out $99-$119</a:t>
            </a:r>
          </a:p>
          <a:p>
            <a:r>
              <a:rPr lang="en-US" dirty="0"/>
              <a:t>Married filing jointly: if you </a:t>
            </a:r>
            <a:r>
              <a:rPr lang="en-US" u="sng" dirty="0"/>
              <a:t>not</a:t>
            </a:r>
            <a:r>
              <a:rPr lang="en-US" dirty="0"/>
              <a:t> in plan but spouse is in a Q.P. IRA phase out is AGI $186-$196 </a:t>
            </a:r>
          </a:p>
          <a:p>
            <a:r>
              <a:rPr lang="en-US" dirty="0"/>
              <a:t>If not eligible to deduct then you can still do a non deductible IRA and file form IRS 8606 and get tax deferred growth –watch payout %s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Roth 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Conversion from regular to ROTH IRA: no income limit </a:t>
            </a:r>
          </a:p>
          <a:p>
            <a:r>
              <a:rPr lang="en-US" dirty="0"/>
              <a:t>Contribute to a ROTH ($5500/$6500) if:</a:t>
            </a:r>
          </a:p>
          <a:p>
            <a:r>
              <a:rPr lang="en-US" dirty="0"/>
              <a:t>Single or HH phase out eligibility is $118-$133</a:t>
            </a:r>
          </a:p>
          <a:p>
            <a:r>
              <a:rPr lang="en-US" dirty="0"/>
              <a:t>Married filing jointly phase out is $186-$196</a:t>
            </a:r>
          </a:p>
          <a:p>
            <a:r>
              <a:rPr lang="en-US" dirty="0"/>
              <a:t>Does not matter if you are in QP or spouse is </a:t>
            </a:r>
          </a:p>
          <a:p>
            <a:r>
              <a:rPr lang="en-US" dirty="0"/>
              <a:t>No deduction, tax deferred growth, tax free withdrawals</a:t>
            </a:r>
          </a:p>
          <a:p>
            <a:r>
              <a:rPr lang="en-US" dirty="0"/>
              <a:t>No RMD at 70 ½ and ideal for passing wealth to heirs</a:t>
            </a:r>
          </a:p>
          <a:p>
            <a:r>
              <a:rPr lang="en-US" dirty="0"/>
              <a:t>Regular IRA deduct and deferral and tax </a:t>
            </a:r>
            <a:r>
              <a:rPr lang="en-US"/>
              <a:t>at distribution</a:t>
            </a:r>
          </a:p>
          <a:p>
            <a:r>
              <a:rPr lang="en-US"/>
              <a:t>Roth </a:t>
            </a:r>
            <a:r>
              <a:rPr lang="en-US" dirty="0"/>
              <a:t>no deduct still deferral no tax at distribution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IRA Tax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50168"/>
            <a:ext cx="10972800" cy="4325112"/>
          </a:xfrm>
        </p:spPr>
        <p:txBody>
          <a:bodyPr/>
          <a:lstStyle/>
          <a:p>
            <a:r>
              <a:rPr lang="en-US" dirty="0"/>
              <a:t>Maximum bracket still graduated to 39.6 plus 4.63% flat rate CO </a:t>
            </a:r>
          </a:p>
          <a:p>
            <a:r>
              <a:rPr lang="en-US" dirty="0"/>
              <a:t>Taxpayers still hate to pay taxes!</a:t>
            </a:r>
          </a:p>
          <a:p>
            <a:r>
              <a:rPr lang="en-US" dirty="0"/>
              <a:t>Young persons or low bracket taxpayers ideal for a Roth  </a:t>
            </a:r>
          </a:p>
          <a:p>
            <a:r>
              <a:rPr lang="en-US" dirty="0"/>
              <a:t>If you have multiple past employers may be better to manage old plans in a roll  over IRA  to coordinate investments; not lose track of assets</a:t>
            </a:r>
          </a:p>
          <a:p>
            <a:r>
              <a:rPr lang="en-US" dirty="0"/>
              <a:t>Costs for an IRA may be more than a qualified plan investment choices</a:t>
            </a:r>
          </a:p>
          <a:p>
            <a:r>
              <a:rPr lang="en-US" dirty="0"/>
              <a:t>IRA usually has far more in variety of investments choices (ETFs)</a:t>
            </a:r>
          </a:p>
          <a:p>
            <a:r>
              <a:rPr lang="en-US" dirty="0"/>
              <a:t>If a choice between an IRA or a QP the QP often has higher limits and/or a match</a:t>
            </a:r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Spousal 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enough income but spouse does not have any and you are </a:t>
            </a:r>
            <a:r>
              <a:rPr lang="en-US" u="sng" dirty="0"/>
              <a:t>otherwise eligible </a:t>
            </a:r>
          </a:p>
          <a:p>
            <a:r>
              <a:rPr lang="en-US" dirty="0"/>
              <a:t>AND you have enough income to fund both if you fund your own </a:t>
            </a:r>
          </a:p>
          <a:p>
            <a:r>
              <a:rPr lang="en-US" dirty="0"/>
              <a:t>Looks like - smells like a regular IRA</a:t>
            </a:r>
          </a:p>
          <a:p>
            <a:r>
              <a:rPr lang="en-US" dirty="0"/>
              <a:t>$5500 ($6500) limits up to income for joint return </a:t>
            </a:r>
          </a:p>
          <a:p>
            <a:r>
              <a:rPr lang="en-US" dirty="0"/>
              <a:t>Must be less than 70 ½ for regular or spousal IRA</a:t>
            </a:r>
          </a:p>
          <a:p>
            <a:r>
              <a:rPr lang="en-US" dirty="0"/>
              <a:t>No age limit for Roth IRA for you or spouse </a:t>
            </a:r>
          </a:p>
          <a:p>
            <a:r>
              <a:rPr lang="en-US" dirty="0"/>
              <a:t>Spousal: Has to be a separate account from taxpayer with income</a:t>
            </a:r>
          </a:p>
          <a:p>
            <a:r>
              <a:rPr lang="en-US" dirty="0"/>
              <a:t>Must file married/joint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3" name="laser.wav"/>
          </p:stSnd>
        </p:sndAc>
      </p:transition>
    </mc:Choice>
    <mc:Fallback xmlns="">
      <p:transition spd="med">
        <p:fade/>
        <p:sndAc>
          <p:stSnd>
            <p:snd r:embed="rId4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Education IRA (Coverdell Education Savings account)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known as an E.S.A.</a:t>
            </a:r>
          </a:p>
          <a:p>
            <a:r>
              <a:rPr lang="en-US" dirty="0"/>
              <a:t>Not nearly as common as 529 plan for education funding</a:t>
            </a:r>
          </a:p>
          <a:p>
            <a:r>
              <a:rPr lang="en-US" dirty="0"/>
              <a:t>Contributions not deductible, can open for student under age 18</a:t>
            </a:r>
          </a:p>
          <a:p>
            <a:r>
              <a:rPr lang="en-US" dirty="0"/>
              <a:t>Eligibility income limit is $110,000 single; $220,000 married jointly </a:t>
            </a:r>
          </a:p>
          <a:p>
            <a:r>
              <a:rPr lang="en-US" dirty="0"/>
              <a:t>Contribution limit is $2000 annually – non qual withdraw income +10%</a:t>
            </a:r>
          </a:p>
          <a:p>
            <a:r>
              <a:rPr lang="en-US" dirty="0"/>
              <a:t>Grows tax free, must be withdrawn by age 30 unless special needs </a:t>
            </a:r>
          </a:p>
          <a:p>
            <a:r>
              <a:rPr lang="en-US" dirty="0"/>
              <a:t>Withdrawals for qualified education expenses tax free </a:t>
            </a:r>
          </a:p>
          <a:p>
            <a:r>
              <a:rPr lang="en-US" dirty="0"/>
              <a:t>OK to use for </a:t>
            </a:r>
            <a:r>
              <a:rPr lang="en-US" u="sng" dirty="0"/>
              <a:t>elementary and secondary school </a:t>
            </a:r>
            <a:r>
              <a:rPr lang="en-US" dirty="0"/>
              <a:t>expense (not 529s!)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4FD868-5D75-487D-9CF3-9B4EBBE00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Inherited 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D4C742-629C-441E-8C2A-C17467092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get an IRA from your spouse at death the two are combined</a:t>
            </a:r>
          </a:p>
          <a:p>
            <a:r>
              <a:rPr lang="en-US" dirty="0"/>
              <a:t>Generally the same rules for distributions</a:t>
            </a:r>
          </a:p>
          <a:p>
            <a:r>
              <a:rPr lang="en-US" dirty="0"/>
              <a:t>If you get an IRA from a non-spouse (brother, mother) then:</a:t>
            </a:r>
          </a:p>
          <a:p>
            <a:r>
              <a:rPr lang="en-US" dirty="0"/>
              <a:t>You must take distributions as a lump sum, over 5 years or lifetime </a:t>
            </a:r>
          </a:p>
          <a:p>
            <a:r>
              <a:rPr lang="en-US" dirty="0"/>
              <a:t>Lifetime spread is often called a “stretch” IRA</a:t>
            </a:r>
          </a:p>
          <a:p>
            <a:r>
              <a:rPr lang="en-US" dirty="0"/>
              <a:t>Use special single life expectancy table</a:t>
            </a:r>
          </a:p>
          <a:p>
            <a:r>
              <a:rPr lang="en-US" dirty="0"/>
              <a:t>Age 30 factor is 53.3 or 1.87% must be withdrawn </a:t>
            </a:r>
          </a:p>
          <a:p>
            <a:r>
              <a:rPr lang="en-US" dirty="0"/>
              <a:t>No rollover occurs if non spouse</a:t>
            </a:r>
          </a:p>
          <a:p>
            <a:r>
              <a:rPr lang="en-US" dirty="0"/>
              <a:t>But an inherited  ROTH has required distribution before anytime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7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IRA (not so simple after all)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 establishes, can be a sole proprietor </a:t>
            </a:r>
          </a:p>
          <a:p>
            <a:r>
              <a:rPr lang="en-US" dirty="0"/>
              <a:t>Complete IRS form 5304 - 5305-SIMPLE  to establish</a:t>
            </a:r>
          </a:p>
          <a:p>
            <a:r>
              <a:rPr lang="en-US" dirty="0"/>
              <a:t>Can have a wait for up to two years prior year employment </a:t>
            </a:r>
          </a:p>
          <a:p>
            <a:r>
              <a:rPr lang="en-US" dirty="0"/>
              <a:t>Wait measured by up to $5000 prior yr. comp &amp; expects $5000 curr. yr. </a:t>
            </a:r>
          </a:p>
          <a:p>
            <a:r>
              <a:rPr lang="en-US" dirty="0"/>
              <a:t>Salary or income deferral limit $12,500 ($3000 catch up)</a:t>
            </a:r>
          </a:p>
          <a:p>
            <a:r>
              <a:rPr lang="en-US" dirty="0"/>
              <a:t>All catch ups for all IRA plans require taxpayer to be age 50 by 12/31 </a:t>
            </a:r>
          </a:p>
          <a:p>
            <a:r>
              <a:rPr lang="en-US" dirty="0"/>
              <a:t>Employer must put in 3% match (provision for “bad” years)</a:t>
            </a:r>
          </a:p>
          <a:p>
            <a:r>
              <a:rPr lang="en-US" dirty="0"/>
              <a:t>Or Employer puts in 2% for all employees even if not participating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4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laser.wav"/>
          </p:stSnd>
        </p:sndAc>
      </p:transition>
    </mc:Choice>
    <mc:Fallback xmlns="">
      <p:transition spd="med">
        <p:fade/>
        <p:sndAc>
          <p:stSnd>
            <p:snd r:embed="rId3" name="laser.wav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29312</TotalTime>
  <Words>1543</Words>
  <Application>Microsoft Macintosh PowerPoint</Application>
  <PresentationFormat>Custom</PresentationFormat>
  <Paragraphs>174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Training presentation</vt:lpstr>
      <vt:lpstr>Estate Planning Council October 2017  A Survey of Section 408 plans              (A.K.A. IRAs)  But no section 401 a, k or 403b </vt:lpstr>
      <vt:lpstr>IRAs (Individual Retirement Plans) (trustee/custodian)</vt:lpstr>
      <vt:lpstr>Regular IRAs</vt:lpstr>
      <vt:lpstr>Roth IRA</vt:lpstr>
      <vt:lpstr>IRA Tax thoughts</vt:lpstr>
      <vt:lpstr>Spousal IRA</vt:lpstr>
      <vt:lpstr>Education IRA (Coverdell Education Savings account)</vt:lpstr>
      <vt:lpstr>Inherited IRA</vt:lpstr>
      <vt:lpstr>SIMPLE IRA (not so simple after all)</vt:lpstr>
      <vt:lpstr>More on SIMPLEs</vt:lpstr>
      <vt:lpstr>SEPs – Simplified Employee Pensions (Section 408) (k)</vt:lpstr>
      <vt:lpstr>More on SEPs  </vt:lpstr>
      <vt:lpstr>Section 408 plans</vt:lpstr>
      <vt:lpstr>Section 408 plans</vt:lpstr>
      <vt:lpstr>Section 408 Plans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Estate Planning Council October 2017  An updated survey of Retirement plans</dc:title>
  <dc:creator>Clay Sorrick</dc:creator>
  <cp:lastModifiedBy>Mary Sue Powers</cp:lastModifiedBy>
  <cp:revision>32</cp:revision>
  <cp:lastPrinted>2017-09-28T18:54:19Z</cp:lastPrinted>
  <dcterms:created xsi:type="dcterms:W3CDTF">2017-09-05T23:25:47Z</dcterms:created>
  <dcterms:modified xsi:type="dcterms:W3CDTF">2017-10-17T18:56:31Z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