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 id="2147483676" r:id="rId4"/>
  </p:sldMasterIdLst>
  <p:notesMasterIdLst>
    <p:notesMasterId r:id="rId78"/>
  </p:notesMasterIdLst>
  <p:handoutMasterIdLst>
    <p:handoutMasterId r:id="rId79"/>
  </p:handoutMasterIdLst>
  <p:sldIdLst>
    <p:sldId id="269" r:id="rId5"/>
    <p:sldId id="270" r:id="rId6"/>
    <p:sldId id="271" r:id="rId7"/>
    <p:sldId id="272" r:id="rId8"/>
    <p:sldId id="273" r:id="rId9"/>
    <p:sldId id="274" r:id="rId10"/>
    <p:sldId id="275" r:id="rId11"/>
    <p:sldId id="277" r:id="rId12"/>
    <p:sldId id="278" r:id="rId13"/>
    <p:sldId id="279" r:id="rId14"/>
    <p:sldId id="280" r:id="rId15"/>
    <p:sldId id="281" r:id="rId16"/>
    <p:sldId id="357" r:id="rId17"/>
    <p:sldId id="358" r:id="rId18"/>
    <p:sldId id="359" r:id="rId19"/>
    <p:sldId id="360" r:id="rId20"/>
    <p:sldId id="361" r:id="rId21"/>
    <p:sldId id="362" r:id="rId22"/>
    <p:sldId id="363" r:id="rId23"/>
    <p:sldId id="364" r:id="rId24"/>
    <p:sldId id="365" r:id="rId25"/>
    <p:sldId id="366" r:id="rId26"/>
    <p:sldId id="285" r:id="rId27"/>
    <p:sldId id="286" r:id="rId28"/>
    <p:sldId id="316" r:id="rId29"/>
    <p:sldId id="317" r:id="rId30"/>
    <p:sldId id="318" r:id="rId31"/>
    <p:sldId id="289" r:id="rId32"/>
    <p:sldId id="290" r:id="rId33"/>
    <p:sldId id="291" r:id="rId34"/>
    <p:sldId id="292" r:id="rId35"/>
    <p:sldId id="293" r:id="rId36"/>
    <p:sldId id="294" r:id="rId37"/>
    <p:sldId id="295" r:id="rId38"/>
    <p:sldId id="296" r:id="rId39"/>
    <p:sldId id="353" r:id="rId40"/>
    <p:sldId id="354" r:id="rId41"/>
    <p:sldId id="355" r:id="rId42"/>
    <p:sldId id="356" r:id="rId43"/>
    <p:sldId id="367" r:id="rId44"/>
    <p:sldId id="369" r:id="rId45"/>
    <p:sldId id="370" r:id="rId46"/>
    <p:sldId id="371" r:id="rId47"/>
    <p:sldId id="298" r:id="rId48"/>
    <p:sldId id="299" r:id="rId49"/>
    <p:sldId id="300" r:id="rId50"/>
    <p:sldId id="390" r:id="rId51"/>
    <p:sldId id="302" r:id="rId52"/>
    <p:sldId id="314" r:id="rId53"/>
    <p:sldId id="315" r:id="rId54"/>
    <p:sldId id="303" r:id="rId55"/>
    <p:sldId id="389" r:id="rId56"/>
    <p:sldId id="319" r:id="rId57"/>
    <p:sldId id="320" r:id="rId58"/>
    <p:sldId id="321" r:id="rId59"/>
    <p:sldId id="322" r:id="rId60"/>
    <p:sldId id="323" r:id="rId61"/>
    <p:sldId id="411" r:id="rId62"/>
    <p:sldId id="412" r:id="rId63"/>
    <p:sldId id="413" r:id="rId64"/>
    <p:sldId id="324" r:id="rId65"/>
    <p:sldId id="325" r:id="rId66"/>
    <p:sldId id="326" r:id="rId67"/>
    <p:sldId id="327" r:id="rId68"/>
    <p:sldId id="328" r:id="rId69"/>
    <p:sldId id="329" r:id="rId70"/>
    <p:sldId id="330" r:id="rId71"/>
    <p:sldId id="331" r:id="rId72"/>
    <p:sldId id="332" r:id="rId73"/>
    <p:sldId id="333" r:id="rId74"/>
    <p:sldId id="334" r:id="rId75"/>
    <p:sldId id="335" r:id="rId76"/>
    <p:sldId id="336" r:id="rId77"/>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5188" autoAdjust="0"/>
    <p:restoredTop sz="94660"/>
  </p:normalViewPr>
  <p:slideViewPr>
    <p:cSldViewPr>
      <p:cViewPr varScale="1">
        <p:scale>
          <a:sx n="75" d="100"/>
          <a:sy n="75" d="100"/>
        </p:scale>
        <p:origin x="72" y="7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slide" Target="slides/slide64.xml"/><Relationship Id="rId76" Type="http://schemas.openxmlformats.org/officeDocument/2006/relationships/slide" Target="slides/slide72.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slideMaster" Target="slideMasters/slideMaster1.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slide" Target="slides/slide70.xml"/><Relationship Id="rId79" Type="http://schemas.openxmlformats.org/officeDocument/2006/relationships/handoutMaster" Target="handoutMasters/handoutMaster1.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notesMaster" Target="notesMasters/notesMaster1.xml"/><Relationship Id="rId81" Type="http://schemas.openxmlformats.org/officeDocument/2006/relationships/viewProps" Target="viewProps.xml"/><Relationship Id="rId4" Type="http://schemas.openxmlformats.org/officeDocument/2006/relationships/slideMaster" Target="slideMasters/slideMaster3.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presProps" Target="presProps.xml"/><Relationship Id="rId3" Type="http://schemas.openxmlformats.org/officeDocument/2006/relationships/slideMaster" Target="slideMasters/slideMaster2.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s>
</file>

<file path=ppt/charts/_rels/chart1.xml.rels><?xml version="1.0" encoding="UTF-8" standalone="yes"?>
<Relationships xmlns="http://schemas.openxmlformats.org/package/2006/relationships"><Relationship Id="rId3" Type="http://schemas.openxmlformats.org/officeDocument/2006/relationships/oleObject" Target="file:///C:\NRPortbl\Active\AEOCONNO\37290680_2.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col"/>
        <c:grouping val="clustered"/>
        <c:varyColors val="0"/>
        <c:ser>
          <c:idx val="0"/>
          <c:order val="0"/>
          <c:tx>
            <c:strRef>
              <c:f>'Input and Results'!$J$6</c:f>
              <c:strCache>
                <c:ptCount val="1"/>
                <c:pt idx="0">
                  <c:v>120-Year Value</c:v>
                </c:pt>
              </c:strCache>
            </c:strRef>
          </c:tx>
          <c:spPr>
            <a:solidFill>
              <a:schemeClr val="accent1">
                <a:alpha val="85000"/>
              </a:schemeClr>
            </a:solidFill>
            <a:ln w="9525" cap="flat" cmpd="sng" algn="ctr">
              <a:solidFill>
                <a:schemeClr val="accent1">
                  <a:lumMod val="7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'Input and Results'!$I$7:$I$11</c:f>
              <c:strCache>
                <c:ptCount val="5"/>
                <c:pt idx="0">
                  <c:v>State With No Income Tax</c:v>
                </c:pt>
                <c:pt idx="1">
                  <c:v>Massachussets (Rate 5.15%) </c:v>
                </c:pt>
                <c:pt idx="2">
                  <c:v>California (Marginal Rate 13.3%)</c:v>
                </c:pt>
                <c:pt idx="3">
                  <c:v>New York (Outside NYC) (Marginal Rate 8.82%)</c:v>
                </c:pt>
                <c:pt idx="4">
                  <c:v>New York (NYC) (NYC Marginal Rate 3.876%)</c:v>
                </c:pt>
              </c:strCache>
            </c:strRef>
          </c:cat>
          <c:val>
            <c:numRef>
              <c:f>'Input and Results'!$J$7:$J$11</c:f>
              <c:numCache>
                <c:formatCode>"$"#,##0</c:formatCode>
                <c:ptCount val="5"/>
                <c:pt idx="0">
                  <c:v>74951703.305206448</c:v>
                </c:pt>
                <c:pt idx="1">
                  <c:v>60506216.925026208</c:v>
                </c:pt>
                <c:pt idx="2">
                  <c:v>50377929.105739236</c:v>
                </c:pt>
                <c:pt idx="3">
                  <c:v>56519549.049072899</c:v>
                </c:pt>
                <c:pt idx="4">
                  <c:v>48650133.002882183</c:v>
                </c:pt>
              </c:numCache>
            </c:numRef>
          </c:val>
        </c:ser>
        <c:dLbls>
          <c:showLegendKey val="0"/>
          <c:showVal val="0"/>
          <c:showCatName val="0"/>
          <c:showSerName val="0"/>
          <c:showPercent val="0"/>
          <c:showBubbleSize val="0"/>
        </c:dLbls>
        <c:gapWidth val="65"/>
        <c:axId val="385376840"/>
        <c:axId val="385377232"/>
      </c:barChart>
      <c:catAx>
        <c:axId val="38537684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385377232"/>
        <c:crosses val="autoZero"/>
        <c:auto val="1"/>
        <c:lblAlgn val="ctr"/>
        <c:lblOffset val="100"/>
        <c:noMultiLvlLbl val="0"/>
      </c:catAx>
      <c:valAx>
        <c:axId val="385377232"/>
        <c:scaling>
          <c:orientation val="minMax"/>
        </c:scaling>
        <c:delete val="0"/>
        <c:axPos val="l"/>
        <c:majorGridlines>
          <c:spPr>
            <a:ln w="9525" cap="flat" cmpd="sng" algn="ctr">
              <a:solidFill>
                <a:schemeClr val="dk1">
                  <a:lumMod val="15000"/>
                  <a:lumOff val="85000"/>
                </a:schemeClr>
              </a:solidFill>
              <a:round/>
            </a:ln>
            <a:effectLst/>
          </c:spPr>
        </c:majorGridlines>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crossAx val="385376840"/>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solidFill>
        <a:schemeClr val="phClr">
          <a:alpha val="85000"/>
        </a:schemeClr>
      </a:solidFill>
      <a:ln w="9525" cap="flat" cmpd="sng" algn="ctr">
        <a:solidFill>
          <a:schemeClr val="phClr">
            <a:lumMod val="75000"/>
          </a:schemeClr>
        </a:solidFill>
        <a:round/>
      </a:ln>
    </cs:spPr>
  </cs:dataPoint>
  <cs:dataPoint3D>
    <cs:lnRef idx="0">
      <cs:styleClr val="auto"/>
    </cs:lnRef>
    <cs:fillRef idx="0">
      <cs:styleClr val="auto"/>
    </cs:fillRef>
    <cs:effectRef idx="0">
      <cs:styleClr val="auto"/>
    </cs:effectRef>
    <cs:fontRef idx="minor">
      <a:schemeClr val="dk1"/>
    </cs:fontRef>
    <cs:spPr>
      <a:solidFill>
        <a:schemeClr val="phClr">
          <a:alpha val="85000"/>
        </a:schemeClr>
      </a:solidFill>
      <a:ln w="9525" cap="flat" cmpd="sng" algn="ctr">
        <a:solidFill>
          <a:schemeClr val="phClr">
            <a:lumMod val="75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spPr>
      <a:solidFill>
        <a:schemeClr val="lt1">
          <a:lumMod val="95000"/>
        </a:schemeClr>
      </a:solidFill>
      <a:sp3d/>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sz="quarter" idx="1"/>
          </p:nvPr>
        </p:nvSpPr>
        <p:spPr>
          <a:xfrm>
            <a:off x="3936768" y="0"/>
            <a:ext cx="3011699" cy="463408"/>
          </a:xfrm>
          <a:prstGeom prst="rect">
            <a:avLst/>
          </a:prstGeom>
        </p:spPr>
        <p:txBody>
          <a:bodyPr vert="horz" lIns="92492" tIns="46246" rIns="92492" bIns="46246" rtlCol="0"/>
          <a:lstStyle>
            <a:lvl1pPr algn="r">
              <a:defRPr sz="1200"/>
            </a:lvl1pPr>
          </a:lstStyle>
          <a:p>
            <a:fld id="{CF51E58B-D242-4AA4-981C-09541EDFEF97}" type="datetimeFigureOut">
              <a:rPr lang="en-US" smtClean="0"/>
              <a:t>7/21/2016</a:t>
            </a:fld>
            <a:endParaRPr lang="en-US" dirty="0"/>
          </a:p>
        </p:txBody>
      </p:sp>
      <p:sp>
        <p:nvSpPr>
          <p:cNvPr id="4" name="Footer Placeholder 3"/>
          <p:cNvSpPr>
            <a:spLocks noGrp="1"/>
          </p:cNvSpPr>
          <p:nvPr>
            <p:ph type="ftr" sz="quarter" idx="2"/>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6768" y="8772669"/>
            <a:ext cx="3011699" cy="463407"/>
          </a:xfrm>
          <a:prstGeom prst="rect">
            <a:avLst/>
          </a:prstGeom>
        </p:spPr>
        <p:txBody>
          <a:bodyPr vert="horz" lIns="92492" tIns="46246" rIns="92492" bIns="46246" rtlCol="0" anchor="b"/>
          <a:lstStyle>
            <a:lvl1pPr algn="r">
              <a:defRPr sz="1200"/>
            </a:lvl1pPr>
          </a:lstStyle>
          <a:p>
            <a:fld id="{AA96395A-9CF6-45C6-9358-4A946903E226}" type="slidenum">
              <a:rPr lang="en-US" smtClean="0"/>
              <a:t>‹#›</a:t>
            </a:fld>
            <a:endParaRPr lang="en-US" dirty="0"/>
          </a:p>
        </p:txBody>
      </p:sp>
    </p:spTree>
    <p:extLst>
      <p:ext uri="{BB962C8B-B14F-4D97-AF65-F5344CB8AC3E}">
        <p14:creationId xmlns:p14="http://schemas.microsoft.com/office/powerpoint/2010/main" val="34328197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a:defRPr sz="1200"/>
            </a:lvl1pPr>
          </a:lstStyle>
          <a:p>
            <a:fld id="{4BFE145F-C6F0-452B-9CF7-C100BE1F2A06}" type="datetimeFigureOut">
              <a:rPr lang="en-US" smtClean="0"/>
              <a:t>7/21/2016</a:t>
            </a:fld>
            <a:endParaRPr lang="en-US" dirty="0"/>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lIns="92492" tIns="46246" rIns="92492" bIns="46246" rtlCol="0" anchor="b"/>
          <a:lstStyle>
            <a:lvl1pPr algn="r">
              <a:defRPr sz="1200"/>
            </a:lvl1pPr>
          </a:lstStyle>
          <a:p>
            <a:fld id="{7B8E01FD-62BB-4B2C-AFCF-21ACFDA91745}" type="slidenum">
              <a:rPr lang="en-US" smtClean="0"/>
              <a:t>‹#›</a:t>
            </a:fld>
            <a:endParaRPr lang="en-US" dirty="0"/>
          </a:p>
        </p:txBody>
      </p:sp>
    </p:spTree>
    <p:extLst>
      <p:ext uri="{BB962C8B-B14F-4D97-AF65-F5344CB8AC3E}">
        <p14:creationId xmlns:p14="http://schemas.microsoft.com/office/powerpoint/2010/main" val="4889816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10063319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val="29999758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solidFill>
                  <a:prstClr val="black"/>
                </a:solidFill>
              </a:rPr>
              <a:pPr/>
              <a:t>11</a:t>
            </a:fld>
            <a:endParaRPr lang="en-US" dirty="0">
              <a:solidFill>
                <a:prstClr val="black"/>
              </a:solidFill>
            </a:endParaRPr>
          </a:p>
        </p:txBody>
      </p:sp>
    </p:spTree>
    <p:extLst>
      <p:ext uri="{BB962C8B-B14F-4D97-AF65-F5344CB8AC3E}">
        <p14:creationId xmlns:p14="http://schemas.microsoft.com/office/powerpoint/2010/main" val="19898722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solidFill>
                  <a:prstClr val="black"/>
                </a:solidFill>
              </a:rPr>
              <a:pPr/>
              <a:t>12</a:t>
            </a:fld>
            <a:endParaRPr lang="en-US" dirty="0">
              <a:solidFill>
                <a:prstClr val="black"/>
              </a:solidFill>
            </a:endParaRPr>
          </a:p>
        </p:txBody>
      </p:sp>
    </p:spTree>
    <p:extLst>
      <p:ext uri="{BB962C8B-B14F-4D97-AF65-F5344CB8AC3E}">
        <p14:creationId xmlns:p14="http://schemas.microsoft.com/office/powerpoint/2010/main" val="38269437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pPr/>
              <a:t>13</a:t>
            </a:fld>
            <a:endParaRPr lang="en-US" dirty="0"/>
          </a:p>
        </p:txBody>
      </p:sp>
    </p:spTree>
    <p:extLst>
      <p:ext uri="{BB962C8B-B14F-4D97-AF65-F5344CB8AC3E}">
        <p14:creationId xmlns:p14="http://schemas.microsoft.com/office/powerpoint/2010/main" val="35803916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pPr/>
              <a:t>14</a:t>
            </a:fld>
            <a:endParaRPr lang="en-US" dirty="0"/>
          </a:p>
        </p:txBody>
      </p:sp>
    </p:spTree>
    <p:extLst>
      <p:ext uri="{BB962C8B-B14F-4D97-AF65-F5344CB8AC3E}">
        <p14:creationId xmlns:p14="http://schemas.microsoft.com/office/powerpoint/2010/main" val="12551823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pPr/>
              <a:t>15</a:t>
            </a:fld>
            <a:endParaRPr lang="en-US" dirty="0"/>
          </a:p>
        </p:txBody>
      </p:sp>
    </p:spTree>
    <p:extLst>
      <p:ext uri="{BB962C8B-B14F-4D97-AF65-F5344CB8AC3E}">
        <p14:creationId xmlns:p14="http://schemas.microsoft.com/office/powerpoint/2010/main" val="32418871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pPr/>
              <a:t>16</a:t>
            </a:fld>
            <a:endParaRPr lang="en-US" dirty="0"/>
          </a:p>
        </p:txBody>
      </p:sp>
    </p:spTree>
    <p:extLst>
      <p:ext uri="{BB962C8B-B14F-4D97-AF65-F5344CB8AC3E}">
        <p14:creationId xmlns:p14="http://schemas.microsoft.com/office/powerpoint/2010/main" val="34169614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pPr/>
              <a:t>17</a:t>
            </a:fld>
            <a:endParaRPr lang="en-US" dirty="0"/>
          </a:p>
        </p:txBody>
      </p:sp>
    </p:spTree>
    <p:extLst>
      <p:ext uri="{BB962C8B-B14F-4D97-AF65-F5344CB8AC3E}">
        <p14:creationId xmlns:p14="http://schemas.microsoft.com/office/powerpoint/2010/main" val="23568336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pPr/>
              <a:t>18</a:t>
            </a:fld>
            <a:endParaRPr lang="en-US" dirty="0"/>
          </a:p>
        </p:txBody>
      </p:sp>
    </p:spTree>
    <p:extLst>
      <p:ext uri="{BB962C8B-B14F-4D97-AF65-F5344CB8AC3E}">
        <p14:creationId xmlns:p14="http://schemas.microsoft.com/office/powerpoint/2010/main" val="7500217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pPr/>
              <a:t>19</a:t>
            </a:fld>
            <a:endParaRPr lang="en-US" dirty="0"/>
          </a:p>
        </p:txBody>
      </p:sp>
    </p:spTree>
    <p:extLst>
      <p:ext uri="{BB962C8B-B14F-4D97-AF65-F5344CB8AC3E}">
        <p14:creationId xmlns:p14="http://schemas.microsoft.com/office/powerpoint/2010/main" val="24621977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42004529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pPr/>
              <a:t>20</a:t>
            </a:fld>
            <a:endParaRPr lang="en-US" dirty="0"/>
          </a:p>
        </p:txBody>
      </p:sp>
    </p:spTree>
    <p:extLst>
      <p:ext uri="{BB962C8B-B14F-4D97-AF65-F5344CB8AC3E}">
        <p14:creationId xmlns:p14="http://schemas.microsoft.com/office/powerpoint/2010/main" val="419328317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pPr/>
              <a:t>21</a:t>
            </a:fld>
            <a:endParaRPr lang="en-US" dirty="0"/>
          </a:p>
        </p:txBody>
      </p:sp>
    </p:spTree>
    <p:extLst>
      <p:ext uri="{BB962C8B-B14F-4D97-AF65-F5344CB8AC3E}">
        <p14:creationId xmlns:p14="http://schemas.microsoft.com/office/powerpoint/2010/main" val="31377999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pPr/>
              <a:t>22</a:t>
            </a:fld>
            <a:endParaRPr lang="en-US" dirty="0"/>
          </a:p>
        </p:txBody>
      </p:sp>
    </p:spTree>
    <p:extLst>
      <p:ext uri="{BB962C8B-B14F-4D97-AF65-F5344CB8AC3E}">
        <p14:creationId xmlns:p14="http://schemas.microsoft.com/office/powerpoint/2010/main" val="26384980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solidFill>
                  <a:prstClr val="black"/>
                </a:solidFill>
              </a:rPr>
              <a:pPr/>
              <a:t>23</a:t>
            </a:fld>
            <a:endParaRPr lang="en-US" dirty="0">
              <a:solidFill>
                <a:prstClr val="black"/>
              </a:solidFill>
            </a:endParaRPr>
          </a:p>
        </p:txBody>
      </p:sp>
    </p:spTree>
    <p:extLst>
      <p:ext uri="{BB962C8B-B14F-4D97-AF65-F5344CB8AC3E}">
        <p14:creationId xmlns:p14="http://schemas.microsoft.com/office/powerpoint/2010/main" val="18957253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pPr/>
              <a:t>25</a:t>
            </a:fld>
            <a:endParaRPr lang="en-US" dirty="0"/>
          </a:p>
        </p:txBody>
      </p:sp>
    </p:spTree>
    <p:extLst>
      <p:ext uri="{BB962C8B-B14F-4D97-AF65-F5344CB8AC3E}">
        <p14:creationId xmlns:p14="http://schemas.microsoft.com/office/powerpoint/2010/main" val="34396327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7/21/2016 10:07 AM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26</a:t>
            </a:fld>
            <a:endParaRPr lang="en-US" dirty="0"/>
          </a:p>
        </p:txBody>
      </p:sp>
    </p:spTree>
    <p:extLst>
      <p:ext uri="{BB962C8B-B14F-4D97-AF65-F5344CB8AC3E}">
        <p14:creationId xmlns:p14="http://schemas.microsoft.com/office/powerpoint/2010/main" val="29999937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solidFill>
                  <a:prstClr val="black"/>
                </a:solidFill>
              </a:rPr>
              <a:pPr/>
              <a:t>28</a:t>
            </a:fld>
            <a:endParaRPr lang="en-US" dirty="0">
              <a:solidFill>
                <a:prstClr val="black"/>
              </a:solidFill>
            </a:endParaRPr>
          </a:p>
        </p:txBody>
      </p:sp>
    </p:spTree>
    <p:extLst>
      <p:ext uri="{BB962C8B-B14F-4D97-AF65-F5344CB8AC3E}">
        <p14:creationId xmlns:p14="http://schemas.microsoft.com/office/powerpoint/2010/main" val="422175042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pPr/>
              <a:t>29</a:t>
            </a:fld>
            <a:endParaRPr lang="en-US" dirty="0"/>
          </a:p>
        </p:txBody>
      </p:sp>
    </p:spTree>
    <p:extLst>
      <p:ext uri="{BB962C8B-B14F-4D97-AF65-F5344CB8AC3E}">
        <p14:creationId xmlns:p14="http://schemas.microsoft.com/office/powerpoint/2010/main" val="393067575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pPr/>
              <a:t>30</a:t>
            </a:fld>
            <a:endParaRPr lang="en-US" dirty="0"/>
          </a:p>
        </p:txBody>
      </p:sp>
    </p:spTree>
    <p:extLst>
      <p:ext uri="{BB962C8B-B14F-4D97-AF65-F5344CB8AC3E}">
        <p14:creationId xmlns:p14="http://schemas.microsoft.com/office/powerpoint/2010/main" val="207338961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pPr/>
              <a:t>31</a:t>
            </a:fld>
            <a:endParaRPr lang="en-US" dirty="0"/>
          </a:p>
        </p:txBody>
      </p:sp>
    </p:spTree>
    <p:extLst>
      <p:ext uri="{BB962C8B-B14F-4D97-AF65-F5344CB8AC3E}">
        <p14:creationId xmlns:p14="http://schemas.microsoft.com/office/powerpoint/2010/main" val="15430048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48684262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pPr/>
              <a:t>32</a:t>
            </a:fld>
            <a:endParaRPr lang="en-US" dirty="0"/>
          </a:p>
        </p:txBody>
      </p:sp>
    </p:spTree>
    <p:extLst>
      <p:ext uri="{BB962C8B-B14F-4D97-AF65-F5344CB8AC3E}">
        <p14:creationId xmlns:p14="http://schemas.microsoft.com/office/powerpoint/2010/main" val="34819304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pPr/>
              <a:t>33</a:t>
            </a:fld>
            <a:endParaRPr lang="en-US" dirty="0"/>
          </a:p>
        </p:txBody>
      </p:sp>
    </p:spTree>
    <p:extLst>
      <p:ext uri="{BB962C8B-B14F-4D97-AF65-F5344CB8AC3E}">
        <p14:creationId xmlns:p14="http://schemas.microsoft.com/office/powerpoint/2010/main" val="190274925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pPr/>
              <a:t>34</a:t>
            </a:fld>
            <a:endParaRPr lang="en-US" dirty="0"/>
          </a:p>
        </p:txBody>
      </p:sp>
    </p:spTree>
    <p:extLst>
      <p:ext uri="{BB962C8B-B14F-4D97-AF65-F5344CB8AC3E}">
        <p14:creationId xmlns:p14="http://schemas.microsoft.com/office/powerpoint/2010/main" val="344145881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solidFill>
                  <a:prstClr val="black"/>
                </a:solidFill>
              </a:rPr>
              <a:pPr/>
              <a:t>35</a:t>
            </a:fld>
            <a:endParaRPr lang="en-US" dirty="0">
              <a:solidFill>
                <a:prstClr val="black"/>
              </a:solidFill>
            </a:endParaRPr>
          </a:p>
        </p:txBody>
      </p:sp>
    </p:spTree>
    <p:extLst>
      <p:ext uri="{BB962C8B-B14F-4D97-AF65-F5344CB8AC3E}">
        <p14:creationId xmlns:p14="http://schemas.microsoft.com/office/powerpoint/2010/main" val="252952649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pPr/>
              <a:t>36</a:t>
            </a:fld>
            <a:endParaRPr lang="en-US" dirty="0"/>
          </a:p>
        </p:txBody>
      </p:sp>
    </p:spTree>
    <p:extLst>
      <p:ext uri="{BB962C8B-B14F-4D97-AF65-F5344CB8AC3E}">
        <p14:creationId xmlns:p14="http://schemas.microsoft.com/office/powerpoint/2010/main" val="359284730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pPr/>
              <a:t>37</a:t>
            </a:fld>
            <a:endParaRPr lang="en-US" dirty="0"/>
          </a:p>
        </p:txBody>
      </p:sp>
    </p:spTree>
    <p:extLst>
      <p:ext uri="{BB962C8B-B14F-4D97-AF65-F5344CB8AC3E}">
        <p14:creationId xmlns:p14="http://schemas.microsoft.com/office/powerpoint/2010/main" val="106898231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pPr/>
              <a:t>38</a:t>
            </a:fld>
            <a:endParaRPr lang="en-US" dirty="0"/>
          </a:p>
        </p:txBody>
      </p:sp>
    </p:spTree>
    <p:extLst>
      <p:ext uri="{BB962C8B-B14F-4D97-AF65-F5344CB8AC3E}">
        <p14:creationId xmlns:p14="http://schemas.microsoft.com/office/powerpoint/2010/main" val="110248468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pPr/>
              <a:t>39</a:t>
            </a:fld>
            <a:endParaRPr lang="en-US" dirty="0"/>
          </a:p>
        </p:txBody>
      </p:sp>
    </p:spTree>
    <p:extLst>
      <p:ext uri="{BB962C8B-B14F-4D97-AF65-F5344CB8AC3E}">
        <p14:creationId xmlns:p14="http://schemas.microsoft.com/office/powerpoint/2010/main" val="235224442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pPr/>
              <a:t>40</a:t>
            </a:fld>
            <a:endParaRPr lang="en-US" dirty="0"/>
          </a:p>
        </p:txBody>
      </p:sp>
    </p:spTree>
    <p:extLst>
      <p:ext uri="{BB962C8B-B14F-4D97-AF65-F5344CB8AC3E}">
        <p14:creationId xmlns:p14="http://schemas.microsoft.com/office/powerpoint/2010/main" val="144483230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pPr/>
              <a:t>41</a:t>
            </a:fld>
            <a:endParaRPr lang="en-US" dirty="0"/>
          </a:p>
        </p:txBody>
      </p:sp>
    </p:spTree>
    <p:extLst>
      <p:ext uri="{BB962C8B-B14F-4D97-AF65-F5344CB8AC3E}">
        <p14:creationId xmlns:p14="http://schemas.microsoft.com/office/powerpoint/2010/main" val="16775206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357262099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pPr/>
              <a:t>42</a:t>
            </a:fld>
            <a:endParaRPr lang="en-US" dirty="0"/>
          </a:p>
        </p:txBody>
      </p:sp>
    </p:spTree>
    <p:extLst>
      <p:ext uri="{BB962C8B-B14F-4D97-AF65-F5344CB8AC3E}">
        <p14:creationId xmlns:p14="http://schemas.microsoft.com/office/powerpoint/2010/main" val="413514722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pPr/>
              <a:t>43</a:t>
            </a:fld>
            <a:endParaRPr lang="en-US" dirty="0"/>
          </a:p>
        </p:txBody>
      </p:sp>
    </p:spTree>
    <p:extLst>
      <p:ext uri="{BB962C8B-B14F-4D97-AF65-F5344CB8AC3E}">
        <p14:creationId xmlns:p14="http://schemas.microsoft.com/office/powerpoint/2010/main" val="140383326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solidFill>
                  <a:prstClr val="black"/>
                </a:solidFill>
              </a:rPr>
              <a:pPr/>
              <a:t>44</a:t>
            </a:fld>
            <a:endParaRPr lang="en-US" dirty="0">
              <a:solidFill>
                <a:prstClr val="black"/>
              </a:solidFill>
            </a:endParaRPr>
          </a:p>
        </p:txBody>
      </p:sp>
    </p:spTree>
    <p:extLst>
      <p:ext uri="{BB962C8B-B14F-4D97-AF65-F5344CB8AC3E}">
        <p14:creationId xmlns:p14="http://schemas.microsoft.com/office/powerpoint/2010/main" val="351605721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solidFill>
                  <a:prstClr val="black"/>
                </a:solidFill>
              </a:rPr>
              <a:pPr/>
              <a:t>45</a:t>
            </a:fld>
            <a:endParaRPr lang="en-US" dirty="0">
              <a:solidFill>
                <a:prstClr val="black"/>
              </a:solidFill>
            </a:endParaRPr>
          </a:p>
        </p:txBody>
      </p:sp>
    </p:spTree>
    <p:extLst>
      <p:ext uri="{BB962C8B-B14F-4D97-AF65-F5344CB8AC3E}">
        <p14:creationId xmlns:p14="http://schemas.microsoft.com/office/powerpoint/2010/main" val="359592345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solidFill>
                  <a:prstClr val="black"/>
                </a:solidFill>
              </a:rPr>
              <a:pPr/>
              <a:t>46</a:t>
            </a:fld>
            <a:endParaRPr lang="en-US" dirty="0">
              <a:solidFill>
                <a:prstClr val="black"/>
              </a:solidFill>
            </a:endParaRPr>
          </a:p>
        </p:txBody>
      </p:sp>
    </p:spTree>
    <p:extLst>
      <p:ext uri="{BB962C8B-B14F-4D97-AF65-F5344CB8AC3E}">
        <p14:creationId xmlns:p14="http://schemas.microsoft.com/office/powerpoint/2010/main" val="91195753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solidFill>
                  <a:prstClr val="black"/>
                </a:solidFill>
              </a:rPr>
              <a:pPr/>
              <a:t>48</a:t>
            </a:fld>
            <a:endParaRPr lang="en-US" dirty="0">
              <a:solidFill>
                <a:prstClr val="black"/>
              </a:solidFill>
            </a:endParaRPr>
          </a:p>
        </p:txBody>
      </p:sp>
    </p:spTree>
    <p:extLst>
      <p:ext uri="{BB962C8B-B14F-4D97-AF65-F5344CB8AC3E}">
        <p14:creationId xmlns:p14="http://schemas.microsoft.com/office/powerpoint/2010/main" val="280567819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solidFill>
                  <a:prstClr val="black"/>
                </a:solidFill>
              </a:rPr>
              <a:pPr/>
              <a:t>49</a:t>
            </a:fld>
            <a:endParaRPr lang="en-US" dirty="0">
              <a:solidFill>
                <a:prstClr val="black"/>
              </a:solidFill>
            </a:endParaRPr>
          </a:p>
        </p:txBody>
      </p:sp>
    </p:spTree>
    <p:extLst>
      <p:ext uri="{BB962C8B-B14F-4D97-AF65-F5344CB8AC3E}">
        <p14:creationId xmlns:p14="http://schemas.microsoft.com/office/powerpoint/2010/main" val="64263252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solidFill>
                  <a:prstClr val="black"/>
                </a:solidFill>
              </a:rPr>
              <a:pPr/>
              <a:t>50</a:t>
            </a:fld>
            <a:endParaRPr lang="en-US" dirty="0">
              <a:solidFill>
                <a:prstClr val="black"/>
              </a:solidFill>
            </a:endParaRPr>
          </a:p>
        </p:txBody>
      </p:sp>
    </p:spTree>
    <p:extLst>
      <p:ext uri="{BB962C8B-B14F-4D97-AF65-F5344CB8AC3E}">
        <p14:creationId xmlns:p14="http://schemas.microsoft.com/office/powerpoint/2010/main" val="428990272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solidFill>
                  <a:prstClr val="black"/>
                </a:solidFill>
              </a:rPr>
              <a:pPr/>
              <a:t>51</a:t>
            </a:fld>
            <a:endParaRPr lang="en-US" dirty="0">
              <a:solidFill>
                <a:prstClr val="black"/>
              </a:solidFill>
            </a:endParaRPr>
          </a:p>
        </p:txBody>
      </p:sp>
    </p:spTree>
    <p:extLst>
      <p:ext uri="{BB962C8B-B14F-4D97-AF65-F5344CB8AC3E}">
        <p14:creationId xmlns:p14="http://schemas.microsoft.com/office/powerpoint/2010/main" val="107261997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7/21/2016 10:07 AM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52</a:t>
            </a:fld>
            <a:endParaRPr lang="en-US" dirty="0"/>
          </a:p>
        </p:txBody>
      </p:sp>
    </p:spTree>
    <p:extLst>
      <p:ext uri="{BB962C8B-B14F-4D97-AF65-F5344CB8AC3E}">
        <p14:creationId xmlns:p14="http://schemas.microsoft.com/office/powerpoint/2010/main" val="33737645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142248526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pPr/>
              <a:t>57</a:t>
            </a:fld>
            <a:endParaRPr lang="en-US" dirty="0"/>
          </a:p>
        </p:txBody>
      </p:sp>
    </p:spTree>
    <p:extLst>
      <p:ext uri="{BB962C8B-B14F-4D97-AF65-F5344CB8AC3E}">
        <p14:creationId xmlns:p14="http://schemas.microsoft.com/office/powerpoint/2010/main" val="2259069398"/>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solidFill>
                  <a:prstClr val="black"/>
                </a:solidFill>
              </a:rPr>
              <a:pPr/>
              <a:t>58</a:t>
            </a:fld>
            <a:endParaRPr lang="en-US" dirty="0">
              <a:solidFill>
                <a:prstClr val="black"/>
              </a:solidFill>
            </a:endParaRPr>
          </a:p>
        </p:txBody>
      </p:sp>
    </p:spTree>
    <p:extLst>
      <p:ext uri="{BB962C8B-B14F-4D97-AF65-F5344CB8AC3E}">
        <p14:creationId xmlns:p14="http://schemas.microsoft.com/office/powerpoint/2010/main" val="93553294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pPr/>
              <a:t>59</a:t>
            </a:fld>
            <a:endParaRPr lang="en-US" dirty="0"/>
          </a:p>
        </p:txBody>
      </p:sp>
    </p:spTree>
    <p:extLst>
      <p:ext uri="{BB962C8B-B14F-4D97-AF65-F5344CB8AC3E}">
        <p14:creationId xmlns:p14="http://schemas.microsoft.com/office/powerpoint/2010/main" val="61633660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pPr/>
              <a:t>60</a:t>
            </a:fld>
            <a:endParaRPr lang="en-US" dirty="0"/>
          </a:p>
        </p:txBody>
      </p:sp>
    </p:spTree>
    <p:extLst>
      <p:ext uri="{BB962C8B-B14F-4D97-AF65-F5344CB8AC3E}">
        <p14:creationId xmlns:p14="http://schemas.microsoft.com/office/powerpoint/2010/main" val="326063651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7/21/2016 10:07 AM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61</a:t>
            </a:fld>
            <a:endParaRPr lang="en-US" dirty="0"/>
          </a:p>
        </p:txBody>
      </p:sp>
    </p:spTree>
    <p:extLst>
      <p:ext uri="{BB962C8B-B14F-4D97-AF65-F5344CB8AC3E}">
        <p14:creationId xmlns:p14="http://schemas.microsoft.com/office/powerpoint/2010/main" val="621565781"/>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pPr/>
              <a:t>62</a:t>
            </a:fld>
            <a:endParaRPr lang="en-US" dirty="0"/>
          </a:p>
        </p:txBody>
      </p:sp>
    </p:spTree>
    <p:extLst>
      <p:ext uri="{BB962C8B-B14F-4D97-AF65-F5344CB8AC3E}">
        <p14:creationId xmlns:p14="http://schemas.microsoft.com/office/powerpoint/2010/main" val="428189377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pPr/>
              <a:t>63</a:t>
            </a:fld>
            <a:endParaRPr lang="en-US" dirty="0"/>
          </a:p>
        </p:txBody>
      </p:sp>
    </p:spTree>
    <p:extLst>
      <p:ext uri="{BB962C8B-B14F-4D97-AF65-F5344CB8AC3E}">
        <p14:creationId xmlns:p14="http://schemas.microsoft.com/office/powerpoint/2010/main" val="3121729227"/>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pPr/>
              <a:t>64</a:t>
            </a:fld>
            <a:endParaRPr lang="en-US" dirty="0"/>
          </a:p>
        </p:txBody>
      </p:sp>
    </p:spTree>
    <p:extLst>
      <p:ext uri="{BB962C8B-B14F-4D97-AF65-F5344CB8AC3E}">
        <p14:creationId xmlns:p14="http://schemas.microsoft.com/office/powerpoint/2010/main" val="151693117"/>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7/21/2016 10:07 AM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65</a:t>
            </a:fld>
            <a:endParaRPr lang="en-US" dirty="0"/>
          </a:p>
        </p:txBody>
      </p:sp>
    </p:spTree>
    <p:extLst>
      <p:ext uri="{BB962C8B-B14F-4D97-AF65-F5344CB8AC3E}">
        <p14:creationId xmlns:p14="http://schemas.microsoft.com/office/powerpoint/2010/main" val="2625631549"/>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pPr/>
              <a:t>66</a:t>
            </a:fld>
            <a:endParaRPr lang="en-US" dirty="0"/>
          </a:p>
        </p:txBody>
      </p:sp>
    </p:spTree>
    <p:extLst>
      <p:ext uri="{BB962C8B-B14F-4D97-AF65-F5344CB8AC3E}">
        <p14:creationId xmlns:p14="http://schemas.microsoft.com/office/powerpoint/2010/main" val="4385830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1562397754"/>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pPr/>
              <a:t>67</a:t>
            </a:fld>
            <a:endParaRPr lang="en-US" dirty="0"/>
          </a:p>
        </p:txBody>
      </p:sp>
    </p:spTree>
    <p:extLst>
      <p:ext uri="{BB962C8B-B14F-4D97-AF65-F5344CB8AC3E}">
        <p14:creationId xmlns:p14="http://schemas.microsoft.com/office/powerpoint/2010/main" val="613764420"/>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pPr/>
              <a:t>68</a:t>
            </a:fld>
            <a:endParaRPr lang="en-US" dirty="0"/>
          </a:p>
        </p:txBody>
      </p:sp>
    </p:spTree>
    <p:extLst>
      <p:ext uri="{BB962C8B-B14F-4D97-AF65-F5344CB8AC3E}">
        <p14:creationId xmlns:p14="http://schemas.microsoft.com/office/powerpoint/2010/main" val="398449751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pPr/>
              <a:t>69</a:t>
            </a:fld>
            <a:endParaRPr lang="en-US" dirty="0"/>
          </a:p>
        </p:txBody>
      </p:sp>
    </p:spTree>
    <p:extLst>
      <p:ext uri="{BB962C8B-B14F-4D97-AF65-F5344CB8AC3E}">
        <p14:creationId xmlns:p14="http://schemas.microsoft.com/office/powerpoint/2010/main" val="2112002048"/>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7/21/2016 10:07 AM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70</a:t>
            </a:fld>
            <a:endParaRPr lang="en-US" dirty="0"/>
          </a:p>
        </p:txBody>
      </p:sp>
    </p:spTree>
    <p:extLst>
      <p:ext uri="{BB962C8B-B14F-4D97-AF65-F5344CB8AC3E}">
        <p14:creationId xmlns:p14="http://schemas.microsoft.com/office/powerpoint/2010/main" val="1525841060"/>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pPr/>
              <a:t>71</a:t>
            </a:fld>
            <a:endParaRPr lang="en-US" dirty="0"/>
          </a:p>
        </p:txBody>
      </p:sp>
    </p:spTree>
    <p:extLst>
      <p:ext uri="{BB962C8B-B14F-4D97-AF65-F5344CB8AC3E}">
        <p14:creationId xmlns:p14="http://schemas.microsoft.com/office/powerpoint/2010/main" val="370395235"/>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pPr/>
              <a:t>72</a:t>
            </a:fld>
            <a:endParaRPr lang="en-US" dirty="0"/>
          </a:p>
        </p:txBody>
      </p:sp>
    </p:spTree>
    <p:extLst>
      <p:ext uri="{BB962C8B-B14F-4D97-AF65-F5344CB8AC3E}">
        <p14:creationId xmlns:p14="http://schemas.microsoft.com/office/powerpoint/2010/main" val="286427283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pPr/>
              <a:t>73</a:t>
            </a:fld>
            <a:endParaRPr lang="en-US" dirty="0"/>
          </a:p>
        </p:txBody>
      </p:sp>
    </p:spTree>
    <p:extLst>
      <p:ext uri="{BB962C8B-B14F-4D97-AF65-F5344CB8AC3E}">
        <p14:creationId xmlns:p14="http://schemas.microsoft.com/office/powerpoint/2010/main" val="6455029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solidFill>
                  <a:prstClr val="black"/>
                </a:solidFill>
              </a:rPr>
              <a:pPr/>
              <a:t>7</a:t>
            </a:fld>
            <a:endParaRPr lang="en-US" dirty="0">
              <a:solidFill>
                <a:prstClr val="black"/>
              </a:solidFill>
            </a:endParaRPr>
          </a:p>
        </p:txBody>
      </p:sp>
    </p:spTree>
    <p:extLst>
      <p:ext uri="{BB962C8B-B14F-4D97-AF65-F5344CB8AC3E}">
        <p14:creationId xmlns:p14="http://schemas.microsoft.com/office/powerpoint/2010/main" val="8705836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solidFill>
                  <a:prstClr val="black"/>
                </a:solidFill>
              </a:rPr>
              <a:pPr/>
              <a:t>8</a:t>
            </a:fld>
            <a:endParaRPr lang="en-US" dirty="0">
              <a:solidFill>
                <a:prstClr val="black"/>
              </a:solidFill>
            </a:endParaRPr>
          </a:p>
        </p:txBody>
      </p:sp>
    </p:spTree>
    <p:extLst>
      <p:ext uri="{BB962C8B-B14F-4D97-AF65-F5344CB8AC3E}">
        <p14:creationId xmlns:p14="http://schemas.microsoft.com/office/powerpoint/2010/main" val="7114517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599AC-CD18-4F14-B469-B034D02387DF}" type="slidenum">
              <a:rPr lang="en-US" smtClean="0">
                <a:solidFill>
                  <a:prstClr val="black"/>
                </a:solidFill>
              </a:rPr>
              <a:pPr/>
              <a:t>9</a:t>
            </a:fld>
            <a:endParaRPr lang="en-US" dirty="0">
              <a:solidFill>
                <a:prstClr val="black"/>
              </a:solidFill>
            </a:endParaRPr>
          </a:p>
        </p:txBody>
      </p:sp>
    </p:spTree>
    <p:extLst>
      <p:ext uri="{BB962C8B-B14F-4D97-AF65-F5344CB8AC3E}">
        <p14:creationId xmlns:p14="http://schemas.microsoft.com/office/powerpoint/2010/main" val="1012333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2209800"/>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251605734"/>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extLst>
      <p:ext uri="{BB962C8B-B14F-4D97-AF65-F5344CB8AC3E}">
        <p14:creationId xmlns:p14="http://schemas.microsoft.com/office/powerpoint/2010/main" val="863165193"/>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447459931"/>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40937122"/>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52190854"/>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784697706"/>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422470730"/>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63805548"/>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blank" preserve="1">
  <p:cSld name="WALKIN - Prints in GRAYSCALE">
    <p:spTree>
      <p:nvGrpSpPr>
        <p:cNvPr id="1" name=""/>
        <p:cNvGrpSpPr/>
        <p:nvPr/>
      </p:nvGrpSpPr>
      <p:grpSpPr>
        <a:xfrm>
          <a:off x="0" y="0"/>
          <a:ext cx="0" cy="0"/>
          <a:chOff x="0" y="0"/>
          <a:chExt cx="0" cy="0"/>
        </a:xfrm>
      </p:grpSpPr>
    </p:spTree>
    <p:extLst>
      <p:ext uri="{BB962C8B-B14F-4D97-AF65-F5344CB8AC3E}">
        <p14:creationId xmlns:p14="http://schemas.microsoft.com/office/powerpoint/2010/main" val="2738064500"/>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88228582"/>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extLst>
      <p:ext uri="{BB962C8B-B14F-4D97-AF65-F5344CB8AC3E}">
        <p14:creationId xmlns:p14="http://schemas.microsoft.com/office/powerpoint/2010/main" val="3863600224"/>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extLst>
      <p:ext uri="{BB962C8B-B14F-4D97-AF65-F5344CB8AC3E}">
        <p14:creationId xmlns:p14="http://schemas.microsoft.com/office/powerpoint/2010/main" val="2021725463"/>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3.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6" Type="http://schemas.openxmlformats.org/officeDocument/2006/relationships/image" Target="../media/image3.png"/><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image" Target="../media/image2.png"/><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5.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595167594"/>
      </p:ext>
    </p:extLst>
  </p:cSld>
  <p:clrMap bg1="dk1" tx1="lt1" bg2="dk2" tx2="lt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oshins.com/" TargetMode="External"/><Relationship Id="rId2" Type="http://schemas.openxmlformats.org/officeDocument/2006/relationships/notesSlide" Target="../notesSlides/notesSlide1.xml"/><Relationship Id="rId1" Type="http://schemas.openxmlformats.org/officeDocument/2006/relationships/slideLayout" Target="../slideLayouts/slideLayout14.xml"/><Relationship Id="rId4" Type="http://schemas.openxmlformats.org/officeDocument/2006/relationships/hyperlink" Target="mailto:roshins@oshins.com"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hyperlink" Target="http://www.oshins.com/images/Life_Insurance_Quintessential_Value_Shifting_Asset_-_Oshins_Bauer_2011.pdf" TargetMode="External"/><Relationship Id="rId2" Type="http://schemas.openxmlformats.org/officeDocument/2006/relationships/notesSlide" Target="../notesSlides/notesSlide2.xml"/><Relationship Id="rId1" Type="http://schemas.openxmlformats.org/officeDocument/2006/relationships/slideLayout" Target="../slideLayouts/slideLayout2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7.xml"/></Relationships>
</file>

<file path=ppt/slides/_rels/slide47.xml.rels><?xml version="1.0" encoding="UTF-8" standalone="yes"?>
<Relationships xmlns="http://schemas.openxmlformats.org/package/2006/relationships"><Relationship Id="rId3" Type="http://schemas.openxmlformats.org/officeDocument/2006/relationships/hyperlink" Target="mailto:abigail.oconnor@hklaw.com" TargetMode="External"/><Relationship Id="rId2" Type="http://schemas.openxmlformats.org/officeDocument/2006/relationships/chart" Target="../charts/chart1.xml"/><Relationship Id="rId1" Type="http://schemas.openxmlformats.org/officeDocument/2006/relationships/slideLayout" Target="../slideLayouts/slideLayout14.xml"/><Relationship Id="rId4" Type="http://schemas.openxmlformats.org/officeDocument/2006/relationships/hyperlink" Target="http://www.hklaw.com/" TargetMode="Externa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4.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4.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5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0.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4.xml"/></Relationships>
</file>

<file path=ppt/slides/_rels/slide59.xml.rels><?xml version="1.0" encoding="UTF-8" standalone="yes"?>
<Relationships xmlns="http://schemas.openxmlformats.org/package/2006/relationships"><Relationship Id="rId3" Type="http://schemas.openxmlformats.org/officeDocument/2006/relationships/hyperlink" Target="http://www.americanbar.org/content/dam/aba/publishing/tax_lawyer/ttl-spr11-02-Kingson.authcheckdam.pdf" TargetMode="External"/><Relationship Id="rId2" Type="http://schemas.openxmlformats.org/officeDocument/2006/relationships/notesSlide" Target="../notesSlides/notesSlide52.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5.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7.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7.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5.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7.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7.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7.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5.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7.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7.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632854" y="381000"/>
            <a:ext cx="7363691" cy="2908489"/>
          </a:xfrm>
          <a:prstGeom prst="rect">
            <a:avLst/>
          </a:prstGeom>
        </p:spPr>
        <p:txBody>
          <a:bodyPr wrap="square">
            <a:spAutoFit/>
          </a:bodyPr>
          <a:lstStyle/>
          <a:p>
            <a:pPr algn="ctr">
              <a:spcBef>
                <a:spcPct val="50000"/>
              </a:spcBef>
              <a:defRPr/>
            </a:pPr>
            <a:r>
              <a:rPr lang="en-US" sz="5400" b="1" dirty="0" smtClean="0">
                <a:solidFill>
                  <a:srgbClr val="FFFFFF"/>
                </a:solidFill>
              </a:rPr>
              <a:t>OSHINS 11                                          </a:t>
            </a:r>
            <a:r>
              <a:rPr lang="en-US" sz="3600" b="1" dirty="0" smtClean="0">
                <a:solidFill>
                  <a:srgbClr val="FFFFFF"/>
                </a:solidFill>
              </a:rPr>
              <a:t>ELEVEN COUNTERINTUITIVE ESTATE PLANNING OPPORTUNITIES AND CONUNDRUMS</a:t>
            </a:r>
          </a:p>
          <a:p>
            <a:pPr algn="ctr">
              <a:spcBef>
                <a:spcPct val="50000"/>
              </a:spcBef>
              <a:defRPr/>
            </a:pPr>
            <a:r>
              <a:rPr lang="en-US" sz="1400" b="1" dirty="0" smtClean="0">
                <a:solidFill>
                  <a:srgbClr val="FFFFFF"/>
                </a:solidFill>
                <a:latin typeface="Century Gothic" panose="020B0502020202020204" pitchFamily="34" charset="0"/>
              </a:rPr>
              <a:t>_____________________________________________</a:t>
            </a:r>
            <a:endParaRPr lang="en-US" sz="1400" b="1" dirty="0">
              <a:solidFill>
                <a:srgbClr val="FFFFFF"/>
              </a:solidFill>
              <a:latin typeface="Century Gothic" panose="020B0502020202020204" pitchFamily="34" charset="0"/>
            </a:endParaRPr>
          </a:p>
        </p:txBody>
      </p:sp>
      <p:sp>
        <p:nvSpPr>
          <p:cNvPr id="5" name="Text Box 5"/>
          <p:cNvSpPr txBox="1">
            <a:spLocks noChangeArrowheads="1"/>
          </p:cNvSpPr>
          <p:nvPr/>
        </p:nvSpPr>
        <p:spPr bwMode="auto">
          <a:xfrm>
            <a:off x="632854" y="4047888"/>
            <a:ext cx="358802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cs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cs typeface="Arial" panose="020B0604020202020204" pitchFamily="34"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cs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cs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cs typeface="Arial" panose="020B0604020202020204" pitchFamily="34" charset="0"/>
              </a:defRPr>
            </a:lvl9pPr>
          </a:lstStyle>
          <a:p>
            <a:pPr algn="ctr">
              <a:spcBef>
                <a:spcPct val="0"/>
              </a:spcBef>
              <a:buClrTx/>
              <a:buSzTx/>
              <a:buFontTx/>
              <a:buNone/>
            </a:pPr>
            <a:r>
              <a:rPr lang="en-US" sz="1800" dirty="0" smtClean="0">
                <a:solidFill>
                  <a:srgbClr val="FFFFFF"/>
                </a:solidFill>
                <a:latin typeface="Arial" panose="020B0604020202020204" pitchFamily="34" charset="0"/>
              </a:rPr>
              <a:t>El Paso County </a:t>
            </a:r>
            <a:endParaRPr lang="en-US" sz="1800" dirty="0" smtClean="0">
              <a:solidFill>
                <a:srgbClr val="FFFFFF"/>
              </a:solidFill>
              <a:latin typeface="Arial" panose="020B0604020202020204" pitchFamily="34" charset="0"/>
            </a:endParaRPr>
          </a:p>
          <a:p>
            <a:pPr algn="ctr">
              <a:spcBef>
                <a:spcPct val="0"/>
              </a:spcBef>
              <a:buClrTx/>
              <a:buSzTx/>
              <a:buFontTx/>
              <a:buNone/>
            </a:pPr>
            <a:r>
              <a:rPr lang="en-US" sz="1800" dirty="0" smtClean="0">
                <a:solidFill>
                  <a:srgbClr val="FFFFFF"/>
                </a:solidFill>
                <a:latin typeface="Arial" panose="020B0604020202020204" pitchFamily="34" charset="0"/>
              </a:rPr>
              <a:t>Estate Planning Council</a:t>
            </a:r>
            <a:endParaRPr lang="en-US" sz="1800" dirty="0" smtClean="0">
              <a:solidFill>
                <a:srgbClr val="FFFFFF"/>
              </a:solidFill>
              <a:latin typeface="Arial" panose="020B0604020202020204" pitchFamily="34" charset="0"/>
            </a:endParaRPr>
          </a:p>
          <a:p>
            <a:pPr algn="ctr">
              <a:spcBef>
                <a:spcPct val="0"/>
              </a:spcBef>
              <a:buClrTx/>
              <a:buSzTx/>
              <a:buFontTx/>
              <a:buNone/>
            </a:pPr>
            <a:r>
              <a:rPr lang="en-US" sz="1800" dirty="0" smtClean="0">
                <a:solidFill>
                  <a:srgbClr val="FFFFFF"/>
                </a:solidFill>
                <a:latin typeface="Arial" panose="020B0604020202020204" pitchFamily="34" charset="0"/>
              </a:rPr>
              <a:t>Colorado Springs, CO</a:t>
            </a:r>
            <a:endParaRPr lang="en-US" sz="1800" dirty="0">
              <a:solidFill>
                <a:srgbClr val="FFFFFF"/>
              </a:solidFill>
              <a:latin typeface="Arial" panose="020B0604020202020204" pitchFamily="34" charset="0"/>
            </a:endParaRPr>
          </a:p>
          <a:p>
            <a:pPr algn="ctr">
              <a:spcBef>
                <a:spcPct val="0"/>
              </a:spcBef>
              <a:buClrTx/>
              <a:buSzTx/>
              <a:buFontTx/>
              <a:buNone/>
            </a:pPr>
            <a:r>
              <a:rPr lang="en-US" sz="1800" dirty="0" smtClean="0">
                <a:solidFill>
                  <a:srgbClr val="FFFFFF"/>
                </a:solidFill>
                <a:latin typeface="Arial" panose="020B0604020202020204" pitchFamily="34" charset="0"/>
              </a:rPr>
              <a:t>September 20, </a:t>
            </a:r>
            <a:r>
              <a:rPr lang="en-US" sz="1800" dirty="0" smtClean="0">
                <a:solidFill>
                  <a:srgbClr val="FFFFFF"/>
                </a:solidFill>
                <a:latin typeface="Arial" panose="020B0604020202020204" pitchFamily="34" charset="0"/>
              </a:rPr>
              <a:t>2016</a:t>
            </a:r>
            <a:endParaRPr lang="en-US" sz="1800" dirty="0">
              <a:solidFill>
                <a:srgbClr val="FFFFFF"/>
              </a:solidFill>
              <a:latin typeface="Arial" panose="020B0604020202020204" pitchFamily="34" charset="0"/>
            </a:endParaRPr>
          </a:p>
        </p:txBody>
      </p:sp>
      <p:sp>
        <p:nvSpPr>
          <p:cNvPr id="6" name="Rectangle 3"/>
          <p:cNvSpPr>
            <a:spLocks noChangeArrowheads="1"/>
          </p:cNvSpPr>
          <p:nvPr/>
        </p:nvSpPr>
        <p:spPr bwMode="auto">
          <a:xfrm>
            <a:off x="4419600" y="4047888"/>
            <a:ext cx="4438402" cy="20928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cs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cs typeface="Arial" panose="020B0604020202020204" pitchFamily="34"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cs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cs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cs typeface="Arial" panose="020B0604020202020204" pitchFamily="34" charset="0"/>
              </a:defRPr>
            </a:lvl9pPr>
          </a:lstStyle>
          <a:p>
            <a:pPr algn="ctr">
              <a:spcBef>
                <a:spcPct val="0"/>
              </a:spcBef>
              <a:buClrTx/>
              <a:buSzTx/>
              <a:buFontTx/>
              <a:buNone/>
            </a:pPr>
            <a:r>
              <a:rPr lang="en-US" sz="1800" dirty="0">
                <a:solidFill>
                  <a:srgbClr val="FFFFFF"/>
                </a:solidFill>
                <a:latin typeface="Arial" panose="020B0604020202020204" pitchFamily="34" charset="0"/>
              </a:rPr>
              <a:t>Richard A. Oshins, AEP (Distinguished) </a:t>
            </a:r>
          </a:p>
          <a:p>
            <a:pPr algn="ctr">
              <a:spcBef>
                <a:spcPct val="0"/>
              </a:spcBef>
              <a:buClrTx/>
              <a:buSzTx/>
              <a:buFontTx/>
              <a:buNone/>
            </a:pPr>
            <a:r>
              <a:rPr lang="en-US" sz="1400" dirty="0">
                <a:solidFill>
                  <a:srgbClr val="FFFFFF"/>
                </a:solidFill>
                <a:latin typeface="Arial" panose="020B0604020202020204" pitchFamily="34" charset="0"/>
              </a:rPr>
              <a:t>Oshins &amp; Associates, LLC</a:t>
            </a:r>
          </a:p>
          <a:p>
            <a:pPr algn="ctr">
              <a:spcBef>
                <a:spcPct val="0"/>
              </a:spcBef>
              <a:buClrTx/>
              <a:buSzTx/>
              <a:buFontTx/>
              <a:buNone/>
            </a:pPr>
            <a:r>
              <a:rPr lang="en-US" sz="1400" dirty="0">
                <a:solidFill>
                  <a:srgbClr val="FFFFFF"/>
                </a:solidFill>
                <a:latin typeface="Arial" panose="020B0604020202020204" pitchFamily="34" charset="0"/>
              </a:rPr>
              <a:t>1645 Village Center Circle, Suite 170     </a:t>
            </a:r>
          </a:p>
          <a:p>
            <a:pPr algn="ctr">
              <a:spcBef>
                <a:spcPct val="0"/>
              </a:spcBef>
              <a:buClrTx/>
              <a:buSzTx/>
              <a:buFontTx/>
              <a:buNone/>
            </a:pPr>
            <a:r>
              <a:rPr lang="en-US" sz="1400" dirty="0">
                <a:solidFill>
                  <a:srgbClr val="FFFFFF"/>
                </a:solidFill>
                <a:latin typeface="Arial" panose="020B0604020202020204" pitchFamily="34" charset="0"/>
              </a:rPr>
              <a:t>Las Vegas, Nevada  89134</a:t>
            </a:r>
          </a:p>
          <a:p>
            <a:pPr algn="ctr">
              <a:spcBef>
                <a:spcPct val="0"/>
              </a:spcBef>
              <a:buClrTx/>
              <a:buSzTx/>
              <a:buFontTx/>
              <a:buNone/>
            </a:pPr>
            <a:r>
              <a:rPr lang="en-US" sz="1400" dirty="0">
                <a:solidFill>
                  <a:srgbClr val="FFFFFF"/>
                </a:solidFill>
                <a:latin typeface="Arial" panose="020B0604020202020204" pitchFamily="34" charset="0"/>
              </a:rPr>
              <a:t>702.341.6000 / 702.341.6001 fax</a:t>
            </a:r>
          </a:p>
          <a:p>
            <a:pPr algn="ctr">
              <a:spcBef>
                <a:spcPct val="0"/>
              </a:spcBef>
              <a:buClrTx/>
              <a:buSzTx/>
              <a:buFontTx/>
              <a:buNone/>
            </a:pPr>
            <a:r>
              <a:rPr lang="en-US" sz="1400" dirty="0">
                <a:solidFill>
                  <a:srgbClr val="FFFFFF"/>
                </a:solidFill>
                <a:latin typeface="Arial" panose="020B0604020202020204" pitchFamily="34" charset="0"/>
                <a:hlinkClick r:id="rId3"/>
              </a:rPr>
              <a:t>www.oshins.com</a:t>
            </a:r>
            <a:r>
              <a:rPr lang="en-US" sz="1400" dirty="0">
                <a:solidFill>
                  <a:srgbClr val="FFFFFF"/>
                </a:solidFill>
                <a:latin typeface="Arial" panose="020B0604020202020204" pitchFamily="34" charset="0"/>
              </a:rPr>
              <a:t> </a:t>
            </a:r>
            <a:r>
              <a:rPr lang="en-US" sz="1400" dirty="0">
                <a:solidFill>
                  <a:srgbClr val="FFFFFF"/>
                </a:solidFill>
                <a:latin typeface="Arial" panose="020B0604020202020204" pitchFamily="34" charset="0"/>
                <a:hlinkClick r:id="rId4"/>
              </a:rPr>
              <a:t>roshins@oshins.com</a:t>
            </a:r>
            <a:endParaRPr lang="en-US" sz="1400" dirty="0">
              <a:solidFill>
                <a:srgbClr val="FFFFFF"/>
              </a:solidFill>
              <a:latin typeface="Arial" panose="020B0604020202020204" pitchFamily="34" charset="0"/>
            </a:endParaRPr>
          </a:p>
          <a:p>
            <a:pPr>
              <a:spcBef>
                <a:spcPct val="0"/>
              </a:spcBef>
              <a:buClrTx/>
              <a:buSzTx/>
              <a:buFontTx/>
              <a:buNone/>
            </a:pPr>
            <a:endParaRPr lang="en-US" sz="1400" dirty="0">
              <a:solidFill>
                <a:srgbClr val="FFFFFF"/>
              </a:solidFill>
              <a:latin typeface="Arial" panose="020B0604020202020204" pitchFamily="34" charset="0"/>
            </a:endParaRPr>
          </a:p>
          <a:p>
            <a:pPr>
              <a:spcBef>
                <a:spcPct val="0"/>
              </a:spcBef>
              <a:buClrTx/>
              <a:buSzTx/>
              <a:buFontTx/>
              <a:buNone/>
            </a:pPr>
            <a:endParaRPr lang="en-US" sz="1400" dirty="0">
              <a:solidFill>
                <a:srgbClr val="FFFFFF"/>
              </a:solidFill>
              <a:latin typeface="Arial" panose="020B0604020202020204" pitchFamily="34" charset="0"/>
            </a:endParaRPr>
          </a:p>
          <a:p>
            <a:pPr>
              <a:spcBef>
                <a:spcPct val="0"/>
              </a:spcBef>
              <a:buClrTx/>
              <a:buSzTx/>
              <a:buFontTx/>
              <a:buNone/>
            </a:pPr>
            <a:endParaRPr lang="en-US" sz="1400" dirty="0">
              <a:solidFill>
                <a:srgbClr val="FFFFFF"/>
              </a:solidFill>
              <a:latin typeface="Arial" panose="020B0604020202020204" pitchFamily="34" charset="0"/>
            </a:endParaRPr>
          </a:p>
        </p:txBody>
      </p:sp>
      <p:sp>
        <p:nvSpPr>
          <p:cNvPr id="7" name="Rectangle 4"/>
          <p:cNvSpPr>
            <a:spLocks noChangeArrowheads="1"/>
          </p:cNvSpPr>
          <p:nvPr/>
        </p:nvSpPr>
        <p:spPr bwMode="auto">
          <a:xfrm>
            <a:off x="762000" y="6191976"/>
            <a:ext cx="7848600" cy="630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cs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cs typeface="Arial" panose="020B0604020202020204" pitchFamily="34"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cs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cs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cs typeface="Arial" panose="020B0604020202020204" pitchFamily="34" charset="0"/>
              </a:defRPr>
            </a:lvl9pPr>
          </a:lstStyle>
          <a:p>
            <a:pPr algn="ctr">
              <a:spcBef>
                <a:spcPct val="0"/>
              </a:spcBef>
              <a:buClrTx/>
              <a:buSzTx/>
              <a:buFontTx/>
              <a:buNone/>
            </a:pPr>
            <a:endParaRPr lang="en-US" sz="1200" dirty="0" smtClean="0">
              <a:solidFill>
                <a:srgbClr val="000000"/>
              </a:solidFill>
              <a:latin typeface="Arial" panose="020B0604020202020204" pitchFamily="34" charset="0"/>
            </a:endParaRPr>
          </a:p>
          <a:p>
            <a:pPr algn="ctr">
              <a:spcBef>
                <a:spcPct val="0"/>
              </a:spcBef>
              <a:buClrTx/>
              <a:buSzTx/>
              <a:buFontTx/>
              <a:buNone/>
            </a:pPr>
            <a:endParaRPr lang="en-US" sz="1200" dirty="0">
              <a:solidFill>
                <a:srgbClr val="FFFFFF"/>
              </a:solidFill>
              <a:latin typeface="Arial" panose="020B0604020202020204" pitchFamily="34" charset="0"/>
            </a:endParaRPr>
          </a:p>
          <a:p>
            <a:pPr algn="ctr">
              <a:spcBef>
                <a:spcPct val="0"/>
              </a:spcBef>
              <a:buClrTx/>
              <a:buSzTx/>
              <a:buFontTx/>
              <a:buNone/>
            </a:pPr>
            <a:r>
              <a:rPr lang="en-US" sz="1100" dirty="0" smtClean="0">
                <a:solidFill>
                  <a:srgbClr val="FFFFFF"/>
                </a:solidFill>
                <a:latin typeface="Arial" panose="020B0604020202020204" pitchFamily="34" charset="0"/>
              </a:rPr>
              <a:t>Copyright </a:t>
            </a:r>
            <a:r>
              <a:rPr lang="en-US" sz="1100" dirty="0">
                <a:solidFill>
                  <a:srgbClr val="FFFFFF"/>
                </a:solidFill>
                <a:latin typeface="Arial" panose="020B0604020202020204" pitchFamily="34" charset="0"/>
              </a:rPr>
              <a:t>© </a:t>
            </a:r>
            <a:r>
              <a:rPr lang="en-US" sz="1100" dirty="0" smtClean="0">
                <a:solidFill>
                  <a:srgbClr val="FFFFFF"/>
                </a:solidFill>
                <a:latin typeface="Arial" panose="020B0604020202020204" pitchFamily="34" charset="0"/>
              </a:rPr>
              <a:t>2016 </a:t>
            </a:r>
            <a:r>
              <a:rPr lang="en-US" sz="1100" dirty="0">
                <a:solidFill>
                  <a:srgbClr val="FFFFFF"/>
                </a:solidFill>
                <a:latin typeface="Arial" panose="020B0604020202020204" pitchFamily="34" charset="0"/>
              </a:rPr>
              <a:t>by Richard A. Oshins.  All Rights </a:t>
            </a:r>
            <a:r>
              <a:rPr lang="en-US" sz="1100" dirty="0" smtClean="0">
                <a:solidFill>
                  <a:srgbClr val="FFFFFF"/>
                </a:solidFill>
                <a:latin typeface="Arial" panose="020B0604020202020204" pitchFamily="34" charset="0"/>
              </a:rPr>
              <a:t>Reserved  </a:t>
            </a:r>
            <a:endParaRPr lang="en-US" sz="1100" dirty="0">
              <a:solidFill>
                <a:srgbClr val="FFFFFF"/>
              </a:solidFill>
              <a:latin typeface="Arial" panose="020B0604020202020204" pitchFamily="34" charset="0"/>
            </a:endParaRPr>
          </a:p>
        </p:txBody>
      </p:sp>
    </p:spTree>
    <p:extLst>
      <p:ext uri="{BB962C8B-B14F-4D97-AF65-F5344CB8AC3E}">
        <p14:creationId xmlns:p14="http://schemas.microsoft.com/office/powerpoint/2010/main" val="4053060754"/>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41160" y="470646"/>
            <a:ext cx="8681776" cy="1075765"/>
          </a:xfrm>
        </p:spPr>
        <p:txBody>
          <a:bodyPr>
            <a:noAutofit/>
          </a:bodyPr>
          <a:lstStyle/>
          <a:p>
            <a:pPr algn="ctr"/>
            <a:r>
              <a:rPr lang="en-US" sz="4400" dirty="0" smtClean="0">
                <a:latin typeface="+mj-lt"/>
              </a:rPr>
              <a:t>CLIENT NOT EXPECTED TO SURVIVE THE THREE-YEAR TERM</a:t>
            </a:r>
            <a:endParaRPr lang="en-US" sz="4400" dirty="0">
              <a:latin typeface="+mj-lt"/>
            </a:endParaRPr>
          </a:p>
        </p:txBody>
      </p:sp>
      <p:sp>
        <p:nvSpPr>
          <p:cNvPr id="3" name="Content Placeholder 2"/>
          <p:cNvSpPr>
            <a:spLocks noGrp="1"/>
          </p:cNvSpPr>
          <p:nvPr>
            <p:ph idx="1"/>
          </p:nvPr>
        </p:nvSpPr>
        <p:spPr>
          <a:xfrm>
            <a:off x="-152400" y="2819400"/>
            <a:ext cx="8802357" cy="4315027"/>
          </a:xfrm>
        </p:spPr>
        <p:txBody>
          <a:bodyPr/>
          <a:lstStyle/>
          <a:p>
            <a:pPr marL="457200" lvl="1" indent="0">
              <a:buClr>
                <a:srgbClr val="FF9999"/>
              </a:buClr>
              <a:buSzPct val="65000"/>
              <a:buNone/>
              <a:defRPr/>
            </a:pPr>
            <a:r>
              <a:rPr lang="en-US" sz="3600" dirty="0">
                <a:sym typeface="Wingdings" panose="05000000000000000000" pitchFamily="2" charset="2"/>
              </a:rPr>
              <a:t> </a:t>
            </a:r>
            <a:r>
              <a:rPr lang="en-US" sz="3600" dirty="0" smtClean="0">
                <a:sym typeface="Wingdings" panose="05000000000000000000" pitchFamily="2" charset="2"/>
              </a:rPr>
              <a:t>IRC </a:t>
            </a:r>
            <a:r>
              <a:rPr lang="en-US" sz="3600" dirty="0" smtClean="0">
                <a:cs typeface="Vrinda" panose="020B0502040204020203" pitchFamily="34" charset="0"/>
                <a:sym typeface="Wingdings" panose="05000000000000000000" pitchFamily="2" charset="2"/>
              </a:rPr>
              <a:t>§ 2035 Inclusion</a:t>
            </a:r>
          </a:p>
          <a:p>
            <a:pPr marL="457200" lvl="1" indent="0">
              <a:buClr>
                <a:srgbClr val="FF9999"/>
              </a:buClr>
              <a:buSzPct val="65000"/>
              <a:buNone/>
              <a:defRPr/>
            </a:pPr>
            <a:r>
              <a:rPr lang="en-US" sz="3600" dirty="0">
                <a:sym typeface="Wingdings" panose="05000000000000000000" pitchFamily="2" charset="2"/>
              </a:rPr>
              <a:t></a:t>
            </a:r>
            <a:r>
              <a:rPr lang="en-US" sz="3600" dirty="0" smtClean="0">
                <a:cs typeface="Vrinda" panose="020B0502040204020203" pitchFamily="34" charset="0"/>
                <a:sym typeface="Wingdings" panose="05000000000000000000" pitchFamily="2" charset="2"/>
              </a:rPr>
              <a:t> Illustration - $5 Million Face Value Policy  	 Transferred to ILIT</a:t>
            </a:r>
            <a:endParaRPr lang="en-US" sz="3600" dirty="0"/>
          </a:p>
          <a:p>
            <a:pPr marL="457200" lvl="1" indent="0">
              <a:buClr>
                <a:srgbClr val="FF9999"/>
              </a:buClr>
              <a:buSzPct val="65000"/>
              <a:buNone/>
              <a:defRPr/>
            </a:pPr>
            <a:r>
              <a:rPr lang="en-US" sz="3600" dirty="0" smtClean="0">
                <a:latin typeface="+mn-lt"/>
                <a:sym typeface="Wingdings" panose="05000000000000000000" pitchFamily="2" charset="2"/>
              </a:rPr>
              <a:t> </a:t>
            </a:r>
            <a:r>
              <a:rPr lang="en-US" sz="3600" dirty="0" smtClean="0">
                <a:latin typeface="+mn-lt"/>
              </a:rPr>
              <a:t>Silverman Rule</a:t>
            </a:r>
          </a:p>
          <a:p>
            <a:pPr marL="457200" lvl="1" indent="0">
              <a:buClr>
                <a:srgbClr val="FF9999"/>
              </a:buClr>
              <a:buSzPct val="65000"/>
              <a:buNone/>
              <a:defRPr/>
            </a:pPr>
            <a:r>
              <a:rPr lang="en-US" sz="3200" dirty="0">
                <a:latin typeface="+mn-lt"/>
              </a:rPr>
              <a:t>		</a:t>
            </a:r>
            <a:r>
              <a:rPr lang="en-US" sz="3200" dirty="0" smtClean="0">
                <a:latin typeface="+mn-lt"/>
                <a:sym typeface="Wingdings" panose="05000000000000000000" pitchFamily="2" charset="2"/>
              </a:rPr>
              <a:t>◊</a:t>
            </a:r>
            <a:r>
              <a:rPr lang="en-US" sz="3200" dirty="0" smtClean="0">
                <a:latin typeface="+mn-lt"/>
              </a:rPr>
              <a:t> Estate of Morris Silverman</a:t>
            </a:r>
          </a:p>
          <a:p>
            <a:pPr marL="457200" lvl="1" indent="0">
              <a:buClr>
                <a:srgbClr val="FF9999"/>
              </a:buClr>
              <a:buSzPct val="65000"/>
              <a:buNone/>
              <a:defRPr/>
            </a:pPr>
            <a:r>
              <a:rPr lang="en-US" sz="3200" dirty="0" smtClean="0">
                <a:sym typeface="Wingdings" panose="05000000000000000000" pitchFamily="2" charset="2"/>
              </a:rPr>
              <a:t>		◊</a:t>
            </a:r>
            <a:r>
              <a:rPr lang="en-US" sz="3200" dirty="0" smtClean="0"/>
              <a:t> Exclusion of Proportion</a:t>
            </a:r>
            <a:endParaRPr lang="en-US" sz="3200" dirty="0"/>
          </a:p>
          <a:p>
            <a:pPr marL="457200" lvl="1" indent="0">
              <a:buClr>
                <a:srgbClr val="FF9999"/>
              </a:buClr>
              <a:buSzPct val="65000"/>
              <a:buNone/>
              <a:defRPr/>
            </a:pPr>
            <a:endParaRPr lang="en-US" sz="1400" dirty="0" smtClean="0">
              <a:latin typeface="+mn-lt"/>
            </a:endParaRPr>
          </a:p>
          <a:p>
            <a:pPr marL="457200" lvl="1" indent="0">
              <a:buClr>
                <a:srgbClr val="FF9999"/>
              </a:buClr>
              <a:buSzPct val="65000"/>
              <a:buNone/>
              <a:defRPr/>
            </a:pPr>
            <a:endParaRPr lang="en-US" sz="1400" dirty="0" smtClean="0">
              <a:latin typeface="+mn-lt"/>
            </a:endParaRPr>
          </a:p>
          <a:p>
            <a:pPr marL="457200" lvl="1" indent="0">
              <a:buClr>
                <a:srgbClr val="FF9999"/>
              </a:buClr>
              <a:buSzPct val="65000"/>
              <a:buNone/>
              <a:defRPr/>
            </a:pPr>
            <a:r>
              <a:rPr lang="en-US" sz="3200" dirty="0" smtClean="0">
                <a:latin typeface="+mn-lt"/>
              </a:rPr>
              <a:t>		</a:t>
            </a:r>
            <a:endParaRPr lang="en-US" sz="3200" dirty="0">
              <a:latin typeface="Georgia" panose="02040502050405020303" pitchFamily="18" charset="0"/>
            </a:endParaRPr>
          </a:p>
        </p:txBody>
      </p:sp>
    </p:spTree>
    <p:extLst>
      <p:ext uri="{BB962C8B-B14F-4D97-AF65-F5344CB8AC3E}">
        <p14:creationId xmlns:p14="http://schemas.microsoft.com/office/powerpoint/2010/main" val="2235213068"/>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latin typeface="+mj-lt"/>
              </a:rPr>
              <a:t>ALTERNATIVE STRATEGY</a:t>
            </a:r>
            <a:endParaRPr lang="en-US" sz="4400" dirty="0">
              <a:latin typeface="+mj-lt"/>
            </a:endParaRPr>
          </a:p>
        </p:txBody>
      </p:sp>
      <p:sp>
        <p:nvSpPr>
          <p:cNvPr id="3" name="Content Placeholder 2"/>
          <p:cNvSpPr>
            <a:spLocks noGrp="1"/>
          </p:cNvSpPr>
          <p:nvPr>
            <p:ph idx="1"/>
          </p:nvPr>
        </p:nvSpPr>
        <p:spPr>
          <a:xfrm>
            <a:off x="76200" y="2438400"/>
            <a:ext cx="8387569" cy="4561249"/>
          </a:xfrm>
        </p:spPr>
        <p:txBody>
          <a:bodyPr/>
          <a:lstStyle/>
          <a:p>
            <a:pPr marL="457200" lvl="1" indent="0">
              <a:buClr>
                <a:srgbClr val="FF9999"/>
              </a:buClr>
              <a:buSzPct val="65000"/>
              <a:buNone/>
              <a:defRPr/>
            </a:pPr>
            <a:r>
              <a:rPr lang="en-US" sz="3600" dirty="0">
                <a:sym typeface="Wingdings" panose="05000000000000000000" pitchFamily="2" charset="2"/>
              </a:rPr>
              <a:t>  </a:t>
            </a:r>
            <a:r>
              <a:rPr lang="en-US" sz="3600" dirty="0"/>
              <a:t>Grantor Trust Rules</a:t>
            </a:r>
            <a:endParaRPr lang="en-US" sz="3600" dirty="0" smtClean="0">
              <a:sym typeface="Wingdings" panose="05000000000000000000" pitchFamily="2" charset="2"/>
            </a:endParaRPr>
          </a:p>
          <a:p>
            <a:pPr marL="457200" lvl="1" indent="0">
              <a:buClr>
                <a:srgbClr val="FF9999"/>
              </a:buClr>
              <a:buSzPct val="65000"/>
              <a:buNone/>
              <a:defRPr/>
            </a:pPr>
            <a:r>
              <a:rPr lang="en-US" sz="3600" dirty="0" smtClean="0">
                <a:sym typeface="Wingdings" panose="05000000000000000000" pitchFamily="2" charset="2"/>
              </a:rPr>
              <a:t>  </a:t>
            </a:r>
            <a:r>
              <a:rPr lang="en-US" sz="3600" dirty="0">
                <a:sym typeface="Wingdings" panose="05000000000000000000" pitchFamily="2" charset="2"/>
              </a:rPr>
              <a:t>IRC </a:t>
            </a:r>
            <a:r>
              <a:rPr lang="en-US" sz="3600" dirty="0">
                <a:cs typeface="Vrinda" panose="020B0502040204020203" pitchFamily="34" charset="0"/>
                <a:sym typeface="Wingdings" panose="05000000000000000000" pitchFamily="2" charset="2"/>
              </a:rPr>
              <a:t>§ </a:t>
            </a:r>
            <a:r>
              <a:rPr lang="en-US" sz="3600" dirty="0" smtClean="0">
                <a:cs typeface="Vrinda" panose="020B0502040204020203" pitchFamily="34" charset="0"/>
                <a:sym typeface="Wingdings" panose="05000000000000000000" pitchFamily="2" charset="2"/>
              </a:rPr>
              <a:t>2035 (d) Exception</a:t>
            </a:r>
            <a:endParaRPr lang="en-US" sz="3600" dirty="0">
              <a:cs typeface="Vrinda" panose="020B0502040204020203" pitchFamily="34" charset="0"/>
              <a:sym typeface="Wingdings" panose="05000000000000000000" pitchFamily="2" charset="2"/>
            </a:endParaRPr>
          </a:p>
          <a:p>
            <a:pPr marL="457200" lvl="1" indent="0">
              <a:buClr>
                <a:srgbClr val="FF9999"/>
              </a:buClr>
              <a:buSzPct val="65000"/>
              <a:buNone/>
              <a:defRPr/>
            </a:pPr>
            <a:r>
              <a:rPr lang="en-US" sz="3600" dirty="0">
                <a:cs typeface="Vrinda" panose="020B0502040204020203" pitchFamily="34" charset="0"/>
                <a:sym typeface="Wingdings" panose="05000000000000000000" pitchFamily="2" charset="2"/>
              </a:rPr>
              <a:t> </a:t>
            </a:r>
            <a:r>
              <a:rPr lang="en-US" sz="3600" dirty="0" smtClean="0">
                <a:sym typeface="Wingdings" panose="05000000000000000000" pitchFamily="2" charset="2"/>
              </a:rPr>
              <a:t> Now You See It; Now You Don’t</a:t>
            </a:r>
          </a:p>
          <a:p>
            <a:pPr marL="0" lvl="1" indent="0">
              <a:lnSpc>
                <a:spcPct val="120000"/>
              </a:lnSpc>
              <a:buNone/>
              <a:defRPr/>
            </a:pPr>
            <a:r>
              <a:rPr lang="en-US" sz="3200" dirty="0" smtClean="0">
                <a:sym typeface="Wingdings" panose="05000000000000000000" pitchFamily="2" charset="2"/>
              </a:rPr>
              <a:t>		◊</a:t>
            </a:r>
            <a:r>
              <a:rPr lang="en-US" sz="3200" dirty="0" smtClean="0"/>
              <a:t> Pre-Swap Inclusion</a:t>
            </a:r>
          </a:p>
          <a:p>
            <a:pPr marL="0" lvl="1" indent="0">
              <a:lnSpc>
                <a:spcPct val="120000"/>
              </a:lnSpc>
              <a:buNone/>
              <a:defRPr/>
            </a:pPr>
            <a:r>
              <a:rPr lang="en-US" sz="3200" dirty="0" smtClean="0">
                <a:sym typeface="Wingdings" panose="05000000000000000000" pitchFamily="2" charset="2"/>
              </a:rPr>
              <a:t>		◊</a:t>
            </a:r>
            <a:r>
              <a:rPr lang="en-US" sz="3200" dirty="0" smtClean="0"/>
              <a:t> Post-Swap Inclusion</a:t>
            </a:r>
            <a:endParaRPr lang="en-US" sz="3200" dirty="0"/>
          </a:p>
          <a:p>
            <a:pPr marL="0" lvl="1" indent="0">
              <a:lnSpc>
                <a:spcPct val="120000"/>
              </a:lnSpc>
              <a:buNone/>
              <a:defRPr/>
            </a:pPr>
            <a:r>
              <a:rPr lang="en-US" sz="3200" dirty="0"/>
              <a:t>	</a:t>
            </a:r>
          </a:p>
          <a:p>
            <a:pPr marL="0" indent="0">
              <a:lnSpc>
                <a:spcPct val="120000"/>
              </a:lnSpc>
              <a:buNone/>
              <a:defRPr/>
            </a:pPr>
            <a:endParaRPr lang="en-US" sz="3600" b="0" dirty="0">
              <a:solidFill>
                <a:schemeClr val="tx1"/>
              </a:solidFill>
            </a:endParaRPr>
          </a:p>
        </p:txBody>
      </p:sp>
    </p:spTree>
    <p:extLst>
      <p:ext uri="{BB962C8B-B14F-4D97-AF65-F5344CB8AC3E}">
        <p14:creationId xmlns:p14="http://schemas.microsoft.com/office/powerpoint/2010/main" val="3113604272"/>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698715" y="2133600"/>
            <a:ext cx="7681913" cy="1523495"/>
          </a:xfrm>
        </p:spPr>
        <p:txBody>
          <a:bodyPr vert="horz" wrap="square" lIns="91440" tIns="45720" rIns="91440" bIns="45720" numCol="1" anchorCtr="0" compatLnSpc="1">
            <a:prstTxWarp prst="textNoShape">
              <a:avLst/>
            </a:prstTxWarp>
          </a:bodyPr>
          <a:lstStyle/>
          <a:p>
            <a:pPr algn="ctr"/>
            <a:r>
              <a:rPr lang="en-US" sz="6000" dirty="0"/>
              <a:t>RE-THINKING FLPs / FLLCs </a:t>
            </a:r>
            <a:br>
              <a:rPr lang="en-US" sz="6000" dirty="0"/>
            </a:br>
            <a:r>
              <a:rPr lang="en-US" dirty="0"/>
              <a:t>(Collectively called "FLPs")</a:t>
            </a:r>
          </a:p>
        </p:txBody>
      </p:sp>
      <p:sp>
        <p:nvSpPr>
          <p:cNvPr id="2" name="TextBox 1"/>
          <p:cNvSpPr txBox="1"/>
          <p:nvPr/>
        </p:nvSpPr>
        <p:spPr>
          <a:xfrm>
            <a:off x="360218" y="415636"/>
            <a:ext cx="8358909" cy="584775"/>
          </a:xfrm>
          <a:prstGeom prst="rect">
            <a:avLst/>
          </a:prstGeom>
          <a:noFill/>
        </p:spPr>
        <p:txBody>
          <a:bodyPr wrap="square" rtlCol="0">
            <a:spAutoFit/>
          </a:bodyPr>
          <a:lstStyle/>
          <a:p>
            <a:r>
              <a:rPr lang="en-US" sz="3200" b="1" dirty="0" smtClean="0">
                <a:solidFill>
                  <a:srgbClr val="FFFFFF"/>
                </a:solidFill>
              </a:rPr>
              <a:t>OSHINS 11 - #3</a:t>
            </a:r>
            <a:endParaRPr lang="en-US" sz="3200" b="1" dirty="0">
              <a:solidFill>
                <a:srgbClr val="FFFFFF"/>
              </a:solidFill>
            </a:endParaRPr>
          </a:p>
        </p:txBody>
      </p:sp>
    </p:spTree>
    <p:extLst>
      <p:ext uri="{BB962C8B-B14F-4D97-AF65-F5344CB8AC3E}">
        <p14:creationId xmlns:p14="http://schemas.microsoft.com/office/powerpoint/2010/main" val="2057447041"/>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79060" y="533400"/>
            <a:ext cx="8382000" cy="664797"/>
          </a:xfrm>
        </p:spPr>
        <p:txBody>
          <a:bodyPr>
            <a:noAutofit/>
          </a:bodyPr>
          <a:lstStyle/>
          <a:p>
            <a:pPr algn="ctr"/>
            <a:r>
              <a:rPr lang="en-US" sz="5400" dirty="0" smtClean="0"/>
              <a:t>CLIENT’S PRIMARY </a:t>
            </a:r>
            <a:r>
              <a:rPr lang="en-US" sz="5400" dirty="0"/>
              <a:t>GOALS</a:t>
            </a:r>
          </a:p>
        </p:txBody>
      </p:sp>
      <p:sp>
        <p:nvSpPr>
          <p:cNvPr id="3" name="Content Placeholder 2"/>
          <p:cNvSpPr>
            <a:spLocks noGrp="1"/>
          </p:cNvSpPr>
          <p:nvPr>
            <p:ph idx="1"/>
          </p:nvPr>
        </p:nvSpPr>
        <p:spPr>
          <a:xfrm>
            <a:off x="381000" y="2895600"/>
            <a:ext cx="8178120" cy="1897443"/>
          </a:xfrm>
        </p:spPr>
        <p:txBody>
          <a:bodyPr/>
          <a:lstStyle/>
          <a:p>
            <a:pPr lvl="1">
              <a:buClr>
                <a:srgbClr val="FF9999"/>
              </a:buClr>
              <a:buNone/>
              <a:defRPr/>
            </a:pPr>
            <a:endParaRPr lang="en-US" sz="500" dirty="0">
              <a:solidFill>
                <a:srgbClr val="FFFFCC"/>
              </a:solidFill>
              <a:latin typeface="Georgia" panose="02040502050405020303" pitchFamily="18" charset="0"/>
            </a:endParaRPr>
          </a:p>
          <a:p>
            <a:pPr>
              <a:buNone/>
              <a:defRPr/>
            </a:pPr>
            <a:r>
              <a:rPr lang="en-US" sz="3600" b="0" dirty="0">
                <a:solidFill>
                  <a:schemeClr val="tx1"/>
                </a:solidFill>
                <a:sym typeface="Wingdings" panose="05000000000000000000" pitchFamily="2" charset="2"/>
              </a:rPr>
              <a:t> Transfer Tax Savings</a:t>
            </a:r>
          </a:p>
          <a:p>
            <a:pPr>
              <a:buNone/>
              <a:defRPr/>
            </a:pPr>
            <a:r>
              <a:rPr lang="en-US" sz="3600" b="0" dirty="0">
                <a:solidFill>
                  <a:schemeClr val="tx1"/>
                </a:solidFill>
                <a:sym typeface="Wingdings" panose="05000000000000000000" pitchFamily="2" charset="2"/>
              </a:rPr>
              <a:t>		</a:t>
            </a:r>
          </a:p>
          <a:p>
            <a:pPr>
              <a:buNone/>
              <a:defRPr/>
            </a:pPr>
            <a:r>
              <a:rPr lang="en-US" sz="3600" b="0" dirty="0" smtClean="0">
                <a:solidFill>
                  <a:schemeClr val="tx1"/>
                </a:solidFill>
                <a:sym typeface="Wingdings" panose="05000000000000000000" pitchFamily="2" charset="2"/>
              </a:rPr>
              <a:t> </a:t>
            </a:r>
            <a:r>
              <a:rPr lang="en-US" sz="3600" b="0" dirty="0">
                <a:solidFill>
                  <a:schemeClr val="tx1"/>
                </a:solidFill>
                <a:sym typeface="Wingdings" panose="05000000000000000000" pitchFamily="2" charset="2"/>
              </a:rPr>
              <a:t>Retention of Control</a:t>
            </a:r>
          </a:p>
        </p:txBody>
      </p:sp>
    </p:spTree>
    <p:extLst>
      <p:ext uri="{BB962C8B-B14F-4D97-AF65-F5344CB8AC3E}">
        <p14:creationId xmlns:p14="http://schemas.microsoft.com/office/powerpoint/2010/main" val="2996161369"/>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5400" dirty="0"/>
              <a:t>THEORETICAL v. PRAGMATIC APPROACH</a:t>
            </a:r>
          </a:p>
        </p:txBody>
      </p:sp>
      <p:sp>
        <p:nvSpPr>
          <p:cNvPr id="3" name="Content Placeholder 2"/>
          <p:cNvSpPr>
            <a:spLocks noGrp="1"/>
          </p:cNvSpPr>
          <p:nvPr>
            <p:ph idx="1"/>
          </p:nvPr>
        </p:nvSpPr>
        <p:spPr>
          <a:xfrm>
            <a:off x="228600" y="3200400"/>
            <a:ext cx="8417859" cy="2457596"/>
          </a:xfrm>
        </p:spPr>
        <p:txBody>
          <a:bodyPr/>
          <a:lstStyle/>
          <a:p>
            <a:pPr lvl="1">
              <a:buClr>
                <a:srgbClr val="FF9999"/>
              </a:buClr>
              <a:buNone/>
              <a:defRPr/>
            </a:pPr>
            <a:endParaRPr lang="en-US" sz="500" dirty="0">
              <a:solidFill>
                <a:srgbClr val="FFFFCC"/>
              </a:solidFill>
              <a:latin typeface="Georgia" panose="02040502050405020303" pitchFamily="18" charset="0"/>
            </a:endParaRPr>
          </a:p>
          <a:p>
            <a:pPr>
              <a:lnSpc>
                <a:spcPct val="80000"/>
              </a:lnSpc>
              <a:buFont typeface="Wingdings" panose="05000000000000000000" pitchFamily="2" charset="2"/>
              <a:buChar char="q"/>
              <a:defRPr/>
            </a:pPr>
            <a:r>
              <a:rPr lang="en-US" sz="3600" b="0" dirty="0" smtClean="0">
                <a:solidFill>
                  <a:schemeClr val="tx1"/>
                </a:solidFill>
                <a:sym typeface="Wingdings" panose="05000000000000000000" pitchFamily="2" charset="2"/>
              </a:rPr>
              <a:t> Theory </a:t>
            </a:r>
            <a:r>
              <a:rPr lang="en-US" sz="3600" b="0" dirty="0">
                <a:solidFill>
                  <a:schemeClr val="tx1"/>
                </a:solidFill>
                <a:sym typeface="Wingdings" panose="05000000000000000000" pitchFamily="2" charset="2"/>
              </a:rPr>
              <a:t>Often Espoused by Some </a:t>
            </a:r>
            <a:endParaRPr lang="en-US" sz="3600" b="0" dirty="0" smtClean="0">
              <a:solidFill>
                <a:schemeClr val="tx1"/>
              </a:solidFill>
              <a:sym typeface="Wingdings" panose="05000000000000000000" pitchFamily="2" charset="2"/>
            </a:endParaRPr>
          </a:p>
          <a:p>
            <a:pPr marL="0" indent="0">
              <a:lnSpc>
                <a:spcPct val="80000"/>
              </a:lnSpc>
              <a:buNone/>
              <a:defRPr/>
            </a:pPr>
            <a:r>
              <a:rPr lang="en-US" sz="3600" dirty="0">
                <a:sym typeface="Wingdings" panose="05000000000000000000" pitchFamily="2" charset="2"/>
              </a:rPr>
              <a:t> </a:t>
            </a:r>
            <a:r>
              <a:rPr lang="en-US" sz="3600" dirty="0" smtClean="0">
                <a:sym typeface="Wingdings" panose="05000000000000000000" pitchFamily="2" charset="2"/>
              </a:rPr>
              <a:t>    </a:t>
            </a:r>
            <a:r>
              <a:rPr lang="en-US" sz="3600" b="0" dirty="0" smtClean="0">
                <a:solidFill>
                  <a:schemeClr val="tx1"/>
                </a:solidFill>
                <a:sym typeface="Wingdings" panose="05000000000000000000" pitchFamily="2" charset="2"/>
              </a:rPr>
              <a:t>Planners/Commentators</a:t>
            </a:r>
            <a:endParaRPr lang="en-US" sz="3600" b="0" dirty="0">
              <a:solidFill>
                <a:schemeClr val="tx1"/>
              </a:solidFill>
              <a:sym typeface="Wingdings" panose="05000000000000000000" pitchFamily="2" charset="2"/>
            </a:endParaRPr>
          </a:p>
          <a:p>
            <a:pPr>
              <a:lnSpc>
                <a:spcPct val="80000"/>
              </a:lnSpc>
              <a:buNone/>
              <a:defRPr/>
            </a:pPr>
            <a:r>
              <a:rPr lang="en-US" sz="2800" b="0" dirty="0">
                <a:solidFill>
                  <a:schemeClr val="tx1"/>
                </a:solidFill>
                <a:sym typeface="Wingdings" panose="05000000000000000000" pitchFamily="2" charset="2"/>
              </a:rPr>
              <a:t>		     </a:t>
            </a:r>
            <a:r>
              <a:rPr lang="en-US" b="0" dirty="0">
                <a:solidFill>
                  <a:schemeClr val="tx1"/>
                </a:solidFill>
                <a:sym typeface="Wingdings" panose="05000000000000000000" pitchFamily="2" charset="2"/>
              </a:rPr>
              <a:t>◊  “I Want to Give My Kids My Property; </a:t>
            </a:r>
            <a:r>
              <a:rPr lang="en-US" b="0" dirty="0" smtClean="0">
                <a:solidFill>
                  <a:schemeClr val="tx1"/>
                </a:solidFill>
                <a:sym typeface="Wingdings" panose="05000000000000000000" pitchFamily="2" charset="2"/>
              </a:rPr>
              <a:t>			but I Don’t Necessarily </a:t>
            </a:r>
            <a:r>
              <a:rPr lang="en-US" b="0" dirty="0">
                <a:solidFill>
                  <a:schemeClr val="tx1"/>
                </a:solidFill>
                <a:sym typeface="Wingdings" panose="05000000000000000000" pitchFamily="2" charset="2"/>
              </a:rPr>
              <a:t>Want Them to </a:t>
            </a:r>
            <a:r>
              <a:rPr lang="en-US" b="0" dirty="0" smtClean="0">
                <a:solidFill>
                  <a:schemeClr val="tx1"/>
                </a:solidFill>
                <a:sym typeface="Wingdings" panose="05000000000000000000" pitchFamily="2" charset="2"/>
              </a:rPr>
              <a:t>			Enjoy </a:t>
            </a:r>
            <a:r>
              <a:rPr lang="en-US" b="0" dirty="0">
                <a:solidFill>
                  <a:schemeClr val="tx1"/>
                </a:solidFill>
                <a:sym typeface="Wingdings" panose="05000000000000000000" pitchFamily="2" charset="2"/>
              </a:rPr>
              <a:t>it</a:t>
            </a:r>
            <a:r>
              <a:rPr lang="en-US" b="0" dirty="0" smtClean="0">
                <a:solidFill>
                  <a:schemeClr val="tx1"/>
                </a:solidFill>
                <a:sym typeface="Wingdings" panose="05000000000000000000" pitchFamily="2" charset="2"/>
              </a:rPr>
              <a:t>.”</a:t>
            </a:r>
            <a:endParaRPr lang="en-US" b="0" dirty="0">
              <a:solidFill>
                <a:schemeClr val="tx1"/>
              </a:solidFill>
              <a:sym typeface="Wingdings" panose="05000000000000000000" pitchFamily="2" charset="2"/>
            </a:endParaRPr>
          </a:p>
        </p:txBody>
      </p:sp>
    </p:spTree>
    <p:extLst>
      <p:ext uri="{BB962C8B-B14F-4D97-AF65-F5344CB8AC3E}">
        <p14:creationId xmlns:p14="http://schemas.microsoft.com/office/powerpoint/2010/main" val="1275522935"/>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5400" dirty="0" smtClean="0"/>
              <a:t>THEORY DISINGENUOUS</a:t>
            </a:r>
            <a:endParaRPr lang="en-US" sz="5400" dirty="0"/>
          </a:p>
        </p:txBody>
      </p:sp>
      <p:sp>
        <p:nvSpPr>
          <p:cNvPr id="3" name="Content Placeholder 2"/>
          <p:cNvSpPr>
            <a:spLocks noGrp="1"/>
          </p:cNvSpPr>
          <p:nvPr>
            <p:ph idx="1"/>
          </p:nvPr>
        </p:nvSpPr>
        <p:spPr>
          <a:xfrm>
            <a:off x="228600" y="2590800"/>
            <a:ext cx="8417859" cy="2486835"/>
          </a:xfrm>
        </p:spPr>
        <p:txBody>
          <a:bodyPr/>
          <a:lstStyle/>
          <a:p>
            <a:pPr lvl="1">
              <a:buClr>
                <a:srgbClr val="FF9999"/>
              </a:buClr>
              <a:buNone/>
              <a:defRPr/>
            </a:pPr>
            <a:endParaRPr lang="en-US" sz="3600" dirty="0">
              <a:solidFill>
                <a:srgbClr val="FFFFCC"/>
              </a:solidFill>
            </a:endParaRPr>
          </a:p>
          <a:p>
            <a:pPr>
              <a:buNone/>
              <a:defRPr/>
            </a:pPr>
            <a:r>
              <a:rPr lang="en-US" sz="3600" b="0" dirty="0" smtClean="0">
                <a:solidFill>
                  <a:schemeClr val="tx1"/>
                </a:solidFill>
                <a:sym typeface="Wingdings" panose="05000000000000000000" pitchFamily="2" charset="2"/>
              </a:rPr>
              <a:t> What </a:t>
            </a:r>
            <a:r>
              <a:rPr lang="en-US" sz="3600" b="0" dirty="0">
                <a:solidFill>
                  <a:schemeClr val="tx1"/>
                </a:solidFill>
                <a:sym typeface="Wingdings" panose="05000000000000000000" pitchFamily="2" charset="2"/>
              </a:rPr>
              <a:t>You Really Meant Was:</a:t>
            </a:r>
          </a:p>
          <a:p>
            <a:pPr>
              <a:lnSpc>
                <a:spcPct val="80000"/>
              </a:lnSpc>
              <a:buNone/>
              <a:defRPr/>
            </a:pPr>
            <a:r>
              <a:rPr lang="en-US" b="0" dirty="0">
                <a:solidFill>
                  <a:schemeClr val="tx1"/>
                </a:solidFill>
                <a:sym typeface="Wingdings" panose="05000000000000000000" pitchFamily="2" charset="2"/>
              </a:rPr>
              <a:t>		     ◊  I Want to Save Taxes; and</a:t>
            </a:r>
          </a:p>
          <a:p>
            <a:pPr>
              <a:lnSpc>
                <a:spcPct val="80000"/>
              </a:lnSpc>
              <a:buNone/>
              <a:defRPr/>
            </a:pPr>
            <a:r>
              <a:rPr lang="en-US" b="0" dirty="0">
                <a:solidFill>
                  <a:schemeClr val="tx1"/>
                </a:solidFill>
                <a:sym typeface="Wingdings" panose="05000000000000000000" pitchFamily="2" charset="2"/>
              </a:rPr>
              <a:t>	 	     ◊  I Don’t Want Them to Enjoy (or Control) </a:t>
            </a:r>
            <a:r>
              <a:rPr lang="en-US" b="0" dirty="0" smtClean="0">
                <a:solidFill>
                  <a:schemeClr val="tx1"/>
                </a:solidFill>
                <a:sym typeface="Wingdings" panose="05000000000000000000" pitchFamily="2" charset="2"/>
              </a:rPr>
              <a:t>	         the Property Now</a:t>
            </a:r>
            <a:r>
              <a:rPr lang="en-US" b="0" dirty="0">
                <a:solidFill>
                  <a:schemeClr val="tx1"/>
                </a:solidFill>
                <a:sym typeface="Wingdings" panose="05000000000000000000" pitchFamily="2" charset="2"/>
              </a:rPr>
              <a:t>.</a:t>
            </a:r>
          </a:p>
        </p:txBody>
      </p:sp>
    </p:spTree>
    <p:extLst>
      <p:ext uri="{BB962C8B-B14F-4D97-AF65-F5344CB8AC3E}">
        <p14:creationId xmlns:p14="http://schemas.microsoft.com/office/powerpoint/2010/main" val="3020458805"/>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382000" cy="664797"/>
          </a:xfrm>
        </p:spPr>
        <p:txBody>
          <a:bodyPr>
            <a:noAutofit/>
          </a:bodyPr>
          <a:lstStyle/>
          <a:p>
            <a:pPr algn="ctr"/>
            <a:r>
              <a:rPr lang="en-US" sz="5400" dirty="0"/>
              <a:t>TRANSFER RESTRICTIONS</a:t>
            </a:r>
          </a:p>
        </p:txBody>
      </p:sp>
      <p:sp>
        <p:nvSpPr>
          <p:cNvPr id="3" name="Content Placeholder 2"/>
          <p:cNvSpPr>
            <a:spLocks noGrp="1"/>
          </p:cNvSpPr>
          <p:nvPr>
            <p:ph idx="1"/>
          </p:nvPr>
        </p:nvSpPr>
        <p:spPr>
          <a:xfrm>
            <a:off x="304800" y="1905000"/>
            <a:ext cx="8382000" cy="3890296"/>
          </a:xfrm>
        </p:spPr>
        <p:txBody>
          <a:bodyPr/>
          <a:lstStyle/>
          <a:p>
            <a:pPr lvl="1">
              <a:buClr>
                <a:srgbClr val="FF9999"/>
              </a:buClr>
              <a:buNone/>
              <a:defRPr/>
            </a:pPr>
            <a:endParaRPr lang="en-US" sz="3600" dirty="0">
              <a:solidFill>
                <a:srgbClr val="FFFFCC"/>
              </a:solidFill>
              <a:latin typeface="Georgia" panose="02040502050405020303" pitchFamily="18" charset="0"/>
            </a:endParaRPr>
          </a:p>
          <a:p>
            <a:pPr>
              <a:lnSpc>
                <a:spcPct val="80000"/>
              </a:lnSpc>
              <a:buNone/>
              <a:defRPr/>
            </a:pPr>
            <a:r>
              <a:rPr lang="en-US" b="0" dirty="0" smtClean="0">
                <a:solidFill>
                  <a:schemeClr val="tx1"/>
                </a:solidFill>
                <a:sym typeface="Wingdings" panose="05000000000000000000" pitchFamily="2" charset="2"/>
              </a:rPr>
              <a:t>  </a:t>
            </a:r>
            <a:r>
              <a:rPr lang="en-US" b="0" dirty="0">
                <a:solidFill>
                  <a:schemeClr val="tx1"/>
                </a:solidFill>
                <a:sym typeface="Wingdings" panose="05000000000000000000" pitchFamily="2" charset="2"/>
              </a:rPr>
              <a:t>During the Wealth Shifting Process</a:t>
            </a:r>
          </a:p>
          <a:p>
            <a:pPr>
              <a:buNone/>
              <a:defRPr/>
            </a:pPr>
            <a:r>
              <a:rPr lang="en-US" sz="2800" b="0" dirty="0">
                <a:solidFill>
                  <a:schemeClr val="tx1"/>
                </a:solidFill>
                <a:sym typeface="Wingdings" panose="05000000000000000000" pitchFamily="2" charset="2"/>
              </a:rPr>
              <a:t>		     </a:t>
            </a:r>
            <a:r>
              <a:rPr lang="en-US" sz="2800" b="0" dirty="0" smtClean="0">
                <a:solidFill>
                  <a:schemeClr val="tx1"/>
                </a:solidFill>
                <a:sym typeface="Wingdings" panose="05000000000000000000" pitchFamily="2" charset="2"/>
              </a:rPr>
              <a:t>	◊  </a:t>
            </a:r>
            <a:r>
              <a:rPr lang="en-US" sz="2800" b="0" dirty="0">
                <a:solidFill>
                  <a:schemeClr val="tx1"/>
                </a:solidFill>
                <a:sym typeface="Wingdings" panose="05000000000000000000" pitchFamily="2" charset="2"/>
              </a:rPr>
              <a:t>Enhanced </a:t>
            </a:r>
            <a:r>
              <a:rPr lang="en-US" sz="2800" b="0" dirty="0" smtClean="0">
                <a:solidFill>
                  <a:schemeClr val="tx1"/>
                </a:solidFill>
                <a:sym typeface="Wingdings" panose="05000000000000000000" pitchFamily="2" charset="2"/>
              </a:rPr>
              <a:t>Discounts</a:t>
            </a:r>
          </a:p>
          <a:p>
            <a:pPr>
              <a:buNone/>
              <a:defRPr/>
            </a:pPr>
            <a:r>
              <a:rPr lang="en-US" dirty="0" smtClean="0">
                <a:sym typeface="Wingdings" panose="05000000000000000000" pitchFamily="2" charset="2"/>
              </a:rPr>
              <a:t>  From </a:t>
            </a:r>
            <a:r>
              <a:rPr lang="en-US" b="0" dirty="0">
                <a:solidFill>
                  <a:schemeClr val="tx1"/>
                </a:solidFill>
                <a:sym typeface="Wingdings" panose="05000000000000000000" pitchFamily="2" charset="2"/>
              </a:rPr>
              <a:t>the Viewpoint of the </a:t>
            </a:r>
            <a:r>
              <a:rPr lang="en-US" b="0" dirty="0" smtClean="0">
                <a:solidFill>
                  <a:schemeClr val="tx1"/>
                </a:solidFill>
                <a:sym typeface="Wingdings" panose="05000000000000000000" pitchFamily="2" charset="2"/>
              </a:rPr>
              <a:t>Inheritors – </a:t>
            </a:r>
          </a:p>
          <a:p>
            <a:pPr marL="0" indent="0">
              <a:lnSpc>
                <a:spcPct val="80000"/>
              </a:lnSpc>
              <a:buNone/>
              <a:defRPr/>
            </a:pPr>
            <a:r>
              <a:rPr lang="en-US" dirty="0">
                <a:sym typeface="Wingdings" panose="05000000000000000000" pitchFamily="2" charset="2"/>
              </a:rPr>
              <a:t> </a:t>
            </a:r>
            <a:r>
              <a:rPr lang="en-US" dirty="0" smtClean="0">
                <a:sym typeface="Wingdings" panose="05000000000000000000" pitchFamily="2" charset="2"/>
              </a:rPr>
              <a:t>     </a:t>
            </a:r>
            <a:r>
              <a:rPr lang="en-US" b="0" dirty="0" smtClean="0">
                <a:solidFill>
                  <a:schemeClr val="tx1"/>
                </a:solidFill>
                <a:sym typeface="Wingdings" panose="05000000000000000000" pitchFamily="2" charset="2"/>
              </a:rPr>
              <a:t>Next </a:t>
            </a:r>
            <a:r>
              <a:rPr lang="en-US" b="0" dirty="0">
                <a:solidFill>
                  <a:schemeClr val="tx1"/>
                </a:solidFill>
                <a:sym typeface="Wingdings" panose="05000000000000000000" pitchFamily="2" charset="2"/>
              </a:rPr>
              <a:t>Generation(s) </a:t>
            </a:r>
          </a:p>
          <a:p>
            <a:pPr>
              <a:buNone/>
              <a:defRPr/>
            </a:pPr>
            <a:r>
              <a:rPr lang="en-US" sz="2800" b="0" dirty="0" smtClean="0">
                <a:solidFill>
                  <a:schemeClr val="tx1"/>
                </a:solidFill>
                <a:sym typeface="Wingdings" panose="05000000000000000000" pitchFamily="2" charset="2"/>
              </a:rPr>
              <a:t>			◊  </a:t>
            </a:r>
            <a:r>
              <a:rPr lang="en-US" sz="2800" b="0" dirty="0">
                <a:solidFill>
                  <a:schemeClr val="tx1"/>
                </a:solidFill>
                <a:sym typeface="Wingdings" panose="05000000000000000000" pitchFamily="2" charset="2"/>
              </a:rPr>
              <a:t>Those Restrictions are Very Real</a:t>
            </a:r>
          </a:p>
          <a:p>
            <a:pPr>
              <a:buNone/>
              <a:defRPr/>
            </a:pPr>
            <a:r>
              <a:rPr lang="en-US" sz="2800" b="0" dirty="0" smtClean="0">
                <a:solidFill>
                  <a:schemeClr val="tx1"/>
                </a:solidFill>
                <a:sym typeface="Wingdings" panose="05000000000000000000" pitchFamily="2" charset="2"/>
              </a:rPr>
              <a:t>			◊  </a:t>
            </a:r>
            <a:r>
              <a:rPr lang="en-US" sz="2800" b="0" dirty="0">
                <a:solidFill>
                  <a:schemeClr val="tx1"/>
                </a:solidFill>
                <a:sym typeface="Wingdings" panose="05000000000000000000" pitchFamily="2" charset="2"/>
              </a:rPr>
              <a:t>Often Viewed as </a:t>
            </a:r>
            <a:r>
              <a:rPr lang="en-US" sz="2800" b="0" dirty="0" smtClean="0">
                <a:solidFill>
                  <a:schemeClr val="tx1"/>
                </a:solidFill>
                <a:sym typeface="Wingdings" panose="05000000000000000000" pitchFamily="2" charset="2"/>
              </a:rPr>
              <a:t>Reprehensible</a:t>
            </a:r>
          </a:p>
          <a:p>
            <a:pPr>
              <a:buNone/>
              <a:defRPr/>
            </a:pPr>
            <a:r>
              <a:rPr lang="en-US" sz="2800" b="0" dirty="0" smtClean="0">
                <a:solidFill>
                  <a:schemeClr val="tx1"/>
                </a:solidFill>
                <a:sym typeface="Wingdings" panose="05000000000000000000" pitchFamily="2" charset="2"/>
              </a:rPr>
              <a:t>			◊  </a:t>
            </a:r>
            <a:r>
              <a:rPr lang="en-US" sz="2800" b="0" dirty="0">
                <a:solidFill>
                  <a:schemeClr val="tx1"/>
                </a:solidFill>
                <a:sym typeface="Wingdings" panose="05000000000000000000" pitchFamily="2" charset="2"/>
              </a:rPr>
              <a:t>Negative Impact on Beneficial Enjoyment</a:t>
            </a:r>
          </a:p>
        </p:txBody>
      </p:sp>
    </p:spTree>
    <p:extLst>
      <p:ext uri="{BB962C8B-B14F-4D97-AF65-F5344CB8AC3E}">
        <p14:creationId xmlns:p14="http://schemas.microsoft.com/office/powerpoint/2010/main" val="3764546013"/>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08680" y="304800"/>
            <a:ext cx="8178120" cy="901011"/>
          </a:xfrm>
        </p:spPr>
        <p:txBody>
          <a:bodyPr>
            <a:noAutofit/>
          </a:bodyPr>
          <a:lstStyle/>
          <a:p>
            <a:pPr algn="ctr"/>
            <a:r>
              <a:rPr lang="en-US" sz="5400" dirty="0"/>
              <a:t>PRACTICE </a:t>
            </a:r>
            <a:r>
              <a:rPr lang="en-US" sz="5400" dirty="0" smtClean="0"/>
              <a:t>MANAGEMENT</a:t>
            </a:r>
            <a:endParaRPr lang="en-US" sz="5400" dirty="0"/>
          </a:p>
        </p:txBody>
      </p:sp>
      <p:sp>
        <p:nvSpPr>
          <p:cNvPr id="3" name="Content Placeholder 2"/>
          <p:cNvSpPr>
            <a:spLocks noGrp="1"/>
          </p:cNvSpPr>
          <p:nvPr>
            <p:ph idx="1"/>
          </p:nvPr>
        </p:nvSpPr>
        <p:spPr>
          <a:xfrm>
            <a:off x="242047" y="2736260"/>
            <a:ext cx="8444753" cy="2488374"/>
          </a:xfrm>
        </p:spPr>
        <p:txBody>
          <a:bodyPr/>
          <a:lstStyle/>
          <a:p>
            <a:pPr lvl="1">
              <a:buClr>
                <a:srgbClr val="FF9999"/>
              </a:buClr>
              <a:buNone/>
              <a:defRPr/>
            </a:pPr>
            <a:endParaRPr lang="en-US" sz="500" dirty="0">
              <a:solidFill>
                <a:srgbClr val="FFFFCC"/>
              </a:solidFill>
              <a:latin typeface="Georgia" panose="02040502050405020303" pitchFamily="18" charset="0"/>
            </a:endParaRPr>
          </a:p>
          <a:p>
            <a:pPr>
              <a:buNone/>
              <a:defRPr/>
            </a:pPr>
            <a:r>
              <a:rPr lang="en-US" b="0" dirty="0">
                <a:solidFill>
                  <a:schemeClr val="tx1"/>
                </a:solidFill>
                <a:sym typeface="Wingdings" panose="05000000000000000000" pitchFamily="2" charset="2"/>
              </a:rPr>
              <a:t>  Review All FLPs / FLLCs</a:t>
            </a:r>
          </a:p>
          <a:p>
            <a:pPr>
              <a:buNone/>
              <a:defRPr/>
            </a:pPr>
            <a:r>
              <a:rPr lang="en-US" b="0" dirty="0">
                <a:solidFill>
                  <a:schemeClr val="tx1"/>
                </a:solidFill>
                <a:sym typeface="Wingdings" panose="05000000000000000000" pitchFamily="2" charset="2"/>
              </a:rPr>
              <a:t>		  </a:t>
            </a:r>
            <a:r>
              <a:rPr lang="en-US" sz="2800" b="0" dirty="0" smtClean="0">
                <a:solidFill>
                  <a:schemeClr val="tx1"/>
                </a:solidFill>
                <a:sym typeface="Wingdings" panose="05000000000000000000" pitchFamily="2" charset="2"/>
              </a:rPr>
              <a:t>◊  Do </a:t>
            </a:r>
            <a:r>
              <a:rPr lang="en-US" sz="2800" b="0" dirty="0">
                <a:solidFill>
                  <a:schemeClr val="tx1"/>
                </a:solidFill>
                <a:sym typeface="Wingdings" panose="05000000000000000000" pitchFamily="2" charset="2"/>
              </a:rPr>
              <a:t>Your Clients Know </a:t>
            </a:r>
            <a:r>
              <a:rPr lang="en-US" sz="2800" b="0" dirty="0" smtClean="0">
                <a:solidFill>
                  <a:schemeClr val="tx1"/>
                </a:solidFill>
                <a:sym typeface="Wingdings" panose="05000000000000000000" pitchFamily="2" charset="2"/>
              </a:rPr>
              <a:t>the Restrictions </a:t>
            </a:r>
            <a:r>
              <a:rPr lang="en-US" sz="2800" b="0" dirty="0">
                <a:solidFill>
                  <a:schemeClr val="tx1"/>
                </a:solidFill>
                <a:sym typeface="Wingdings" panose="05000000000000000000" pitchFamily="2" charset="2"/>
              </a:rPr>
              <a:t>in the </a:t>
            </a:r>
            <a:r>
              <a:rPr lang="en-US" sz="2800" b="0" dirty="0" smtClean="0">
                <a:solidFill>
                  <a:schemeClr val="tx1"/>
                </a:solidFill>
                <a:sym typeface="Wingdings" panose="05000000000000000000" pitchFamily="2" charset="2"/>
              </a:rPr>
              <a:t>  		 </a:t>
            </a:r>
            <a:r>
              <a:rPr lang="en-US" sz="2800" dirty="0">
                <a:sym typeface="Wingdings" panose="05000000000000000000" pitchFamily="2" charset="2"/>
              </a:rPr>
              <a:t> </a:t>
            </a:r>
            <a:r>
              <a:rPr lang="en-US" sz="2800" dirty="0" smtClean="0">
                <a:sym typeface="Wingdings" panose="05000000000000000000" pitchFamily="2" charset="2"/>
              </a:rPr>
              <a:t>      </a:t>
            </a:r>
            <a:r>
              <a:rPr lang="en-US" sz="2800" b="0" dirty="0" smtClean="0">
                <a:solidFill>
                  <a:schemeClr val="tx1"/>
                </a:solidFill>
                <a:sym typeface="Wingdings" panose="05000000000000000000" pitchFamily="2" charset="2"/>
              </a:rPr>
              <a:t>Agreement</a:t>
            </a:r>
            <a:r>
              <a:rPr lang="en-US" sz="2800" b="0" dirty="0">
                <a:solidFill>
                  <a:schemeClr val="tx1"/>
                </a:solidFill>
                <a:sym typeface="Wingdings" panose="05000000000000000000" pitchFamily="2" charset="2"/>
              </a:rPr>
              <a:t>?</a:t>
            </a:r>
          </a:p>
          <a:p>
            <a:pPr>
              <a:buNone/>
              <a:defRPr/>
            </a:pPr>
            <a:r>
              <a:rPr lang="en-US" sz="2800" b="0" dirty="0">
                <a:solidFill>
                  <a:schemeClr val="tx1"/>
                </a:solidFill>
                <a:sym typeface="Wingdings" panose="05000000000000000000" pitchFamily="2" charset="2"/>
              </a:rPr>
              <a:t>	 	 </a:t>
            </a:r>
            <a:r>
              <a:rPr lang="en-US" sz="2800" b="0" dirty="0" smtClean="0">
                <a:solidFill>
                  <a:schemeClr val="tx1"/>
                </a:solidFill>
                <a:sym typeface="Wingdings" panose="05000000000000000000" pitchFamily="2" charset="2"/>
              </a:rPr>
              <a:t>  </a:t>
            </a:r>
            <a:r>
              <a:rPr lang="en-US" sz="2800" dirty="0" smtClean="0">
                <a:sym typeface="Wingdings" panose="05000000000000000000" pitchFamily="2" charset="2"/>
              </a:rPr>
              <a:t>◊  </a:t>
            </a:r>
            <a:r>
              <a:rPr lang="en-US" sz="2800" b="0" dirty="0" smtClean="0">
                <a:solidFill>
                  <a:schemeClr val="tx1"/>
                </a:solidFill>
                <a:sym typeface="Wingdings" panose="05000000000000000000" pitchFamily="2" charset="2"/>
              </a:rPr>
              <a:t>Do </a:t>
            </a:r>
            <a:r>
              <a:rPr lang="en-US" sz="2800" b="0" dirty="0">
                <a:solidFill>
                  <a:schemeClr val="tx1"/>
                </a:solidFill>
                <a:sym typeface="Wingdings" panose="05000000000000000000" pitchFamily="2" charset="2"/>
              </a:rPr>
              <a:t>Their Children Know Them?</a:t>
            </a:r>
          </a:p>
          <a:p>
            <a:pPr>
              <a:buNone/>
              <a:defRPr/>
            </a:pPr>
            <a:r>
              <a:rPr lang="en-US" sz="2800" b="0" dirty="0">
                <a:solidFill>
                  <a:schemeClr val="tx1"/>
                </a:solidFill>
                <a:sym typeface="Wingdings" panose="05000000000000000000" pitchFamily="2" charset="2"/>
              </a:rPr>
              <a:t>	</a:t>
            </a:r>
            <a:r>
              <a:rPr lang="en-US" sz="2800" dirty="0">
                <a:sym typeface="Wingdings" panose="05000000000000000000" pitchFamily="2" charset="2"/>
              </a:rPr>
              <a:t>	 </a:t>
            </a:r>
            <a:r>
              <a:rPr lang="en-US" sz="2800" dirty="0" smtClean="0">
                <a:sym typeface="Wingdings" panose="05000000000000000000" pitchFamily="2" charset="2"/>
              </a:rPr>
              <a:t>  ◊  </a:t>
            </a:r>
            <a:r>
              <a:rPr lang="en-US" sz="2800" b="0" dirty="0" smtClean="0">
                <a:solidFill>
                  <a:schemeClr val="tx1"/>
                </a:solidFill>
                <a:sym typeface="Wingdings" panose="05000000000000000000" pitchFamily="2" charset="2"/>
              </a:rPr>
              <a:t>Do </a:t>
            </a:r>
            <a:r>
              <a:rPr lang="en-US" sz="2800" b="0" dirty="0">
                <a:solidFill>
                  <a:schemeClr val="tx1"/>
                </a:solidFill>
                <a:sym typeface="Wingdings" panose="05000000000000000000" pitchFamily="2" charset="2"/>
              </a:rPr>
              <a:t>You (and Other Advisors) </a:t>
            </a:r>
            <a:r>
              <a:rPr lang="en-US" sz="2800" b="0" dirty="0" smtClean="0">
                <a:solidFill>
                  <a:schemeClr val="tx1"/>
                </a:solidFill>
                <a:sym typeface="Wingdings" panose="05000000000000000000" pitchFamily="2" charset="2"/>
              </a:rPr>
              <a:t>Know Them?</a:t>
            </a:r>
            <a:endParaRPr lang="en-US" sz="2800" b="0" dirty="0">
              <a:solidFill>
                <a:schemeClr val="tx1"/>
              </a:solidFill>
              <a:sym typeface="Wingdings" panose="05000000000000000000" pitchFamily="2" charset="2"/>
            </a:endParaRPr>
          </a:p>
        </p:txBody>
      </p:sp>
    </p:spTree>
    <p:extLst>
      <p:ext uri="{BB962C8B-B14F-4D97-AF65-F5344CB8AC3E}">
        <p14:creationId xmlns:p14="http://schemas.microsoft.com/office/powerpoint/2010/main" val="2771940649"/>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178120" cy="1058155"/>
          </a:xfrm>
        </p:spPr>
        <p:txBody>
          <a:bodyPr>
            <a:noAutofit/>
          </a:bodyPr>
          <a:lstStyle/>
          <a:p>
            <a:pPr algn="ctr"/>
            <a:r>
              <a:rPr lang="en-US" sz="5400" dirty="0"/>
              <a:t>AT THE NEXT GENERATIONAL LEVEL</a:t>
            </a:r>
          </a:p>
        </p:txBody>
      </p:sp>
      <p:sp>
        <p:nvSpPr>
          <p:cNvPr id="3" name="Content Placeholder 2"/>
          <p:cNvSpPr>
            <a:spLocks noGrp="1"/>
          </p:cNvSpPr>
          <p:nvPr>
            <p:ph idx="1"/>
          </p:nvPr>
        </p:nvSpPr>
        <p:spPr>
          <a:xfrm>
            <a:off x="76200" y="3276600"/>
            <a:ext cx="8458200" cy="1177245"/>
          </a:xfrm>
        </p:spPr>
        <p:txBody>
          <a:bodyPr/>
          <a:lstStyle/>
          <a:p>
            <a:pPr lvl="1">
              <a:buClr>
                <a:srgbClr val="FF9999"/>
              </a:buClr>
              <a:buNone/>
              <a:defRPr/>
            </a:pPr>
            <a:endParaRPr lang="en-US" sz="500" dirty="0">
              <a:solidFill>
                <a:srgbClr val="FFFFCC"/>
              </a:solidFill>
              <a:latin typeface="Georgia" panose="02040502050405020303" pitchFamily="18" charset="0"/>
            </a:endParaRPr>
          </a:p>
          <a:p>
            <a:pPr>
              <a:buNone/>
              <a:defRPr/>
            </a:pPr>
            <a:r>
              <a:rPr lang="en-US" sz="3600" b="0" dirty="0" smtClean="0">
                <a:solidFill>
                  <a:schemeClr val="tx1"/>
                </a:solidFill>
                <a:sym typeface="Wingdings" panose="05000000000000000000" pitchFamily="2" charset="2"/>
              </a:rPr>
              <a:t>		Do </a:t>
            </a:r>
            <a:r>
              <a:rPr lang="en-US" sz="3600" b="0" dirty="0">
                <a:solidFill>
                  <a:schemeClr val="tx1"/>
                </a:solidFill>
                <a:sym typeface="Wingdings" panose="05000000000000000000" pitchFamily="2" charset="2"/>
              </a:rPr>
              <a:t>You Want to be Partners </a:t>
            </a:r>
            <a:r>
              <a:rPr lang="en-US" sz="3600" b="0" dirty="0" smtClean="0">
                <a:solidFill>
                  <a:schemeClr val="tx1"/>
                </a:solidFill>
                <a:sym typeface="Wingdings" panose="05000000000000000000" pitchFamily="2" charset="2"/>
              </a:rPr>
              <a:t>with Your 	Siblings</a:t>
            </a:r>
            <a:r>
              <a:rPr lang="en-US" sz="3600" b="0" dirty="0">
                <a:solidFill>
                  <a:schemeClr val="tx1"/>
                </a:solidFill>
                <a:sym typeface="Wingdings" panose="05000000000000000000" pitchFamily="2" charset="2"/>
              </a:rPr>
              <a:t>?</a:t>
            </a:r>
            <a:r>
              <a:rPr lang="en-US" sz="3600" b="0" dirty="0">
                <a:solidFill>
                  <a:schemeClr val="tx1"/>
                </a:solidFill>
                <a:latin typeface="Georgia" panose="02040502050405020303" pitchFamily="18" charset="0"/>
                <a:sym typeface="Wingdings" panose="05000000000000000000" pitchFamily="2" charset="2"/>
              </a:rPr>
              <a:t>	</a:t>
            </a:r>
          </a:p>
        </p:txBody>
      </p:sp>
    </p:spTree>
    <p:extLst>
      <p:ext uri="{BB962C8B-B14F-4D97-AF65-F5344CB8AC3E}">
        <p14:creationId xmlns:p14="http://schemas.microsoft.com/office/powerpoint/2010/main" val="1238942966"/>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88259" y="353786"/>
            <a:ext cx="8713694" cy="901011"/>
          </a:xfrm>
        </p:spPr>
        <p:txBody>
          <a:bodyPr>
            <a:noAutofit/>
          </a:bodyPr>
          <a:lstStyle/>
          <a:p>
            <a:pPr algn="ctr"/>
            <a:r>
              <a:rPr lang="en-US" sz="5400" dirty="0"/>
              <a:t>INHERITORS </a:t>
            </a:r>
            <a:r>
              <a:rPr lang="en-US" sz="5400" dirty="0" smtClean="0"/>
              <a:t>DO NOT </a:t>
            </a:r>
            <a:r>
              <a:rPr lang="en-US" sz="5400" dirty="0"/>
              <a:t>WANT</a:t>
            </a:r>
          </a:p>
        </p:txBody>
      </p:sp>
      <p:sp>
        <p:nvSpPr>
          <p:cNvPr id="3" name="Content Placeholder 2"/>
          <p:cNvSpPr>
            <a:spLocks noGrp="1"/>
          </p:cNvSpPr>
          <p:nvPr>
            <p:ph idx="1"/>
          </p:nvPr>
        </p:nvSpPr>
        <p:spPr>
          <a:xfrm>
            <a:off x="304800" y="1828800"/>
            <a:ext cx="8337176" cy="4235006"/>
          </a:xfrm>
        </p:spPr>
        <p:txBody>
          <a:bodyPr/>
          <a:lstStyle/>
          <a:p>
            <a:pPr lvl="1">
              <a:buClr>
                <a:srgbClr val="FF9999"/>
              </a:buClr>
              <a:buNone/>
              <a:defRPr/>
            </a:pPr>
            <a:endParaRPr lang="en-US" sz="3200" dirty="0">
              <a:latin typeface="Georgia" panose="02040502050405020303" pitchFamily="18" charset="0"/>
            </a:endParaRPr>
          </a:p>
          <a:p>
            <a:pPr>
              <a:buFont typeface="Wingdings" panose="05000000000000000000" pitchFamily="2" charset="2"/>
              <a:buChar char="q"/>
              <a:defRPr/>
            </a:pPr>
            <a:r>
              <a:rPr lang="en-US" b="0" dirty="0" smtClean="0">
                <a:solidFill>
                  <a:schemeClr val="tx1"/>
                </a:solidFill>
                <a:sym typeface="Wingdings" panose="05000000000000000000" pitchFamily="2" charset="2"/>
              </a:rPr>
              <a:t> Shared </a:t>
            </a:r>
            <a:r>
              <a:rPr lang="en-US" b="0" dirty="0">
                <a:solidFill>
                  <a:schemeClr val="tx1"/>
                </a:solidFill>
                <a:sym typeface="Wingdings" panose="05000000000000000000" pitchFamily="2" charset="2"/>
              </a:rPr>
              <a:t>Controls	</a:t>
            </a:r>
            <a:endParaRPr lang="en-US" b="0" dirty="0" smtClean="0">
              <a:solidFill>
                <a:schemeClr val="tx1"/>
              </a:solidFill>
              <a:sym typeface="Wingdings" panose="05000000000000000000" pitchFamily="2" charset="2"/>
            </a:endParaRPr>
          </a:p>
          <a:p>
            <a:pPr>
              <a:buFont typeface="Wingdings" panose="05000000000000000000" pitchFamily="2" charset="2"/>
              <a:buChar char="q"/>
              <a:defRPr/>
            </a:pPr>
            <a:r>
              <a:rPr lang="en-US" b="0" dirty="0" smtClean="0">
                <a:solidFill>
                  <a:schemeClr val="tx1"/>
                </a:solidFill>
                <a:sym typeface="Wingdings" panose="05000000000000000000" pitchFamily="2" charset="2"/>
              </a:rPr>
              <a:t> Same </a:t>
            </a:r>
            <a:r>
              <a:rPr lang="en-US" b="0" dirty="0">
                <a:solidFill>
                  <a:schemeClr val="tx1"/>
                </a:solidFill>
                <a:sym typeface="Wingdings" panose="05000000000000000000" pitchFamily="2" charset="2"/>
              </a:rPr>
              <a:t>or Shared </a:t>
            </a:r>
            <a:r>
              <a:rPr lang="en-US" b="0" dirty="0" smtClean="0">
                <a:solidFill>
                  <a:schemeClr val="tx1"/>
                </a:solidFill>
                <a:sym typeface="Wingdings" panose="05000000000000000000" pitchFamily="2" charset="2"/>
              </a:rPr>
              <a:t>Investments</a:t>
            </a:r>
          </a:p>
          <a:p>
            <a:pPr marL="0" indent="0">
              <a:buNone/>
              <a:defRPr/>
            </a:pPr>
            <a:r>
              <a:rPr lang="en-US" b="0" dirty="0" smtClean="0">
                <a:solidFill>
                  <a:schemeClr val="tx1"/>
                </a:solidFill>
                <a:sym typeface="Wingdings" panose="05000000000000000000" pitchFamily="2" charset="2"/>
              </a:rPr>
              <a:t> Same </a:t>
            </a:r>
            <a:r>
              <a:rPr lang="en-US" b="0" dirty="0">
                <a:solidFill>
                  <a:schemeClr val="tx1"/>
                </a:solidFill>
                <a:sym typeface="Wingdings" panose="05000000000000000000" pitchFamily="2" charset="2"/>
              </a:rPr>
              <a:t>Distribution Patterns</a:t>
            </a:r>
          </a:p>
          <a:p>
            <a:pPr>
              <a:buFont typeface="Wingdings" panose="05000000000000000000" pitchFamily="2" charset="2"/>
              <a:buChar char="q"/>
              <a:defRPr/>
            </a:pPr>
            <a:r>
              <a:rPr lang="en-US" b="0" dirty="0" smtClean="0">
                <a:solidFill>
                  <a:schemeClr val="tx1"/>
                </a:solidFill>
                <a:sym typeface="Wingdings" panose="05000000000000000000" pitchFamily="2" charset="2"/>
              </a:rPr>
              <a:t> Inefficient </a:t>
            </a:r>
            <a:r>
              <a:rPr lang="en-US" b="0" dirty="0">
                <a:solidFill>
                  <a:schemeClr val="tx1"/>
                </a:solidFill>
                <a:sym typeface="Wingdings" panose="05000000000000000000" pitchFamily="2" charset="2"/>
              </a:rPr>
              <a:t>Income Tax </a:t>
            </a:r>
            <a:r>
              <a:rPr lang="en-US" b="0" dirty="0" smtClean="0">
                <a:solidFill>
                  <a:schemeClr val="tx1"/>
                </a:solidFill>
                <a:sym typeface="Wingdings" panose="05000000000000000000" pitchFamily="2" charset="2"/>
              </a:rPr>
              <a:t>Planning</a:t>
            </a:r>
            <a:endParaRPr lang="en-US" dirty="0">
              <a:sym typeface="Wingdings" panose="05000000000000000000" pitchFamily="2" charset="2"/>
            </a:endParaRPr>
          </a:p>
          <a:p>
            <a:pPr marL="0" indent="0">
              <a:buNone/>
              <a:defRPr/>
            </a:pPr>
            <a:r>
              <a:rPr lang="en-US" b="0" dirty="0" smtClean="0">
                <a:solidFill>
                  <a:schemeClr val="tx1"/>
                </a:solidFill>
                <a:sym typeface="Wingdings" panose="05000000000000000000" pitchFamily="2" charset="2"/>
              </a:rPr>
              <a:t> Same </a:t>
            </a:r>
            <a:r>
              <a:rPr lang="en-US" b="0" dirty="0">
                <a:solidFill>
                  <a:schemeClr val="tx1"/>
                </a:solidFill>
                <a:sym typeface="Wingdings" panose="05000000000000000000" pitchFamily="2" charset="2"/>
              </a:rPr>
              <a:t>Advisors</a:t>
            </a:r>
          </a:p>
          <a:p>
            <a:pPr>
              <a:buNone/>
              <a:defRPr/>
            </a:pPr>
            <a:r>
              <a:rPr lang="en-US" b="0" dirty="0" smtClean="0">
                <a:solidFill>
                  <a:schemeClr val="tx1"/>
                </a:solidFill>
                <a:sym typeface="Wingdings" panose="05000000000000000000" pitchFamily="2" charset="2"/>
              </a:rPr>
              <a:t> Additional </a:t>
            </a:r>
            <a:r>
              <a:rPr lang="en-US" b="0" dirty="0">
                <a:solidFill>
                  <a:schemeClr val="tx1"/>
                </a:solidFill>
                <a:sym typeface="Wingdings" panose="05000000000000000000" pitchFamily="2" charset="2"/>
              </a:rPr>
              <a:t>Costs / Unnecessary </a:t>
            </a:r>
            <a:r>
              <a:rPr lang="en-US" b="0" dirty="0" smtClean="0">
                <a:solidFill>
                  <a:schemeClr val="tx1"/>
                </a:solidFill>
                <a:sym typeface="Wingdings" panose="05000000000000000000" pitchFamily="2" charset="2"/>
              </a:rPr>
              <a:t>Complexities</a:t>
            </a:r>
          </a:p>
          <a:p>
            <a:pPr>
              <a:buNone/>
              <a:defRPr/>
            </a:pPr>
            <a:r>
              <a:rPr lang="en-US" b="0" dirty="0" smtClean="0">
                <a:solidFill>
                  <a:schemeClr val="tx1"/>
                </a:solidFill>
                <a:sym typeface="Wingdings" panose="05000000000000000000" pitchFamily="2" charset="2"/>
              </a:rPr>
              <a:t> Sibling Scrutiny</a:t>
            </a:r>
            <a:endParaRPr lang="en-US" b="0" dirty="0">
              <a:solidFill>
                <a:schemeClr val="tx1"/>
              </a:solidFill>
              <a:sym typeface="Wingdings" panose="05000000000000000000" pitchFamily="2" charset="2"/>
            </a:endParaRPr>
          </a:p>
        </p:txBody>
      </p:sp>
    </p:spTree>
    <p:extLst>
      <p:ext uri="{BB962C8B-B14F-4D97-AF65-F5344CB8AC3E}">
        <p14:creationId xmlns:p14="http://schemas.microsoft.com/office/powerpoint/2010/main" val="916629067"/>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idx="4294967295"/>
          </p:nvPr>
        </p:nvSpPr>
        <p:spPr>
          <a:xfrm>
            <a:off x="914400" y="2057400"/>
            <a:ext cx="7631113" cy="2169825"/>
          </a:xfrm>
        </p:spPr>
        <p:txBody>
          <a:bodyPr vert="horz" wrap="square" lIns="91440" tIns="45720" rIns="91440" bIns="45720" numCol="1" anchorCtr="0" compatLnSpc="1">
            <a:prstTxWarp prst="textNoShape">
              <a:avLst/>
            </a:prstTxWarp>
          </a:bodyPr>
          <a:lstStyle/>
          <a:p>
            <a:pPr algn="ctr"/>
            <a:r>
              <a:rPr lang="en-US" sz="5400" b="1" dirty="0" smtClean="0">
                <a:latin typeface="+mj-lt"/>
              </a:rPr>
              <a:t>LIFE INSURANCE       </a:t>
            </a:r>
            <a:r>
              <a:rPr lang="en-US" sz="4800" b="1" dirty="0" smtClean="0">
                <a:latin typeface="+mj-lt"/>
              </a:rPr>
              <a:t/>
            </a:r>
            <a:br>
              <a:rPr lang="en-US" sz="4800" b="1" dirty="0" smtClean="0">
                <a:latin typeface="+mj-lt"/>
              </a:rPr>
            </a:br>
            <a:r>
              <a:rPr lang="en-US" sz="4800" b="1" dirty="0" smtClean="0">
                <a:latin typeface="+mj-lt"/>
              </a:rPr>
              <a:t>Perhaps the Quintessential Discounting Asset</a:t>
            </a:r>
            <a:endParaRPr b="1" dirty="0">
              <a:latin typeface="+mj-lt"/>
              <a:ea typeface="ヒラギノ角ゴ Pro W3" pitchFamily="-64" charset="-128"/>
              <a:cs typeface="ヒラギノ角ゴ Pro W3" pitchFamily="-64" charset="-128"/>
            </a:endParaRPr>
          </a:p>
        </p:txBody>
      </p:sp>
      <p:sp>
        <p:nvSpPr>
          <p:cNvPr id="2" name="TextBox 1"/>
          <p:cNvSpPr txBox="1"/>
          <p:nvPr/>
        </p:nvSpPr>
        <p:spPr>
          <a:xfrm>
            <a:off x="360218" y="415636"/>
            <a:ext cx="8358909" cy="584775"/>
          </a:xfrm>
          <a:prstGeom prst="rect">
            <a:avLst/>
          </a:prstGeom>
          <a:noFill/>
        </p:spPr>
        <p:txBody>
          <a:bodyPr wrap="square" rtlCol="0">
            <a:spAutoFit/>
          </a:bodyPr>
          <a:lstStyle/>
          <a:p>
            <a:r>
              <a:rPr lang="en-US" sz="3200" b="1" dirty="0" smtClean="0">
                <a:solidFill>
                  <a:srgbClr val="FFFFFF"/>
                </a:solidFill>
              </a:rPr>
              <a:t>OSHINS 11 - #1</a:t>
            </a:r>
            <a:endParaRPr lang="en-US" sz="3200" b="1" dirty="0">
              <a:solidFill>
                <a:srgbClr val="FFFFFF"/>
              </a:solidFill>
            </a:endParaRPr>
          </a:p>
        </p:txBody>
      </p:sp>
      <p:sp>
        <p:nvSpPr>
          <p:cNvPr id="3" name="Rectangle 2"/>
          <p:cNvSpPr/>
          <p:nvPr/>
        </p:nvSpPr>
        <p:spPr>
          <a:xfrm>
            <a:off x="360218" y="5867400"/>
            <a:ext cx="8555182" cy="738664"/>
          </a:xfrm>
          <a:prstGeom prst="rect">
            <a:avLst/>
          </a:prstGeom>
        </p:spPr>
        <p:txBody>
          <a:bodyPr wrap="square">
            <a:spAutoFit/>
          </a:bodyPr>
          <a:lstStyle/>
          <a:p>
            <a:r>
              <a:rPr lang="en-US" sz="1400" i="1" dirty="0">
                <a:solidFill>
                  <a:srgbClr val="FFFFFF"/>
                </a:solidFill>
              </a:rPr>
              <a:t>* </a:t>
            </a:r>
            <a:r>
              <a:rPr lang="en-US" sz="1400" dirty="0">
                <a:solidFill>
                  <a:srgbClr val="FFFFFF"/>
                </a:solidFill>
              </a:rPr>
              <a:t>See Richard A. Oshins and Brad Bauer, </a:t>
            </a:r>
            <a:r>
              <a:rPr lang="en-US" sz="1400" i="1" dirty="0">
                <a:solidFill>
                  <a:srgbClr val="FFFFFF"/>
                </a:solidFill>
              </a:rPr>
              <a:t>Life Insurance Could Be the Quintessential Value Shifting Asset, </a:t>
            </a:r>
            <a:r>
              <a:rPr lang="en-US" sz="1400" dirty="0">
                <a:solidFill>
                  <a:srgbClr val="FFFFFF"/>
                </a:solidFill>
              </a:rPr>
              <a:t>Estate Planning Magazine, June 2011. </a:t>
            </a:r>
            <a:r>
              <a:rPr lang="en-US" sz="1400" dirty="0">
                <a:solidFill>
                  <a:srgbClr val="FFFFFF"/>
                </a:solidFill>
                <a:hlinkClick r:id="rId3"/>
              </a:rPr>
              <a:t>http://www.oshins.com/images/Life_Insurance_Quintessential_Value_Shifting_Asset_-_Oshins_Bauer_2011.pdf</a:t>
            </a:r>
            <a:r>
              <a:rPr lang="en-US" sz="1400" dirty="0">
                <a:solidFill>
                  <a:srgbClr val="FFFFFF"/>
                </a:solidFill>
              </a:rPr>
              <a:t> </a:t>
            </a:r>
          </a:p>
        </p:txBody>
      </p:sp>
    </p:spTree>
    <p:extLst>
      <p:ext uri="{BB962C8B-B14F-4D97-AF65-F5344CB8AC3E}">
        <p14:creationId xmlns:p14="http://schemas.microsoft.com/office/powerpoint/2010/main" val="3515526791"/>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34471" y="353786"/>
            <a:ext cx="8797093" cy="901011"/>
          </a:xfrm>
        </p:spPr>
        <p:txBody>
          <a:bodyPr>
            <a:noAutofit/>
          </a:bodyPr>
          <a:lstStyle/>
          <a:p>
            <a:pPr algn="ctr"/>
            <a:r>
              <a:rPr lang="en-US" sz="5400" dirty="0" smtClean="0"/>
              <a:t>THE POTENTIAL HARM TO YOUR CLIENTS’ FAMILIES</a:t>
            </a:r>
            <a:endParaRPr lang="en-US" sz="5400" dirty="0"/>
          </a:p>
        </p:txBody>
      </p:sp>
      <p:sp>
        <p:nvSpPr>
          <p:cNvPr id="3" name="Content Placeholder 2"/>
          <p:cNvSpPr>
            <a:spLocks noGrp="1"/>
          </p:cNvSpPr>
          <p:nvPr>
            <p:ph idx="1"/>
          </p:nvPr>
        </p:nvSpPr>
        <p:spPr>
          <a:xfrm>
            <a:off x="256852" y="2438400"/>
            <a:ext cx="8552329" cy="4148828"/>
          </a:xfrm>
        </p:spPr>
        <p:txBody>
          <a:bodyPr/>
          <a:lstStyle/>
          <a:p>
            <a:pPr lvl="1">
              <a:buClr>
                <a:srgbClr val="FF9999"/>
              </a:buClr>
              <a:buNone/>
              <a:defRPr/>
            </a:pPr>
            <a:endParaRPr lang="en-US" sz="1600" dirty="0">
              <a:latin typeface="Georgia" panose="02040502050405020303" pitchFamily="18" charset="0"/>
            </a:endParaRPr>
          </a:p>
          <a:p>
            <a:pPr>
              <a:buNone/>
              <a:defRPr/>
            </a:pPr>
            <a:r>
              <a:rPr lang="en-US" sz="3600" b="0" dirty="0" smtClean="0">
                <a:solidFill>
                  <a:schemeClr val="tx1"/>
                </a:solidFill>
                <a:sym typeface="Wingdings" panose="05000000000000000000" pitchFamily="2" charset="2"/>
              </a:rPr>
              <a:t>  Substantial</a:t>
            </a:r>
            <a:endParaRPr lang="en-US" sz="3600" b="0" dirty="0">
              <a:solidFill>
                <a:schemeClr val="tx1"/>
              </a:solidFill>
              <a:sym typeface="Wingdings" panose="05000000000000000000" pitchFamily="2" charset="2"/>
            </a:endParaRPr>
          </a:p>
          <a:p>
            <a:pPr>
              <a:buNone/>
              <a:defRPr/>
            </a:pPr>
            <a:r>
              <a:rPr lang="en-US" b="0" dirty="0" smtClean="0">
                <a:solidFill>
                  <a:schemeClr val="tx1"/>
                </a:solidFill>
                <a:sym typeface="Wingdings" panose="05000000000000000000" pitchFamily="2" charset="2"/>
              </a:rPr>
              <a:t>			◊  Tax</a:t>
            </a:r>
            <a:endParaRPr lang="en-US" b="0" dirty="0">
              <a:solidFill>
                <a:schemeClr val="tx1"/>
              </a:solidFill>
              <a:sym typeface="Wingdings" panose="05000000000000000000" pitchFamily="2" charset="2"/>
            </a:endParaRPr>
          </a:p>
          <a:p>
            <a:pPr>
              <a:buNone/>
              <a:defRPr/>
            </a:pPr>
            <a:r>
              <a:rPr lang="en-US" b="0" dirty="0" smtClean="0">
                <a:solidFill>
                  <a:schemeClr val="tx1"/>
                </a:solidFill>
                <a:sym typeface="Wingdings" panose="05000000000000000000" pitchFamily="2" charset="2"/>
              </a:rPr>
              <a:t>			◊  Family Harmony</a:t>
            </a:r>
          </a:p>
          <a:p>
            <a:pPr>
              <a:buNone/>
              <a:defRPr/>
            </a:pPr>
            <a:r>
              <a:rPr lang="en-US" b="0" dirty="0" smtClean="0">
                <a:solidFill>
                  <a:schemeClr val="tx1"/>
                </a:solidFill>
                <a:sym typeface="Wingdings" panose="05000000000000000000" pitchFamily="2" charset="2"/>
              </a:rPr>
              <a:t>			◊  Value of Inheritances Sharply Reduced</a:t>
            </a:r>
            <a:endParaRPr lang="en-US" b="0" dirty="0">
              <a:solidFill>
                <a:schemeClr val="tx1"/>
              </a:solidFill>
              <a:sym typeface="Wingdings" panose="05000000000000000000" pitchFamily="2" charset="2"/>
            </a:endParaRPr>
          </a:p>
          <a:p>
            <a:pPr>
              <a:buNone/>
              <a:defRPr/>
            </a:pPr>
            <a:r>
              <a:rPr lang="en-US" sz="3600" b="0" dirty="0" smtClean="0">
                <a:solidFill>
                  <a:schemeClr val="tx1"/>
                </a:solidFill>
                <a:sym typeface="Wingdings" panose="05000000000000000000" pitchFamily="2" charset="2"/>
              </a:rPr>
              <a:t>  Unnecessary</a:t>
            </a:r>
            <a:endParaRPr lang="en-US" sz="3600" b="0" dirty="0">
              <a:solidFill>
                <a:schemeClr val="tx1"/>
              </a:solidFill>
              <a:sym typeface="Wingdings" panose="05000000000000000000" pitchFamily="2" charset="2"/>
            </a:endParaRPr>
          </a:p>
          <a:p>
            <a:pPr>
              <a:buNone/>
              <a:defRPr/>
            </a:pPr>
            <a:r>
              <a:rPr lang="en-US" b="0" dirty="0">
                <a:solidFill>
                  <a:schemeClr val="tx1"/>
                </a:solidFill>
                <a:sym typeface="Wingdings" panose="05000000000000000000" pitchFamily="2" charset="2"/>
              </a:rPr>
              <a:t>		      </a:t>
            </a:r>
            <a:r>
              <a:rPr lang="en-US" b="0" dirty="0" smtClean="0">
                <a:solidFill>
                  <a:schemeClr val="tx1"/>
                </a:solidFill>
                <a:sym typeface="Wingdings" panose="05000000000000000000" pitchFamily="2" charset="2"/>
              </a:rPr>
              <a:t>	◊  Avoidable</a:t>
            </a:r>
            <a:endParaRPr lang="en-US" b="0" dirty="0">
              <a:solidFill>
                <a:schemeClr val="tx1"/>
              </a:solidFill>
              <a:sym typeface="Wingdings" panose="05000000000000000000" pitchFamily="2" charset="2"/>
            </a:endParaRPr>
          </a:p>
          <a:p>
            <a:pPr>
              <a:buNone/>
              <a:defRPr/>
            </a:pPr>
            <a:r>
              <a:rPr lang="en-US" b="0" dirty="0">
                <a:solidFill>
                  <a:schemeClr val="tx1"/>
                </a:solidFill>
                <a:sym typeface="Wingdings" panose="05000000000000000000" pitchFamily="2" charset="2"/>
              </a:rPr>
              <a:t>		      </a:t>
            </a:r>
            <a:r>
              <a:rPr lang="en-US" b="0" dirty="0" smtClean="0">
                <a:solidFill>
                  <a:schemeClr val="tx1"/>
                </a:solidFill>
                <a:sym typeface="Wingdings" panose="05000000000000000000" pitchFamily="2" charset="2"/>
              </a:rPr>
              <a:t>	◊  Fixable</a:t>
            </a:r>
            <a:endParaRPr lang="en-US" b="0" dirty="0">
              <a:solidFill>
                <a:schemeClr val="tx1"/>
              </a:solidFill>
              <a:sym typeface="Wingdings" panose="05000000000000000000" pitchFamily="2" charset="2"/>
            </a:endParaRPr>
          </a:p>
        </p:txBody>
      </p:sp>
    </p:spTree>
    <p:extLst>
      <p:ext uri="{BB962C8B-B14F-4D97-AF65-F5344CB8AC3E}">
        <p14:creationId xmlns:p14="http://schemas.microsoft.com/office/powerpoint/2010/main" val="786362738"/>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178120" cy="1058155"/>
          </a:xfrm>
        </p:spPr>
        <p:txBody>
          <a:bodyPr>
            <a:noAutofit/>
          </a:bodyPr>
          <a:lstStyle/>
          <a:p>
            <a:pPr algn="ctr"/>
            <a:r>
              <a:rPr lang="en-US" sz="5400" dirty="0" smtClean="0"/>
              <a:t>REVIEW THE REDACTED IRS AUDIT REQUEST IN ATTACHMENTS</a:t>
            </a:r>
            <a:endParaRPr lang="en-US" sz="5400" dirty="0"/>
          </a:p>
        </p:txBody>
      </p:sp>
      <p:sp>
        <p:nvSpPr>
          <p:cNvPr id="3" name="Content Placeholder 2"/>
          <p:cNvSpPr>
            <a:spLocks noGrp="1"/>
          </p:cNvSpPr>
          <p:nvPr>
            <p:ph idx="1"/>
          </p:nvPr>
        </p:nvSpPr>
        <p:spPr>
          <a:xfrm>
            <a:off x="76200" y="3352800"/>
            <a:ext cx="8458200" cy="1786643"/>
          </a:xfrm>
        </p:spPr>
        <p:txBody>
          <a:bodyPr/>
          <a:lstStyle/>
          <a:p>
            <a:pPr lvl="1">
              <a:buClr>
                <a:srgbClr val="FF9999"/>
              </a:buClr>
              <a:buNone/>
              <a:defRPr/>
            </a:pPr>
            <a:endParaRPr lang="en-US" sz="500" dirty="0">
              <a:solidFill>
                <a:srgbClr val="FFFFCC"/>
              </a:solidFill>
              <a:latin typeface="Georgia" panose="02040502050405020303" pitchFamily="18" charset="0"/>
            </a:endParaRPr>
          </a:p>
          <a:p>
            <a:pPr>
              <a:buNone/>
              <a:defRPr/>
            </a:pPr>
            <a:r>
              <a:rPr lang="en-US" sz="3600" b="0" dirty="0" smtClean="0">
                <a:solidFill>
                  <a:schemeClr val="tx1"/>
                </a:solidFill>
                <a:sym typeface="Wingdings" panose="05000000000000000000" pitchFamily="2" charset="2"/>
              </a:rPr>
              <a:t>		Will Your Client(s) Entities Comply?</a:t>
            </a:r>
            <a:r>
              <a:rPr lang="en-US" sz="3600" b="0" dirty="0">
                <a:solidFill>
                  <a:schemeClr val="tx1"/>
                </a:solidFill>
                <a:latin typeface="Georgia" panose="02040502050405020303" pitchFamily="18" charset="0"/>
                <a:sym typeface="Wingdings" panose="05000000000000000000" pitchFamily="2" charset="2"/>
              </a:rPr>
              <a:t>	</a:t>
            </a:r>
            <a:endParaRPr lang="en-US" sz="3600" b="0" dirty="0" smtClean="0">
              <a:solidFill>
                <a:schemeClr val="tx1"/>
              </a:solidFill>
              <a:latin typeface="Georgia" panose="02040502050405020303" pitchFamily="18" charset="0"/>
              <a:sym typeface="Wingdings" panose="05000000000000000000" pitchFamily="2" charset="2"/>
            </a:endParaRPr>
          </a:p>
          <a:p>
            <a:pPr>
              <a:buNone/>
              <a:defRPr/>
            </a:pPr>
            <a:r>
              <a:rPr lang="en-US" sz="3600" dirty="0" smtClean="0">
                <a:sym typeface="Wingdings" panose="05000000000000000000" pitchFamily="2" charset="2"/>
              </a:rPr>
              <a:t>	</a:t>
            </a:r>
            <a:r>
              <a:rPr lang="en-US" sz="3600" dirty="0">
                <a:sym typeface="Wingdings" panose="05000000000000000000" pitchFamily="2" charset="2"/>
              </a:rPr>
              <a:t>	</a:t>
            </a:r>
            <a:r>
              <a:rPr lang="en-US" sz="3600" dirty="0" smtClean="0">
                <a:sym typeface="Wingdings" panose="05000000000000000000" pitchFamily="2" charset="2"/>
              </a:rPr>
              <a:t>Will Clients Want to Go Through This 	Type of Audit? </a:t>
            </a:r>
            <a:endParaRPr lang="en-US" sz="3600" b="0" dirty="0">
              <a:solidFill>
                <a:schemeClr val="tx1"/>
              </a:solidFill>
              <a:latin typeface="Georgia" panose="02040502050405020303" pitchFamily="18" charset="0"/>
              <a:sym typeface="Wingdings" panose="05000000000000000000" pitchFamily="2" charset="2"/>
            </a:endParaRPr>
          </a:p>
        </p:txBody>
      </p:sp>
    </p:spTree>
    <p:extLst>
      <p:ext uri="{BB962C8B-B14F-4D97-AF65-F5344CB8AC3E}">
        <p14:creationId xmlns:p14="http://schemas.microsoft.com/office/powerpoint/2010/main" val="1593022110"/>
      </p:ext>
    </p:extLst>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08680" y="228600"/>
            <a:ext cx="8178120" cy="901011"/>
          </a:xfrm>
        </p:spPr>
        <p:txBody>
          <a:bodyPr>
            <a:noAutofit/>
          </a:bodyPr>
          <a:lstStyle/>
          <a:p>
            <a:pPr algn="ctr"/>
            <a:r>
              <a:rPr lang="en-US" sz="5400" dirty="0" smtClean="0"/>
              <a:t>MANY CLIENTS ARE NOW DISENCHANTED ANYWAY</a:t>
            </a:r>
            <a:endParaRPr lang="en-US" sz="5400" dirty="0"/>
          </a:p>
        </p:txBody>
      </p:sp>
      <p:sp>
        <p:nvSpPr>
          <p:cNvPr id="3" name="Content Placeholder 2"/>
          <p:cNvSpPr>
            <a:spLocks noGrp="1"/>
          </p:cNvSpPr>
          <p:nvPr>
            <p:ph idx="1"/>
          </p:nvPr>
        </p:nvSpPr>
        <p:spPr>
          <a:xfrm>
            <a:off x="242047" y="3352800"/>
            <a:ext cx="8444753" cy="1558888"/>
          </a:xfrm>
        </p:spPr>
        <p:txBody>
          <a:bodyPr/>
          <a:lstStyle/>
          <a:p>
            <a:pPr lvl="1">
              <a:buClr>
                <a:srgbClr val="FF9999"/>
              </a:buClr>
              <a:buNone/>
              <a:defRPr/>
            </a:pPr>
            <a:endParaRPr lang="en-US" sz="500" dirty="0">
              <a:solidFill>
                <a:srgbClr val="FFFFCC"/>
              </a:solidFill>
              <a:latin typeface="Georgia" panose="02040502050405020303" pitchFamily="18" charset="0"/>
            </a:endParaRPr>
          </a:p>
          <a:p>
            <a:pPr>
              <a:buNone/>
              <a:defRPr/>
            </a:pPr>
            <a:r>
              <a:rPr lang="en-US" b="0" dirty="0" smtClean="0">
                <a:solidFill>
                  <a:schemeClr val="tx1"/>
                </a:solidFill>
                <a:sym typeface="Wingdings" panose="05000000000000000000" pitchFamily="2" charset="2"/>
              </a:rPr>
              <a:t>  Perception</a:t>
            </a:r>
          </a:p>
          <a:p>
            <a:pPr>
              <a:buNone/>
              <a:defRPr/>
            </a:pPr>
            <a:r>
              <a:rPr lang="en-US" sz="2800" b="0" dirty="0" smtClean="0">
                <a:solidFill>
                  <a:schemeClr val="tx1"/>
                </a:solidFill>
                <a:sym typeface="Wingdings" panose="05000000000000000000" pitchFamily="2" charset="2"/>
              </a:rPr>
              <a:t>			◊   Onerous to Administer</a:t>
            </a:r>
            <a:endParaRPr lang="en-US" sz="2800" b="0" dirty="0">
              <a:solidFill>
                <a:schemeClr val="tx1"/>
              </a:solidFill>
              <a:sym typeface="Wingdings" panose="05000000000000000000" pitchFamily="2" charset="2"/>
            </a:endParaRPr>
          </a:p>
          <a:p>
            <a:pPr>
              <a:buNone/>
              <a:defRPr/>
            </a:pPr>
            <a:r>
              <a:rPr lang="en-US" sz="2800" b="0" dirty="0" smtClean="0">
                <a:solidFill>
                  <a:schemeClr val="tx1"/>
                </a:solidFill>
                <a:sym typeface="Wingdings" panose="05000000000000000000" pitchFamily="2" charset="2"/>
              </a:rPr>
              <a:t>			◊   Unnecessary</a:t>
            </a:r>
            <a:r>
              <a:rPr lang="en-US" sz="2800" b="0" dirty="0">
                <a:solidFill>
                  <a:schemeClr val="tx1"/>
                </a:solidFill>
                <a:sym typeface="Wingdings" panose="05000000000000000000" pitchFamily="2" charset="2"/>
              </a:rPr>
              <a:t>, Substantial, Continuing Costs</a:t>
            </a:r>
            <a:endParaRPr lang="en-US" sz="2800" b="0" dirty="0">
              <a:solidFill>
                <a:schemeClr val="tx1"/>
              </a:solidFill>
            </a:endParaRPr>
          </a:p>
        </p:txBody>
      </p:sp>
    </p:spTree>
    <p:extLst>
      <p:ext uri="{BB962C8B-B14F-4D97-AF65-F5344CB8AC3E}">
        <p14:creationId xmlns:p14="http://schemas.microsoft.com/office/powerpoint/2010/main" val="3075086875"/>
      </p:ext>
    </p:ext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698715" y="2667000"/>
            <a:ext cx="7681913" cy="1523495"/>
          </a:xfrm>
        </p:spPr>
        <p:txBody>
          <a:bodyPr vert="horz" wrap="square" lIns="91440" tIns="45720" rIns="91440" bIns="45720" numCol="1" anchorCtr="0" compatLnSpc="1">
            <a:prstTxWarp prst="textNoShape">
              <a:avLst/>
            </a:prstTxWarp>
          </a:bodyPr>
          <a:lstStyle/>
          <a:p>
            <a:pPr algn="ctr"/>
            <a:r>
              <a:rPr lang="en-US" b="1" dirty="0" smtClean="0"/>
              <a:t>EVERYONE WANTS THE SAME THINGS</a:t>
            </a:r>
            <a:endParaRPr b="1" dirty="0">
              <a:latin typeface="+mj-lt"/>
              <a:ea typeface="ヒラギノ角ゴ Pro W3" pitchFamily="-64" charset="-128"/>
              <a:cs typeface="ヒラギノ角ゴ Pro W3" pitchFamily="-64" charset="-128"/>
            </a:endParaRPr>
          </a:p>
        </p:txBody>
      </p:sp>
      <p:sp>
        <p:nvSpPr>
          <p:cNvPr id="2" name="TextBox 1"/>
          <p:cNvSpPr txBox="1"/>
          <p:nvPr/>
        </p:nvSpPr>
        <p:spPr>
          <a:xfrm>
            <a:off x="360218" y="415636"/>
            <a:ext cx="8358909" cy="584775"/>
          </a:xfrm>
          <a:prstGeom prst="rect">
            <a:avLst/>
          </a:prstGeom>
          <a:noFill/>
        </p:spPr>
        <p:txBody>
          <a:bodyPr wrap="square" rtlCol="0">
            <a:spAutoFit/>
          </a:bodyPr>
          <a:lstStyle/>
          <a:p>
            <a:r>
              <a:rPr lang="en-US" sz="3200" b="1" dirty="0" smtClean="0">
                <a:solidFill>
                  <a:srgbClr val="FFFFFF"/>
                </a:solidFill>
              </a:rPr>
              <a:t>OSHINS 11 - #4</a:t>
            </a:r>
            <a:endParaRPr lang="en-US" sz="3200" b="1" dirty="0">
              <a:solidFill>
                <a:srgbClr val="FFFFFF"/>
              </a:solidFill>
            </a:endParaRPr>
          </a:p>
        </p:txBody>
      </p:sp>
    </p:spTree>
    <p:extLst>
      <p:ext uri="{BB962C8B-B14F-4D97-AF65-F5344CB8AC3E}">
        <p14:creationId xmlns:p14="http://schemas.microsoft.com/office/powerpoint/2010/main" val="712626740"/>
      </p:ext>
    </p:ext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09398"/>
          </a:xfrm>
        </p:spPr>
        <p:txBody>
          <a:bodyPr/>
          <a:lstStyle/>
          <a:p>
            <a:pPr algn="ctr"/>
            <a:r>
              <a:rPr lang="en-US" sz="4400" dirty="0" smtClean="0"/>
              <a:t>WISH LIST</a:t>
            </a:r>
            <a:endParaRPr lang="en-US" sz="4400" dirty="0"/>
          </a:p>
        </p:txBody>
      </p:sp>
      <p:sp>
        <p:nvSpPr>
          <p:cNvPr id="3" name="Content Placeholder 2"/>
          <p:cNvSpPr>
            <a:spLocks noGrp="1"/>
          </p:cNvSpPr>
          <p:nvPr>
            <p:ph idx="1"/>
          </p:nvPr>
        </p:nvSpPr>
        <p:spPr>
          <a:xfrm>
            <a:off x="457200" y="2286000"/>
            <a:ext cx="8382000" cy="3545586"/>
          </a:xfrm>
        </p:spPr>
        <p:txBody>
          <a:bodyPr/>
          <a:lstStyle/>
          <a:p>
            <a:pPr lvl="0">
              <a:buFont typeface="Wingdings" panose="05000000000000000000" pitchFamily="2" charset="2"/>
              <a:buChar char="q"/>
            </a:pPr>
            <a:r>
              <a:rPr lang="en-US" sz="3600" dirty="0" smtClean="0"/>
              <a:t>   Control</a:t>
            </a:r>
            <a:endParaRPr lang="en-US" sz="3600" dirty="0"/>
          </a:p>
          <a:p>
            <a:pPr lvl="0">
              <a:buFont typeface="Wingdings" panose="05000000000000000000" pitchFamily="2" charset="2"/>
              <a:buChar char="q"/>
            </a:pPr>
            <a:r>
              <a:rPr lang="en-US" sz="3600" dirty="0" smtClean="0"/>
              <a:t>   Use </a:t>
            </a:r>
            <a:r>
              <a:rPr lang="en-US" sz="3600" dirty="0"/>
              <a:t>and </a:t>
            </a:r>
            <a:r>
              <a:rPr lang="en-US" sz="3600" dirty="0" smtClean="0"/>
              <a:t>Enjoyment</a:t>
            </a:r>
            <a:endParaRPr lang="en-US" sz="3600" dirty="0"/>
          </a:p>
          <a:p>
            <a:pPr lvl="0">
              <a:buFont typeface="Wingdings" panose="05000000000000000000" pitchFamily="2" charset="2"/>
              <a:buChar char="q"/>
            </a:pPr>
            <a:r>
              <a:rPr lang="en-US" sz="3600" dirty="0" smtClean="0"/>
              <a:t>   Ability </a:t>
            </a:r>
            <a:r>
              <a:rPr lang="en-US" sz="3600" dirty="0"/>
              <a:t>to Change</a:t>
            </a:r>
          </a:p>
          <a:p>
            <a:pPr lvl="0">
              <a:buFont typeface="Wingdings" panose="05000000000000000000" pitchFamily="2" charset="2"/>
              <a:buChar char="q"/>
            </a:pPr>
            <a:r>
              <a:rPr lang="en-US" sz="3600" dirty="0" smtClean="0"/>
              <a:t>   Creditor </a:t>
            </a:r>
            <a:r>
              <a:rPr lang="en-US" sz="3600" dirty="0"/>
              <a:t>and Divorce Protection</a:t>
            </a:r>
          </a:p>
          <a:p>
            <a:pPr>
              <a:buFont typeface="Wingdings" panose="05000000000000000000" pitchFamily="2" charset="2"/>
              <a:buChar char="q"/>
            </a:pPr>
            <a:r>
              <a:rPr lang="en-US" sz="3600" dirty="0" smtClean="0"/>
              <a:t>   Tax </a:t>
            </a:r>
            <a:r>
              <a:rPr lang="en-US" sz="3600" dirty="0"/>
              <a:t>Savings</a:t>
            </a:r>
          </a:p>
          <a:p>
            <a:pPr>
              <a:buFont typeface="Wingdings" panose="05000000000000000000" pitchFamily="2" charset="2"/>
              <a:buChar char="q"/>
            </a:pPr>
            <a:r>
              <a:rPr lang="en-US" sz="3600" dirty="0" smtClean="0"/>
              <a:t>   Avoid </a:t>
            </a:r>
            <a:r>
              <a:rPr lang="en-US" sz="3600" dirty="0"/>
              <a:t>Complexity </a:t>
            </a:r>
            <a:r>
              <a:rPr lang="en-US" b="1" dirty="0"/>
              <a:t> </a:t>
            </a:r>
            <a:endParaRPr lang="en-US" dirty="0"/>
          </a:p>
        </p:txBody>
      </p:sp>
    </p:spTree>
    <p:extLst>
      <p:ext uri="{BB962C8B-B14F-4D97-AF65-F5344CB8AC3E}">
        <p14:creationId xmlns:p14="http://schemas.microsoft.com/office/powerpoint/2010/main" val="236287164"/>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905000"/>
            <a:ext cx="7681913" cy="1523495"/>
          </a:xfrm>
        </p:spPr>
        <p:txBody>
          <a:bodyPr vert="horz" wrap="square" lIns="91440" tIns="45720" rIns="91440" bIns="45720" numCol="1" anchorCtr="0" compatLnSpc="1">
            <a:prstTxWarp prst="textNoShape">
              <a:avLst/>
            </a:prstTxWarp>
          </a:bodyPr>
          <a:lstStyle/>
          <a:p>
            <a:pPr algn="ctr"/>
            <a:r>
              <a:rPr lang="en-US" b="1" dirty="0" smtClean="0"/>
              <a:t>RECEIVING ASSETS IN TRUST IS ALWAYS BETTER THAN RECEIVING THOSE SAME ASSETS OUTRIGHT</a:t>
            </a:r>
            <a:endParaRPr b="1" dirty="0">
              <a:latin typeface="+mj-lt"/>
              <a:ea typeface="ヒラギノ角ゴ Pro W3" pitchFamily="-64" charset="-128"/>
              <a:cs typeface="ヒラギノ角ゴ Pro W3" pitchFamily="-64" charset="-128"/>
            </a:endParaRPr>
          </a:p>
        </p:txBody>
      </p:sp>
      <p:sp>
        <p:nvSpPr>
          <p:cNvPr id="3" name="TextBox 2"/>
          <p:cNvSpPr txBox="1"/>
          <p:nvPr/>
        </p:nvSpPr>
        <p:spPr>
          <a:xfrm>
            <a:off x="360218" y="415636"/>
            <a:ext cx="8358909" cy="584775"/>
          </a:xfrm>
          <a:prstGeom prst="rect">
            <a:avLst/>
          </a:prstGeom>
          <a:noFill/>
        </p:spPr>
        <p:txBody>
          <a:bodyPr wrap="square" rtlCol="0">
            <a:spAutoFit/>
          </a:bodyPr>
          <a:lstStyle/>
          <a:p>
            <a:r>
              <a:rPr lang="en-US" sz="3200" b="1" dirty="0" smtClean="0">
                <a:solidFill>
                  <a:srgbClr val="FFFFFF"/>
                </a:solidFill>
              </a:rPr>
              <a:t>OSHINS 11 - </a:t>
            </a:r>
            <a:r>
              <a:rPr lang="en-US" sz="3200" b="1" dirty="0" smtClean="0">
                <a:solidFill>
                  <a:srgbClr val="FFFFFF"/>
                </a:solidFill>
              </a:rPr>
              <a:t>#5</a:t>
            </a:r>
            <a:endParaRPr lang="en-US" sz="3200" b="1" dirty="0">
              <a:solidFill>
                <a:srgbClr val="FFFFFF"/>
              </a:solidFill>
            </a:endParaRPr>
          </a:p>
        </p:txBody>
      </p:sp>
    </p:spTree>
    <p:extLst>
      <p:ext uri="{BB962C8B-B14F-4D97-AF65-F5344CB8AC3E}">
        <p14:creationId xmlns:p14="http://schemas.microsoft.com/office/powerpoint/2010/main" val="359343295"/>
      </p:ext>
    </p:extLst>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3"/>
          <p:cNvSpPr txBox="1">
            <a:spLocks noChangeArrowheads="1"/>
          </p:cNvSpPr>
          <p:nvPr/>
        </p:nvSpPr>
        <p:spPr>
          <a:xfrm>
            <a:off x="381000" y="304800"/>
            <a:ext cx="8229600" cy="609398"/>
          </a:xfrm>
          <a:prstGeom prst="rect">
            <a:avLst/>
          </a:prstGeom>
          <a:noFill/>
          <a:extLst>
            <a:ext uri="{909E8E84-426E-40DD-AFC4-6F175D3DCCD1}">
              <a14:hiddenFill xmlns:a14="http://schemas.microsoft.com/office/drawing/2010/main">
                <a:solidFill>
                  <a:schemeClr val="accent1">
                    <a:alpha val="0"/>
                  </a:schemeClr>
                </a:solidFill>
              </a14:hiddenFill>
            </a:ext>
          </a:extLst>
        </p:spPr>
        <p:txBody>
          <a:bodyPr vert="horz" wrap="square" lIns="0" tIns="0" rIns="0" bIns="0" rtlCol="0" anchor="t">
            <a:spAutoFit/>
          </a:bodyPr>
          <a:lst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stStyle>
          <a:p>
            <a:pPr algn="ctr"/>
            <a:r>
              <a:rPr lang="en-US" sz="4400" dirty="0" smtClean="0">
                <a:latin typeface="Arial" panose="020B0604020202020204" pitchFamily="34" charset="0"/>
                <a:ea typeface="ＭＳ Ｐゴシック" panose="020B0600070205080204" pitchFamily="34" charset="-128"/>
                <a:cs typeface="Arial" panose="020B0604020202020204" pitchFamily="34" charset="0"/>
              </a:rPr>
              <a:t>MAGNITUDE OF PROTECTION</a:t>
            </a:r>
            <a:endParaRPr lang="en-US" sz="4400"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Rectangle 2"/>
          <p:cNvSpPr>
            <a:spLocks noGrp="1" noChangeArrowheads="1"/>
          </p:cNvSpPr>
          <p:nvPr>
            <p:ph type="body" idx="4294967295"/>
          </p:nvPr>
        </p:nvSpPr>
        <p:spPr>
          <a:xfrm>
            <a:off x="381000" y="1708150"/>
            <a:ext cx="8229600" cy="4936736"/>
          </a:xfrm>
          <a:noFill/>
        </p:spPr>
        <p:txBody>
          <a:bodyPr/>
          <a:lstStyle/>
          <a:p>
            <a:pPr marL="63500" indent="4763" algn="just" defTabSz="914400">
              <a:lnSpc>
                <a:spcPct val="80000"/>
              </a:lnSpc>
              <a:buFont typeface="Wingdings" panose="05000000000000000000" pitchFamily="2" charset="2"/>
              <a:buNone/>
            </a:pPr>
            <a:r>
              <a:rPr lang="en-US" sz="2400" dirty="0" smtClean="0">
                <a:latin typeface="Arial" panose="020B0604020202020204" pitchFamily="34" charset="0"/>
                <a:ea typeface="ＭＳ Ｐゴシック" panose="020B0600070205080204" pitchFamily="34" charset="-128"/>
                <a:cs typeface="Arial" panose="020B0604020202020204" pitchFamily="34" charset="0"/>
              </a:rPr>
              <a:t>“The old refrain, “All I want is a simple will,” helps explain why so many people, </a:t>
            </a:r>
            <a:r>
              <a:rPr lang="en-US" sz="2400" dirty="0" smtClean="0">
                <a:solidFill>
                  <a:schemeClr val="tx2">
                    <a:lumMod val="75000"/>
                  </a:schemeClr>
                </a:solidFill>
                <a:latin typeface="Arial" panose="020B0604020202020204" pitchFamily="34" charset="0"/>
                <a:ea typeface="ＭＳ Ｐゴシック" panose="020B0600070205080204" pitchFamily="34" charset="-128"/>
                <a:cs typeface="Arial" panose="020B0604020202020204" pitchFamily="34" charset="0"/>
              </a:rPr>
              <a:t>including many advisors who should know better</a:t>
            </a:r>
            <a:r>
              <a:rPr lang="en-US" sz="2400" dirty="0" smtClean="0">
                <a:latin typeface="Arial" panose="020B0604020202020204" pitchFamily="34" charset="0"/>
                <a:ea typeface="ＭＳ Ｐゴシック" panose="020B0600070205080204" pitchFamily="34" charset="-128"/>
                <a:cs typeface="Arial" panose="020B0604020202020204" pitchFamily="34" charset="0"/>
              </a:rPr>
              <a:t>, so often overlook trusts when planning for the transfer of wealth as an inheritance within the family. In the rush to achieve simplicity, </a:t>
            </a:r>
            <a:r>
              <a:rPr lang="en-US" sz="2400" u="sng" dirty="0" smtClean="0">
                <a:solidFill>
                  <a:schemeClr val="tx2">
                    <a:lumMod val="75000"/>
                  </a:schemeClr>
                </a:solidFill>
                <a:latin typeface="Arial" panose="020B0604020202020204" pitchFamily="34" charset="0"/>
                <a:ea typeface="ＭＳ Ｐゴシック" panose="020B0600070205080204" pitchFamily="34" charset="-128"/>
                <a:cs typeface="Arial" panose="020B0604020202020204" pitchFamily="34" charset="0"/>
              </a:rPr>
              <a:t>such persons fail to realize the enormous, unnecessary and irretrievable loss of assets (to taxes, divorce, and creditors) that many families will suffer for failing to appreciate the protections that a trust can provide</a:t>
            </a:r>
            <a:r>
              <a:rPr lang="en-US" sz="2400" dirty="0" smtClean="0">
                <a:latin typeface="Arial" panose="020B0604020202020204" pitchFamily="34" charset="0"/>
                <a:ea typeface="ＭＳ Ｐゴシック" panose="020B0600070205080204" pitchFamily="34" charset="-128"/>
                <a:cs typeface="Arial" panose="020B0604020202020204" pitchFamily="34" charset="0"/>
              </a:rPr>
              <a:t> when passing wealth from generation to generation. To quote from an excellent article on the subject, “trusts should be the vehicles of choice for all dispositions to individuals.”</a:t>
            </a:r>
          </a:p>
          <a:p>
            <a:pPr marL="63500" indent="4763" defTabSz="914400">
              <a:lnSpc>
                <a:spcPct val="80000"/>
              </a:lnSpc>
              <a:buFont typeface="Wingdings" panose="05000000000000000000" pitchFamily="2" charset="2"/>
              <a:buNone/>
            </a:pPr>
            <a:endParaRPr lang="en-US" sz="1800" i="1" dirty="0" smtClean="0">
              <a:latin typeface="Arial" panose="020B0604020202020204" pitchFamily="34" charset="0"/>
              <a:ea typeface="ＭＳ Ｐゴシック" panose="020B0600070205080204" pitchFamily="34" charset="-128"/>
              <a:cs typeface="Arial" panose="020B0604020202020204" pitchFamily="34" charset="0"/>
            </a:endParaRPr>
          </a:p>
          <a:p>
            <a:pPr marL="63500" indent="4763" defTabSz="914400">
              <a:lnSpc>
                <a:spcPct val="80000"/>
              </a:lnSpc>
              <a:buFont typeface="Wingdings" panose="05000000000000000000" pitchFamily="2" charset="2"/>
              <a:buNone/>
            </a:pPr>
            <a:endParaRPr lang="en-US" sz="1800" i="1" dirty="0" smtClean="0">
              <a:latin typeface="Arial" panose="020B0604020202020204" pitchFamily="34" charset="0"/>
              <a:ea typeface="ＭＳ Ｐゴシック" panose="020B0600070205080204" pitchFamily="34" charset="-128"/>
              <a:cs typeface="Arial" panose="020B0604020202020204" pitchFamily="34" charset="0"/>
            </a:endParaRPr>
          </a:p>
          <a:p>
            <a:pPr marL="63500" indent="4763" algn="r" defTabSz="914400">
              <a:lnSpc>
                <a:spcPct val="80000"/>
              </a:lnSpc>
              <a:buFont typeface="Wingdings" panose="05000000000000000000" pitchFamily="2" charset="2"/>
              <a:buNone/>
            </a:pPr>
            <a:r>
              <a:rPr lang="en-US" sz="1600" dirty="0" smtClean="0">
                <a:latin typeface="Arial" panose="020B0604020202020204" pitchFamily="34" charset="0"/>
                <a:ea typeface="ＭＳ Ｐゴシック" panose="020B0600070205080204" pitchFamily="34" charset="-128"/>
                <a:cs typeface="Arial" panose="020B0604020202020204" pitchFamily="34" charset="0"/>
              </a:rPr>
              <a:t>* Ronald D. Aucutt, </a:t>
            </a:r>
            <a:r>
              <a:rPr lang="en-US" sz="1600" i="1" dirty="0" smtClean="0">
                <a:latin typeface="Arial" panose="020B0604020202020204" pitchFamily="34" charset="0"/>
                <a:ea typeface="ＭＳ Ｐゴシック" panose="020B0600070205080204" pitchFamily="34" charset="-128"/>
                <a:cs typeface="Arial" panose="020B0604020202020204" pitchFamily="34" charset="0"/>
              </a:rPr>
              <a:t>Structuring Trust Arrangements for Flexibility,</a:t>
            </a:r>
            <a:r>
              <a:rPr lang="en-US" sz="1600" dirty="0" smtClean="0">
                <a:latin typeface="Arial" panose="020B0604020202020204" pitchFamily="34" charset="0"/>
                <a:ea typeface="ＭＳ Ｐゴシック" panose="020B0600070205080204" pitchFamily="34" charset="-128"/>
                <a:cs typeface="Arial" panose="020B0604020202020204" pitchFamily="34" charset="0"/>
              </a:rPr>
              <a:t> 35 U. Miami Inst. Est. Plan., Ch. 9 (2001), citing Richard A. Oshins and Steven J. Oshins, </a:t>
            </a:r>
            <a:r>
              <a:rPr lang="en-US" sz="1600" u="sng" dirty="0" smtClean="0">
                <a:latin typeface="Arial" panose="020B0604020202020204" pitchFamily="34" charset="0"/>
                <a:ea typeface="ＭＳ Ｐゴシック" panose="020B0600070205080204" pitchFamily="34" charset="-128"/>
                <a:cs typeface="Arial" panose="020B0604020202020204" pitchFamily="34" charset="0"/>
              </a:rPr>
              <a:t>Protecting &amp; Preserving Wealth Into The Next Millennium</a:t>
            </a:r>
            <a:r>
              <a:rPr lang="en-US" sz="1600" dirty="0" smtClean="0">
                <a:latin typeface="Arial" panose="020B0604020202020204" pitchFamily="34" charset="0"/>
                <a:ea typeface="ＭＳ Ｐゴシック" panose="020B0600070205080204" pitchFamily="34" charset="-128"/>
                <a:cs typeface="Arial" panose="020B0604020202020204" pitchFamily="34" charset="0"/>
              </a:rPr>
              <a:t>, Trusts &amp; Estates Magazine, page 52 (September, 1998) and page 68 (October, 1998). </a:t>
            </a:r>
          </a:p>
        </p:txBody>
      </p:sp>
    </p:spTree>
    <p:extLst>
      <p:ext uri="{BB962C8B-B14F-4D97-AF65-F5344CB8AC3E}">
        <p14:creationId xmlns:p14="http://schemas.microsoft.com/office/powerpoint/2010/main" val="3453459122"/>
      </p:ext>
    </p:extLst>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57199" y="276330"/>
            <a:ext cx="8229600" cy="747897"/>
          </a:xfrm>
        </p:spPr>
        <p:txBody>
          <a:bodyPr>
            <a:noAutofit/>
          </a:bodyPr>
          <a:lstStyle/>
          <a:p>
            <a:pPr algn="ctr" eaLnBrk="1" hangingPunct="1">
              <a:defRPr/>
            </a:pPr>
            <a:r>
              <a:rPr lang="en-US" sz="4400" dirty="0" smtClean="0">
                <a:latin typeface="+mj-lt"/>
              </a:rPr>
              <a:t>THE PERFECT TRUST</a:t>
            </a:r>
          </a:p>
        </p:txBody>
      </p:sp>
      <p:sp>
        <p:nvSpPr>
          <p:cNvPr id="51203" name="Rectangle 3"/>
          <p:cNvSpPr>
            <a:spLocks noGrp="1" noChangeArrowheads="1"/>
          </p:cNvSpPr>
          <p:nvPr>
            <p:ph type="body" idx="1"/>
          </p:nvPr>
        </p:nvSpPr>
        <p:spPr>
          <a:xfrm>
            <a:off x="192086" y="2418304"/>
            <a:ext cx="8759825" cy="3497945"/>
          </a:xfrm>
        </p:spPr>
        <p:txBody>
          <a:bodyPr/>
          <a:lstStyle/>
          <a:p>
            <a:pPr marL="0" indent="0">
              <a:buNone/>
            </a:pPr>
            <a:r>
              <a:rPr lang="en-US" sz="2800" b="1" u="sng" dirty="0" smtClean="0">
                <a:solidFill>
                  <a:schemeClr val="tx1"/>
                </a:solidFill>
                <a:latin typeface="+mn-lt"/>
              </a:rPr>
              <a:t>Dynastic</a:t>
            </a:r>
            <a:r>
              <a:rPr lang="en-US" sz="2800" b="1" u="sng" dirty="0">
                <a:solidFill>
                  <a:schemeClr val="tx1"/>
                </a:solidFill>
                <a:latin typeface="+mn-lt"/>
              </a:rPr>
              <a:t>; Discretionary </a:t>
            </a:r>
            <a:r>
              <a:rPr lang="en-US" sz="2800" dirty="0">
                <a:solidFill>
                  <a:schemeClr val="tx1"/>
                </a:solidFill>
                <a:latin typeface="+mn-lt"/>
              </a:rPr>
              <a:t>(with distribution discretion in the hands of an Independent Party who can be fired and replaced); </a:t>
            </a:r>
            <a:r>
              <a:rPr lang="en-US" sz="2800" b="1" u="sng" dirty="0">
                <a:solidFill>
                  <a:schemeClr val="tx1"/>
                </a:solidFill>
                <a:latin typeface="+mn-lt"/>
              </a:rPr>
              <a:t>Beneficiary Controlled </a:t>
            </a:r>
            <a:r>
              <a:rPr lang="en-US" sz="2800" b="1" u="sng" dirty="0" smtClean="0">
                <a:solidFill>
                  <a:schemeClr val="tx1"/>
                </a:solidFill>
                <a:latin typeface="+mn-lt"/>
              </a:rPr>
              <a:t>Trust </a:t>
            </a:r>
            <a:r>
              <a:rPr lang="en-US" sz="2800" dirty="0" smtClean="0">
                <a:solidFill>
                  <a:schemeClr val="tx1"/>
                </a:solidFill>
                <a:latin typeface="+mn-lt"/>
              </a:rPr>
              <a:t>(unless </a:t>
            </a:r>
            <a:r>
              <a:rPr lang="en-US" sz="2800" dirty="0">
                <a:solidFill>
                  <a:schemeClr val="tx1"/>
                </a:solidFill>
                <a:latin typeface="+mn-lt"/>
              </a:rPr>
              <a:t>(i</a:t>
            </a:r>
            <a:r>
              <a:rPr lang="en-US" sz="2800" dirty="0" smtClean="0">
                <a:solidFill>
                  <a:schemeClr val="tx1"/>
                </a:solidFill>
                <a:latin typeface="+mn-lt"/>
              </a:rPr>
              <a:t>) controls </a:t>
            </a:r>
            <a:r>
              <a:rPr lang="en-US" sz="2800" dirty="0">
                <a:solidFill>
                  <a:schemeClr val="tx1"/>
                </a:solidFill>
                <a:latin typeface="+mn-lt"/>
              </a:rPr>
              <a:t>are undesirable or (ii) impermissible under law to avoid the taxing authorities and other claimants); </a:t>
            </a:r>
            <a:r>
              <a:rPr lang="en-US" sz="2800" b="1" u="sng" dirty="0">
                <a:solidFill>
                  <a:schemeClr val="tx1"/>
                </a:solidFill>
                <a:latin typeface="+mn-lt"/>
              </a:rPr>
              <a:t>where the use of trust assets rather than distributions are encouraged</a:t>
            </a:r>
            <a:r>
              <a:rPr lang="en-US" sz="2800" b="1" dirty="0">
                <a:solidFill>
                  <a:schemeClr val="tx1"/>
                </a:solidFill>
                <a:latin typeface="+mn-lt"/>
              </a:rPr>
              <a:t> </a:t>
            </a:r>
            <a:r>
              <a:rPr lang="en-US" sz="2800" dirty="0">
                <a:solidFill>
                  <a:schemeClr val="tx1"/>
                </a:solidFill>
                <a:latin typeface="+mn-lt"/>
              </a:rPr>
              <a:t>(unless distributions are beneficial or desirable); </a:t>
            </a:r>
            <a:r>
              <a:rPr lang="en-US" sz="2800" b="1" u="sng" dirty="0">
                <a:solidFill>
                  <a:schemeClr val="tx1"/>
                </a:solidFill>
                <a:latin typeface="+mn-lt"/>
              </a:rPr>
              <a:t>sitused</a:t>
            </a:r>
            <a:r>
              <a:rPr lang="en-US" sz="2800" dirty="0">
                <a:solidFill>
                  <a:schemeClr val="tx1"/>
                </a:solidFill>
                <a:latin typeface="+mn-lt"/>
              </a:rPr>
              <a:t> in a </a:t>
            </a:r>
            <a:r>
              <a:rPr lang="en-US" sz="2800" dirty="0" smtClean="0">
                <a:solidFill>
                  <a:schemeClr val="tx1"/>
                </a:solidFill>
                <a:latin typeface="+mn-lt"/>
              </a:rPr>
              <a:t>trust-friendly </a:t>
            </a:r>
            <a:r>
              <a:rPr lang="en-US" sz="2800" dirty="0">
                <a:solidFill>
                  <a:schemeClr val="tx1"/>
                </a:solidFill>
                <a:latin typeface="+mn-lt"/>
              </a:rPr>
              <a:t>jurisdiction.</a:t>
            </a:r>
          </a:p>
          <a:p>
            <a:pPr eaLnBrk="1" hangingPunct="1">
              <a:lnSpc>
                <a:spcPct val="70000"/>
              </a:lnSpc>
              <a:buFont typeface="Wingdings" panose="05000000000000000000" pitchFamily="2" charset="2"/>
              <a:buNone/>
              <a:defRPr/>
            </a:pPr>
            <a:endParaRPr lang="en-US" sz="2800" dirty="0" smtClean="0">
              <a:latin typeface="Georgia" panose="02040502050405020303" pitchFamily="18" charset="0"/>
              <a:sym typeface="Wingdings" panose="05000000000000000000" pitchFamily="2" charset="2"/>
            </a:endParaRPr>
          </a:p>
        </p:txBody>
      </p:sp>
    </p:spTree>
    <p:extLst>
      <p:ext uri="{BB962C8B-B14F-4D97-AF65-F5344CB8AC3E}">
        <p14:creationId xmlns:p14="http://schemas.microsoft.com/office/powerpoint/2010/main" val="27531030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360218" y="2667000"/>
            <a:ext cx="8555182" cy="1523495"/>
          </a:xfrm>
        </p:spPr>
        <p:txBody>
          <a:bodyPr vert="horz" wrap="square" lIns="91440" tIns="45720" rIns="91440" bIns="45720" numCol="1" anchorCtr="0" compatLnSpc="1">
            <a:prstTxWarp prst="textNoShape">
              <a:avLst/>
            </a:prstTxWarp>
          </a:bodyPr>
          <a:lstStyle/>
          <a:p>
            <a:pPr algn="ctr"/>
            <a:r>
              <a:rPr lang="en-US" b="1" dirty="0" smtClean="0">
                <a:latin typeface="+mj-lt"/>
              </a:rPr>
              <a:t>THE IRREVOCABLE “USE”* TRUST </a:t>
            </a:r>
            <a:br>
              <a:rPr lang="en-US" b="1" dirty="0" smtClean="0">
                <a:latin typeface="+mj-lt"/>
              </a:rPr>
            </a:br>
            <a:r>
              <a:rPr lang="en-US" sz="4800" b="1" dirty="0" smtClean="0">
                <a:latin typeface="+mj-lt"/>
              </a:rPr>
              <a:t>Simpler Than A Revocable Trust</a:t>
            </a:r>
            <a:endParaRPr b="1" dirty="0">
              <a:latin typeface="+mj-lt"/>
              <a:ea typeface="ヒラギノ角ゴ Pro W3" pitchFamily="-64" charset="-128"/>
              <a:cs typeface="ヒラギノ角ゴ Pro W3" pitchFamily="-64" charset="-128"/>
            </a:endParaRPr>
          </a:p>
        </p:txBody>
      </p:sp>
      <p:sp>
        <p:nvSpPr>
          <p:cNvPr id="2" name="TextBox 1"/>
          <p:cNvSpPr txBox="1"/>
          <p:nvPr/>
        </p:nvSpPr>
        <p:spPr>
          <a:xfrm>
            <a:off x="360218" y="415636"/>
            <a:ext cx="8358909" cy="584775"/>
          </a:xfrm>
          <a:prstGeom prst="rect">
            <a:avLst/>
          </a:prstGeom>
          <a:noFill/>
        </p:spPr>
        <p:txBody>
          <a:bodyPr wrap="square" rtlCol="0">
            <a:spAutoFit/>
          </a:bodyPr>
          <a:lstStyle/>
          <a:p>
            <a:r>
              <a:rPr lang="en-US" sz="3200" b="1" dirty="0" smtClean="0">
                <a:solidFill>
                  <a:srgbClr val="FFFFFF"/>
                </a:solidFill>
              </a:rPr>
              <a:t>OSHINS 11 - </a:t>
            </a:r>
            <a:r>
              <a:rPr lang="en-US" sz="3200" b="1" dirty="0" smtClean="0">
                <a:solidFill>
                  <a:srgbClr val="FFFFFF"/>
                </a:solidFill>
              </a:rPr>
              <a:t>#6</a:t>
            </a:r>
            <a:endParaRPr lang="en-US" sz="3200" b="1" dirty="0">
              <a:solidFill>
                <a:srgbClr val="FFFFFF"/>
              </a:solidFill>
            </a:endParaRPr>
          </a:p>
        </p:txBody>
      </p:sp>
      <p:sp>
        <p:nvSpPr>
          <p:cNvPr id="3" name="TextBox 2"/>
          <p:cNvSpPr txBox="1"/>
          <p:nvPr/>
        </p:nvSpPr>
        <p:spPr>
          <a:xfrm>
            <a:off x="615372" y="6324600"/>
            <a:ext cx="7848600" cy="307777"/>
          </a:xfrm>
          <a:prstGeom prst="rect">
            <a:avLst/>
          </a:prstGeom>
          <a:noFill/>
        </p:spPr>
        <p:txBody>
          <a:bodyPr wrap="square" rtlCol="0">
            <a:spAutoFit/>
          </a:bodyPr>
          <a:lstStyle/>
          <a:p>
            <a:r>
              <a:rPr lang="en-US" sz="1400" dirty="0" smtClean="0">
                <a:solidFill>
                  <a:srgbClr val="FFFFFF"/>
                </a:solidFill>
              </a:rPr>
              <a:t>* Richard A. Oshins</a:t>
            </a:r>
            <a:r>
              <a:rPr lang="en-US" sz="1400" dirty="0">
                <a:solidFill>
                  <a:srgbClr val="FFFFFF"/>
                </a:solidFill>
              </a:rPr>
              <a:t>, "</a:t>
            </a:r>
            <a:r>
              <a:rPr lang="en-US" sz="1400" dirty="0" smtClean="0">
                <a:solidFill>
                  <a:srgbClr val="FFFFFF"/>
                </a:solidFill>
              </a:rPr>
              <a:t>Megatrust</a:t>
            </a:r>
            <a:r>
              <a:rPr lang="en-US" sz="1400" baseline="30000" dirty="0" smtClean="0">
                <a:solidFill>
                  <a:srgbClr val="FFFFFF"/>
                </a:solidFill>
              </a:rPr>
              <a:t>℠</a:t>
            </a:r>
            <a:r>
              <a:rPr lang="en-US" sz="1400" dirty="0" smtClean="0">
                <a:solidFill>
                  <a:srgbClr val="FFFFFF"/>
                </a:solidFill>
              </a:rPr>
              <a:t>: </a:t>
            </a:r>
            <a:r>
              <a:rPr lang="en-US" sz="1400" dirty="0">
                <a:solidFill>
                  <a:srgbClr val="FFFFFF"/>
                </a:solidFill>
              </a:rPr>
              <a:t>Representation Without Taxation," NYU 48th Inst</a:t>
            </a:r>
            <a:r>
              <a:rPr lang="en-US" sz="1400" dirty="0" smtClean="0">
                <a:solidFill>
                  <a:srgbClr val="FFFFFF"/>
                </a:solidFill>
              </a:rPr>
              <a:t>. </a:t>
            </a:r>
            <a:r>
              <a:rPr lang="en-US" sz="1400" dirty="0">
                <a:solidFill>
                  <a:srgbClr val="FFFFFF"/>
                </a:solidFill>
              </a:rPr>
              <a:t>(1990) </a:t>
            </a:r>
          </a:p>
        </p:txBody>
      </p:sp>
    </p:spTree>
    <p:extLst>
      <p:ext uri="{BB962C8B-B14F-4D97-AF65-F5344CB8AC3E}">
        <p14:creationId xmlns:p14="http://schemas.microsoft.com/office/powerpoint/2010/main" val="3219851696"/>
      </p:ext>
    </p:extLst>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08678" y="533400"/>
            <a:ext cx="8178120" cy="901011"/>
          </a:xfrm>
        </p:spPr>
        <p:txBody>
          <a:bodyPr>
            <a:noAutofit/>
          </a:bodyPr>
          <a:lstStyle/>
          <a:p>
            <a:pPr algn="ctr"/>
            <a:r>
              <a:rPr lang="en-US" sz="4400" dirty="0" smtClean="0"/>
              <a:t>PERCEPTION OF IRREVOCABLE TRUSTS</a:t>
            </a:r>
            <a:endParaRPr lang="en-US" sz="4400" dirty="0">
              <a:latin typeface="+mj-lt"/>
            </a:endParaRPr>
          </a:p>
        </p:txBody>
      </p:sp>
      <p:sp>
        <p:nvSpPr>
          <p:cNvPr id="3" name="Content Placeholder 2"/>
          <p:cNvSpPr>
            <a:spLocks noGrp="1"/>
          </p:cNvSpPr>
          <p:nvPr>
            <p:ph idx="1"/>
          </p:nvPr>
        </p:nvSpPr>
        <p:spPr>
          <a:xfrm>
            <a:off x="274509" y="2667000"/>
            <a:ext cx="8646459" cy="2969403"/>
          </a:xfrm>
        </p:spPr>
        <p:txBody>
          <a:bodyPr/>
          <a:lstStyle/>
          <a:p>
            <a:pPr>
              <a:lnSpc>
                <a:spcPct val="90000"/>
              </a:lnSpc>
              <a:buNone/>
              <a:defRPr/>
            </a:pPr>
            <a:r>
              <a:rPr lang="en-US" sz="3600" b="0" dirty="0">
                <a:solidFill>
                  <a:schemeClr val="tx1"/>
                </a:solidFill>
                <a:sym typeface="Wingdings" panose="05000000000000000000" pitchFamily="2" charset="2"/>
              </a:rPr>
              <a:t></a:t>
            </a:r>
            <a:r>
              <a:rPr lang="en-US" sz="3600" b="0" dirty="0">
                <a:solidFill>
                  <a:schemeClr val="tx1"/>
                </a:solidFill>
              </a:rPr>
              <a:t> </a:t>
            </a:r>
            <a:r>
              <a:rPr lang="en-US" sz="3600" dirty="0" smtClean="0"/>
              <a:t>Too Complex</a:t>
            </a:r>
            <a:endParaRPr lang="en-US" sz="3600" b="0" dirty="0">
              <a:solidFill>
                <a:schemeClr val="tx1"/>
              </a:solidFill>
            </a:endParaRPr>
          </a:p>
          <a:p>
            <a:pPr marL="0" indent="0">
              <a:lnSpc>
                <a:spcPct val="120000"/>
              </a:lnSpc>
              <a:buNone/>
              <a:defRPr/>
            </a:pPr>
            <a:r>
              <a:rPr lang="en-US" sz="3600" b="0" dirty="0">
                <a:solidFill>
                  <a:schemeClr val="tx1"/>
                </a:solidFill>
                <a:sym typeface="Wingdings" panose="05000000000000000000" pitchFamily="2" charset="2"/>
              </a:rPr>
              <a:t> </a:t>
            </a:r>
            <a:r>
              <a:rPr lang="en-US" sz="3600" b="0" dirty="0" smtClean="0">
                <a:solidFill>
                  <a:schemeClr val="tx1"/>
                </a:solidFill>
              </a:rPr>
              <a:t>Too Controlling</a:t>
            </a:r>
            <a:endParaRPr lang="en-US" sz="3600" b="0" dirty="0">
              <a:solidFill>
                <a:schemeClr val="tx1"/>
              </a:solidFill>
            </a:endParaRPr>
          </a:p>
          <a:p>
            <a:pPr>
              <a:lnSpc>
                <a:spcPct val="100000"/>
              </a:lnSpc>
              <a:buFont typeface="Wingdings" panose="05000000000000000000" pitchFamily="2" charset="2"/>
              <a:buChar char="q"/>
              <a:defRPr/>
            </a:pPr>
            <a:r>
              <a:rPr lang="en-US" sz="3600" b="0" dirty="0" smtClean="0">
                <a:solidFill>
                  <a:schemeClr val="tx1"/>
                </a:solidFill>
              </a:rPr>
              <a:t> Too Inflexible</a:t>
            </a:r>
            <a:endParaRPr lang="en-US" sz="3600" dirty="0" smtClean="0"/>
          </a:p>
          <a:p>
            <a:pPr>
              <a:lnSpc>
                <a:spcPct val="100000"/>
              </a:lnSpc>
              <a:buFont typeface="Wingdings" panose="05000000000000000000" pitchFamily="2" charset="2"/>
              <a:buChar char="q"/>
              <a:defRPr/>
            </a:pPr>
            <a:r>
              <a:rPr lang="en-US" sz="3600" dirty="0" smtClean="0"/>
              <a:t> Too Expensive</a:t>
            </a:r>
            <a:r>
              <a:rPr lang="en-US" sz="3200" dirty="0" smtClean="0">
                <a:sym typeface="Wingdings" panose="05000000000000000000" pitchFamily="2" charset="2"/>
              </a:rPr>
              <a:t>	</a:t>
            </a:r>
          </a:p>
          <a:p>
            <a:pPr marL="0" indent="0">
              <a:lnSpc>
                <a:spcPct val="120000"/>
              </a:lnSpc>
              <a:buNone/>
              <a:defRPr/>
            </a:pPr>
            <a:endParaRPr lang="en-US" sz="1800" b="0" dirty="0" smtClean="0">
              <a:solidFill>
                <a:schemeClr val="tx1"/>
              </a:solidFill>
              <a:latin typeface="+mn-lt"/>
            </a:endParaRPr>
          </a:p>
        </p:txBody>
      </p:sp>
    </p:spTree>
    <p:extLst>
      <p:ext uri="{BB962C8B-B14F-4D97-AF65-F5344CB8AC3E}">
        <p14:creationId xmlns:p14="http://schemas.microsoft.com/office/powerpoint/2010/main" val="623162853"/>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382000" cy="664797"/>
          </a:xfrm>
        </p:spPr>
        <p:txBody>
          <a:bodyPr>
            <a:noAutofit/>
          </a:bodyPr>
          <a:lstStyle/>
          <a:p>
            <a:pPr algn="ctr"/>
            <a:r>
              <a:rPr lang="en-US" sz="5400" dirty="0" smtClean="0">
                <a:latin typeface="+mj-lt"/>
              </a:rPr>
              <a:t>CVLI</a:t>
            </a:r>
            <a:endParaRPr lang="en-US" sz="5400" dirty="0">
              <a:latin typeface="+mj-lt"/>
            </a:endParaRPr>
          </a:p>
        </p:txBody>
      </p:sp>
      <p:sp>
        <p:nvSpPr>
          <p:cNvPr id="3" name="Content Placeholder 2"/>
          <p:cNvSpPr>
            <a:spLocks noGrp="1"/>
          </p:cNvSpPr>
          <p:nvPr>
            <p:ph idx="1"/>
          </p:nvPr>
        </p:nvSpPr>
        <p:spPr>
          <a:xfrm>
            <a:off x="172570" y="2819400"/>
            <a:ext cx="8646459" cy="2979277"/>
          </a:xfrm>
        </p:spPr>
        <p:txBody>
          <a:bodyPr/>
          <a:lstStyle/>
          <a:p>
            <a:pPr>
              <a:lnSpc>
                <a:spcPct val="90000"/>
              </a:lnSpc>
              <a:buNone/>
              <a:defRPr/>
            </a:pPr>
            <a:r>
              <a:rPr lang="en-US" sz="3600" b="0" dirty="0">
                <a:solidFill>
                  <a:schemeClr val="tx1"/>
                </a:solidFill>
                <a:sym typeface="Wingdings" panose="05000000000000000000" pitchFamily="2" charset="2"/>
              </a:rPr>
              <a:t></a:t>
            </a:r>
            <a:r>
              <a:rPr lang="en-US" sz="3600" b="0" dirty="0">
                <a:solidFill>
                  <a:schemeClr val="tx1"/>
                </a:solidFill>
              </a:rPr>
              <a:t> </a:t>
            </a:r>
            <a:r>
              <a:rPr lang="en-US" sz="3600" b="0" dirty="0" smtClean="0">
                <a:solidFill>
                  <a:schemeClr val="tx1"/>
                </a:solidFill>
              </a:rPr>
              <a:t>Popularity as a Conservative Safe Alternative Asset Class</a:t>
            </a:r>
            <a:endParaRPr lang="en-US" sz="3600" b="0" dirty="0">
              <a:solidFill>
                <a:schemeClr val="tx1"/>
              </a:solidFill>
            </a:endParaRPr>
          </a:p>
          <a:p>
            <a:pPr marL="0" indent="0">
              <a:lnSpc>
                <a:spcPct val="120000"/>
              </a:lnSpc>
              <a:buNone/>
              <a:defRPr/>
            </a:pPr>
            <a:r>
              <a:rPr lang="en-US" sz="2800" dirty="0" smtClean="0">
                <a:sym typeface="Wingdings" panose="05000000000000000000" pitchFamily="2" charset="2"/>
              </a:rPr>
              <a:t>	◊</a:t>
            </a:r>
            <a:r>
              <a:rPr lang="en-US" sz="2800" dirty="0" smtClean="0"/>
              <a:t> Backed by a Powerful Large Financial Institution</a:t>
            </a:r>
          </a:p>
          <a:p>
            <a:pPr marL="0" indent="0">
              <a:lnSpc>
                <a:spcPct val="120000"/>
              </a:lnSpc>
              <a:buNone/>
              <a:defRPr/>
            </a:pPr>
            <a:r>
              <a:rPr lang="en-US" sz="2800" dirty="0" smtClean="0">
                <a:sym typeface="Wingdings" panose="05000000000000000000" pitchFamily="2" charset="2"/>
              </a:rPr>
              <a:t>	◊</a:t>
            </a:r>
            <a:r>
              <a:rPr lang="en-US" sz="2800" dirty="0" smtClean="0"/>
              <a:t> Tax-free Growth</a:t>
            </a:r>
          </a:p>
          <a:p>
            <a:pPr marL="0" indent="0">
              <a:lnSpc>
                <a:spcPct val="120000"/>
              </a:lnSpc>
              <a:buNone/>
              <a:defRPr/>
            </a:pPr>
            <a:r>
              <a:rPr lang="en-US" sz="3600" dirty="0">
                <a:sym typeface="Wingdings" panose="05000000000000000000" pitchFamily="2" charset="2"/>
              </a:rPr>
              <a:t></a:t>
            </a:r>
            <a:r>
              <a:rPr lang="en-US" sz="3600" dirty="0"/>
              <a:t> </a:t>
            </a:r>
            <a:r>
              <a:rPr lang="en-US" sz="3600" dirty="0" smtClean="0"/>
              <a:t>Generally Owned by the Insured</a:t>
            </a:r>
            <a:endParaRPr lang="en-US" sz="3600" b="0" dirty="0" smtClean="0">
              <a:solidFill>
                <a:schemeClr val="tx1"/>
              </a:solidFill>
            </a:endParaRPr>
          </a:p>
        </p:txBody>
      </p:sp>
    </p:spTree>
    <p:extLst>
      <p:ext uri="{BB962C8B-B14F-4D97-AF65-F5344CB8AC3E}">
        <p14:creationId xmlns:p14="http://schemas.microsoft.com/office/powerpoint/2010/main" val="2614732495"/>
      </p:ext>
    </p:extLst>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08678" y="533400"/>
            <a:ext cx="8178120" cy="901011"/>
          </a:xfrm>
        </p:spPr>
        <p:txBody>
          <a:bodyPr>
            <a:noAutofit/>
          </a:bodyPr>
          <a:lstStyle/>
          <a:p>
            <a:pPr algn="ctr"/>
            <a:r>
              <a:rPr lang="en-US" sz="4400" dirty="0" smtClean="0"/>
              <a:t>THE “USE” TRUST OFFERS</a:t>
            </a:r>
            <a:endParaRPr lang="en-US" sz="4400" dirty="0">
              <a:latin typeface="+mj-lt"/>
            </a:endParaRPr>
          </a:p>
        </p:txBody>
      </p:sp>
      <p:sp>
        <p:nvSpPr>
          <p:cNvPr id="3" name="Content Placeholder 2"/>
          <p:cNvSpPr>
            <a:spLocks noGrp="1"/>
          </p:cNvSpPr>
          <p:nvPr>
            <p:ph idx="1"/>
          </p:nvPr>
        </p:nvSpPr>
        <p:spPr>
          <a:xfrm>
            <a:off x="274509" y="2667000"/>
            <a:ext cx="8646459" cy="3545586"/>
          </a:xfrm>
        </p:spPr>
        <p:txBody>
          <a:bodyPr/>
          <a:lstStyle/>
          <a:p>
            <a:pPr>
              <a:lnSpc>
                <a:spcPct val="90000"/>
              </a:lnSpc>
              <a:buNone/>
              <a:defRPr/>
            </a:pPr>
            <a:r>
              <a:rPr lang="en-US" sz="3600" b="0" dirty="0">
                <a:solidFill>
                  <a:schemeClr val="tx1"/>
                </a:solidFill>
                <a:sym typeface="Wingdings" panose="05000000000000000000" pitchFamily="2" charset="2"/>
              </a:rPr>
              <a:t></a:t>
            </a:r>
            <a:r>
              <a:rPr lang="en-US" sz="3600" b="0" dirty="0">
                <a:solidFill>
                  <a:schemeClr val="tx1"/>
                </a:solidFill>
              </a:rPr>
              <a:t> </a:t>
            </a:r>
            <a:r>
              <a:rPr lang="en-US" sz="3600" dirty="0" smtClean="0"/>
              <a:t>Simplicity</a:t>
            </a:r>
            <a:endParaRPr lang="en-US" sz="3600" b="0" dirty="0">
              <a:solidFill>
                <a:schemeClr val="tx1"/>
              </a:solidFill>
            </a:endParaRPr>
          </a:p>
          <a:p>
            <a:pPr marL="0" indent="0">
              <a:lnSpc>
                <a:spcPct val="120000"/>
              </a:lnSpc>
              <a:buNone/>
              <a:defRPr/>
            </a:pPr>
            <a:r>
              <a:rPr lang="en-US" sz="3600" b="0" dirty="0">
                <a:solidFill>
                  <a:schemeClr val="tx1"/>
                </a:solidFill>
                <a:sym typeface="Wingdings" panose="05000000000000000000" pitchFamily="2" charset="2"/>
              </a:rPr>
              <a:t> </a:t>
            </a:r>
            <a:r>
              <a:rPr lang="en-US" sz="3600" b="0" dirty="0" smtClean="0">
                <a:solidFill>
                  <a:schemeClr val="tx1"/>
                </a:solidFill>
              </a:rPr>
              <a:t>Control</a:t>
            </a:r>
            <a:endParaRPr lang="en-US" sz="3600" b="0" dirty="0">
              <a:solidFill>
                <a:schemeClr val="tx1"/>
              </a:solidFill>
            </a:endParaRPr>
          </a:p>
          <a:p>
            <a:pPr>
              <a:lnSpc>
                <a:spcPct val="100000"/>
              </a:lnSpc>
              <a:buFont typeface="Wingdings" panose="05000000000000000000" pitchFamily="2" charset="2"/>
              <a:buChar char="q"/>
              <a:defRPr/>
            </a:pPr>
            <a:r>
              <a:rPr lang="en-US" sz="3600" b="0" dirty="0" smtClean="0">
                <a:solidFill>
                  <a:schemeClr val="tx1"/>
                </a:solidFill>
              </a:rPr>
              <a:t> Flexibility</a:t>
            </a:r>
            <a:endParaRPr lang="en-US" sz="3600" dirty="0" smtClean="0"/>
          </a:p>
          <a:p>
            <a:pPr>
              <a:lnSpc>
                <a:spcPct val="100000"/>
              </a:lnSpc>
              <a:buFont typeface="Wingdings" panose="05000000000000000000" pitchFamily="2" charset="2"/>
              <a:buChar char="q"/>
              <a:defRPr/>
            </a:pPr>
            <a:r>
              <a:rPr lang="en-US" sz="3600" dirty="0" smtClean="0"/>
              <a:t> Massive Savings and Protections Which             Well Exceed the Costs </a:t>
            </a:r>
            <a:r>
              <a:rPr lang="en-US" sz="3200" dirty="0" smtClean="0">
                <a:sym typeface="Wingdings" panose="05000000000000000000" pitchFamily="2" charset="2"/>
              </a:rPr>
              <a:t>	</a:t>
            </a:r>
          </a:p>
          <a:p>
            <a:pPr marL="0" indent="0">
              <a:lnSpc>
                <a:spcPct val="120000"/>
              </a:lnSpc>
              <a:buNone/>
              <a:defRPr/>
            </a:pPr>
            <a:endParaRPr lang="en-US" sz="1800" b="0" dirty="0" smtClean="0">
              <a:solidFill>
                <a:schemeClr val="tx1"/>
              </a:solidFill>
              <a:latin typeface="+mn-lt"/>
            </a:endParaRPr>
          </a:p>
        </p:txBody>
      </p:sp>
    </p:spTree>
    <p:extLst>
      <p:ext uri="{BB962C8B-B14F-4D97-AF65-F5344CB8AC3E}">
        <p14:creationId xmlns:p14="http://schemas.microsoft.com/office/powerpoint/2010/main" val="671225188"/>
      </p:ext>
    </p:extLst>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08679" y="293497"/>
            <a:ext cx="8178120" cy="901011"/>
          </a:xfrm>
        </p:spPr>
        <p:txBody>
          <a:bodyPr>
            <a:normAutofit/>
          </a:bodyPr>
          <a:lstStyle/>
          <a:p>
            <a:pPr algn="ctr"/>
            <a:r>
              <a:rPr lang="en-US" sz="4400" dirty="0" smtClean="0">
                <a:latin typeface="+mj-lt"/>
              </a:rPr>
              <a:t>KEY CONCEPT</a:t>
            </a:r>
            <a:endParaRPr lang="en-US" sz="4400" dirty="0">
              <a:latin typeface="+mj-lt"/>
            </a:endParaRPr>
          </a:p>
        </p:txBody>
      </p:sp>
      <p:sp>
        <p:nvSpPr>
          <p:cNvPr id="3" name="Content Placeholder 2"/>
          <p:cNvSpPr>
            <a:spLocks noGrp="1"/>
          </p:cNvSpPr>
          <p:nvPr>
            <p:ph idx="1"/>
          </p:nvPr>
        </p:nvSpPr>
        <p:spPr>
          <a:xfrm>
            <a:off x="101101" y="1752600"/>
            <a:ext cx="8993275" cy="5195268"/>
          </a:xfrm>
        </p:spPr>
        <p:txBody>
          <a:bodyPr/>
          <a:lstStyle/>
          <a:p>
            <a:pPr marL="0" indent="0">
              <a:lnSpc>
                <a:spcPct val="120000"/>
              </a:lnSpc>
              <a:buNone/>
              <a:defRPr/>
            </a:pPr>
            <a:r>
              <a:rPr lang="en-US" sz="3600" b="0" dirty="0" smtClean="0">
                <a:solidFill>
                  <a:schemeClr val="tx1"/>
                </a:solidFill>
                <a:latin typeface="+mn-lt"/>
                <a:sym typeface="Wingdings" panose="05000000000000000000" pitchFamily="2" charset="2"/>
              </a:rPr>
              <a:t> </a:t>
            </a:r>
            <a:r>
              <a:rPr lang="en-US" sz="3600" b="0" dirty="0" smtClean="0">
                <a:solidFill>
                  <a:schemeClr val="tx1"/>
                </a:solidFill>
                <a:latin typeface="+mn-lt"/>
              </a:rPr>
              <a:t>“Control It: Don’t Own It”*</a:t>
            </a:r>
            <a:endParaRPr lang="en-US" sz="3600" b="0" dirty="0">
              <a:solidFill>
                <a:schemeClr val="tx1"/>
              </a:solidFill>
              <a:latin typeface="+mn-lt"/>
            </a:endParaRPr>
          </a:p>
          <a:p>
            <a:pPr marL="0" lvl="1" indent="0">
              <a:lnSpc>
                <a:spcPct val="120000"/>
              </a:lnSpc>
              <a:buClr>
                <a:schemeClr val="accent2"/>
              </a:buClr>
              <a:buSzPct val="100000"/>
              <a:buNone/>
              <a:defRPr/>
            </a:pPr>
            <a:r>
              <a:rPr lang="en-US" sz="3200" dirty="0">
                <a:sym typeface="Wingdings" panose="05000000000000000000" pitchFamily="2" charset="2"/>
              </a:rPr>
              <a:t>	</a:t>
            </a:r>
            <a:r>
              <a:rPr lang="en-US" sz="3200" dirty="0" smtClean="0">
                <a:sym typeface="Wingdings" panose="05000000000000000000" pitchFamily="2" charset="2"/>
              </a:rPr>
              <a:t>◊</a:t>
            </a:r>
            <a:r>
              <a:rPr lang="en-US" sz="3200" dirty="0" smtClean="0"/>
              <a:t> Keep in Trust Wrapper</a:t>
            </a:r>
          </a:p>
          <a:p>
            <a:pPr marL="0" lvl="1" indent="0">
              <a:lnSpc>
                <a:spcPct val="120000"/>
              </a:lnSpc>
              <a:buClr>
                <a:schemeClr val="accent2"/>
              </a:buClr>
              <a:buSzPct val="100000"/>
              <a:buNone/>
              <a:defRPr/>
            </a:pPr>
            <a:r>
              <a:rPr lang="en-US" sz="3200" dirty="0" smtClean="0"/>
              <a:t>	</a:t>
            </a:r>
            <a:r>
              <a:rPr lang="en-US" sz="3200" dirty="0" smtClean="0">
                <a:sym typeface="Wingdings" panose="05000000000000000000" pitchFamily="2" charset="2"/>
              </a:rPr>
              <a:t>◊</a:t>
            </a:r>
            <a:r>
              <a:rPr lang="en-US" sz="3200" dirty="0" smtClean="0"/>
              <a:t> “Use” Trust Assets</a:t>
            </a:r>
            <a:endParaRPr lang="en-US" sz="3200" dirty="0"/>
          </a:p>
          <a:p>
            <a:pPr marL="457200" lvl="1" indent="0">
              <a:buClr>
                <a:srgbClr val="FF9999"/>
              </a:buClr>
              <a:buSzPct val="65000"/>
              <a:buNone/>
              <a:defRPr/>
            </a:pPr>
            <a:r>
              <a:rPr lang="en-US" sz="3200" dirty="0">
                <a:sym typeface="Wingdings" panose="05000000000000000000" pitchFamily="2" charset="2"/>
              </a:rPr>
              <a:t>	</a:t>
            </a:r>
            <a:r>
              <a:rPr lang="en-US" sz="3200" dirty="0" smtClean="0">
                <a:sym typeface="Wingdings" panose="05000000000000000000" pitchFamily="2" charset="2"/>
              </a:rPr>
              <a:t>◊</a:t>
            </a:r>
            <a:r>
              <a:rPr lang="en-US" sz="3200" dirty="0" smtClean="0"/>
              <a:t> All “In Trust” Shelters Are Obtained</a:t>
            </a:r>
            <a:endParaRPr lang="en-US" sz="3200" dirty="0"/>
          </a:p>
          <a:p>
            <a:pPr marL="0" lvl="1" indent="0">
              <a:lnSpc>
                <a:spcPct val="120000"/>
              </a:lnSpc>
              <a:buClr>
                <a:schemeClr val="accent2"/>
              </a:buClr>
              <a:buSzPct val="100000"/>
              <a:buNone/>
              <a:defRPr/>
            </a:pPr>
            <a:r>
              <a:rPr lang="en-US" sz="3200" dirty="0" smtClean="0">
                <a:sym typeface="Wingdings" panose="05000000000000000000" pitchFamily="2" charset="2"/>
              </a:rPr>
              <a:t>	◊</a:t>
            </a:r>
            <a:r>
              <a:rPr lang="en-US" sz="3200" dirty="0" smtClean="0"/>
              <a:t> Control Similar to Outright Ownership is 		   Permissible**</a:t>
            </a:r>
            <a:endParaRPr lang="en-US" sz="3200" dirty="0">
              <a:latin typeface="+mn-lt"/>
            </a:endParaRPr>
          </a:p>
          <a:p>
            <a:pPr marL="0" lvl="1" indent="0">
              <a:lnSpc>
                <a:spcPct val="120000"/>
              </a:lnSpc>
              <a:buClr>
                <a:schemeClr val="accent2"/>
              </a:buClr>
              <a:buSzPct val="100000"/>
              <a:buNone/>
              <a:defRPr/>
            </a:pPr>
            <a:endParaRPr lang="en-US" sz="1600" dirty="0" smtClean="0"/>
          </a:p>
          <a:p>
            <a:pPr marL="0" lvl="1" indent="0">
              <a:lnSpc>
                <a:spcPct val="120000"/>
              </a:lnSpc>
              <a:buClr>
                <a:schemeClr val="accent2"/>
              </a:buClr>
              <a:buSzPct val="100000"/>
              <a:buNone/>
              <a:defRPr/>
            </a:pPr>
            <a:r>
              <a:rPr lang="en-US" sz="1400" dirty="0" smtClean="0"/>
              <a:t>*Quote attributed to John D. Rockefeller</a:t>
            </a:r>
          </a:p>
          <a:p>
            <a:pPr marL="0" lvl="1" indent="0">
              <a:lnSpc>
                <a:spcPct val="120000"/>
              </a:lnSpc>
              <a:buClr>
                <a:schemeClr val="accent2"/>
              </a:buClr>
              <a:buSzPct val="100000"/>
              <a:buNone/>
              <a:defRPr/>
            </a:pPr>
            <a:r>
              <a:rPr lang="en-US" sz="1400" dirty="0" smtClean="0"/>
              <a:t>** Richard A. </a:t>
            </a:r>
            <a:r>
              <a:rPr lang="en-US" sz="1400" dirty="0"/>
              <a:t>Oshins </a:t>
            </a:r>
            <a:r>
              <a:rPr lang="en-US" sz="1400" dirty="0" smtClean="0"/>
              <a:t>, Theodore Calleton</a:t>
            </a:r>
            <a:r>
              <a:rPr lang="en-US" sz="1400" dirty="0"/>
              <a:t> </a:t>
            </a:r>
            <a:r>
              <a:rPr lang="en-US" sz="1400" dirty="0" smtClean="0"/>
              <a:t>and Neill McBryde, “Building Flexibility and Control Mechanisms Into The Estate Plan – Drafting From The Recipient’s Viewpoint”, NYU 61</a:t>
            </a:r>
            <a:r>
              <a:rPr lang="en-US" sz="1400" baseline="30000" dirty="0" smtClean="0"/>
              <a:t>st</a:t>
            </a:r>
            <a:r>
              <a:rPr lang="en-US" sz="1400" dirty="0" smtClean="0"/>
              <a:t> Institute (2003)</a:t>
            </a:r>
            <a:endParaRPr lang="en-US" sz="1400" dirty="0"/>
          </a:p>
        </p:txBody>
      </p:sp>
    </p:spTree>
    <p:extLst>
      <p:ext uri="{BB962C8B-B14F-4D97-AF65-F5344CB8AC3E}">
        <p14:creationId xmlns:p14="http://schemas.microsoft.com/office/powerpoint/2010/main" val="725264370"/>
      </p:ext>
    </p:extLst>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08678" y="381000"/>
            <a:ext cx="8178120" cy="901011"/>
          </a:xfrm>
        </p:spPr>
        <p:txBody>
          <a:bodyPr>
            <a:normAutofit/>
          </a:bodyPr>
          <a:lstStyle/>
          <a:p>
            <a:pPr algn="ctr"/>
            <a:r>
              <a:rPr lang="en-US" sz="4400" dirty="0" smtClean="0">
                <a:latin typeface="+mj-lt"/>
              </a:rPr>
              <a:t>“USE” TRUST EQUALS SIMPLICITY</a:t>
            </a:r>
            <a:endParaRPr lang="en-US" sz="4400" dirty="0">
              <a:latin typeface="+mj-lt"/>
            </a:endParaRPr>
          </a:p>
        </p:txBody>
      </p:sp>
      <p:sp>
        <p:nvSpPr>
          <p:cNvPr id="3" name="Content Placeholder 2"/>
          <p:cNvSpPr>
            <a:spLocks noGrp="1"/>
          </p:cNvSpPr>
          <p:nvPr>
            <p:ph idx="1"/>
          </p:nvPr>
        </p:nvSpPr>
        <p:spPr>
          <a:xfrm>
            <a:off x="274509" y="2895600"/>
            <a:ext cx="8646459" cy="2886944"/>
          </a:xfrm>
        </p:spPr>
        <p:txBody>
          <a:bodyPr/>
          <a:lstStyle/>
          <a:p>
            <a:pPr>
              <a:lnSpc>
                <a:spcPct val="100000"/>
              </a:lnSpc>
              <a:buFont typeface="Wingdings" panose="05000000000000000000" pitchFamily="2" charset="2"/>
              <a:buChar char="q"/>
              <a:defRPr/>
            </a:pPr>
            <a:r>
              <a:rPr lang="en-US" sz="3600" b="0" dirty="0" smtClean="0">
                <a:solidFill>
                  <a:schemeClr val="tx1"/>
                </a:solidFill>
              </a:rPr>
              <a:t> Similar to a Revocable Trust</a:t>
            </a:r>
            <a:endParaRPr lang="en-US" sz="3600" dirty="0" smtClean="0"/>
          </a:p>
          <a:p>
            <a:pPr>
              <a:lnSpc>
                <a:spcPct val="100000"/>
              </a:lnSpc>
              <a:buFont typeface="Wingdings" panose="05000000000000000000" pitchFamily="2" charset="2"/>
              <a:buChar char="q"/>
              <a:defRPr/>
            </a:pPr>
            <a:r>
              <a:rPr lang="en-US" sz="3600" dirty="0" smtClean="0"/>
              <a:t> Except</a:t>
            </a:r>
            <a:r>
              <a:rPr lang="en-US" sz="3200" dirty="0" smtClean="0">
                <a:sym typeface="Wingdings" panose="05000000000000000000" pitchFamily="2" charset="2"/>
              </a:rPr>
              <a:t>	</a:t>
            </a:r>
          </a:p>
          <a:p>
            <a:pPr marL="0" indent="0">
              <a:lnSpc>
                <a:spcPct val="100000"/>
              </a:lnSpc>
              <a:buNone/>
              <a:defRPr/>
            </a:pPr>
            <a:r>
              <a:rPr lang="en-US" sz="2400" dirty="0" smtClean="0">
                <a:sym typeface="Wingdings" panose="05000000000000000000" pitchFamily="2" charset="2"/>
              </a:rPr>
              <a:t>	</a:t>
            </a:r>
            <a:r>
              <a:rPr lang="en-US" dirty="0" smtClean="0">
                <a:sym typeface="Wingdings" panose="05000000000000000000" pitchFamily="2" charset="2"/>
              </a:rPr>
              <a:t>◊</a:t>
            </a:r>
            <a:r>
              <a:rPr lang="en-US" dirty="0" smtClean="0"/>
              <a:t> No Gratuitous Transfers</a:t>
            </a:r>
          </a:p>
          <a:p>
            <a:pPr marL="0" lvl="1" indent="0">
              <a:lnSpc>
                <a:spcPct val="120000"/>
              </a:lnSpc>
              <a:buClr>
                <a:schemeClr val="accent2"/>
              </a:buClr>
              <a:buSzPct val="100000"/>
              <a:buNone/>
              <a:defRPr/>
            </a:pPr>
            <a:r>
              <a:rPr lang="en-US" sz="3200" dirty="0" smtClean="0">
                <a:sym typeface="Wingdings" panose="05000000000000000000" pitchFamily="2" charset="2"/>
              </a:rPr>
              <a:t>	◊</a:t>
            </a:r>
            <a:r>
              <a:rPr lang="en-US" sz="3200" dirty="0" smtClean="0"/>
              <a:t> Income Tax Return for Non-Grantor Trusts</a:t>
            </a:r>
            <a:endParaRPr lang="en-US" sz="3200" dirty="0"/>
          </a:p>
          <a:p>
            <a:pPr marL="0" indent="0">
              <a:lnSpc>
                <a:spcPct val="120000"/>
              </a:lnSpc>
              <a:buNone/>
              <a:defRPr/>
            </a:pPr>
            <a:endParaRPr lang="en-US" sz="1800" b="0" dirty="0" smtClean="0">
              <a:solidFill>
                <a:schemeClr val="tx1"/>
              </a:solidFill>
              <a:latin typeface="+mn-lt"/>
            </a:endParaRPr>
          </a:p>
        </p:txBody>
      </p:sp>
    </p:spTree>
    <p:extLst>
      <p:ext uri="{BB962C8B-B14F-4D97-AF65-F5344CB8AC3E}">
        <p14:creationId xmlns:p14="http://schemas.microsoft.com/office/powerpoint/2010/main" val="2570130674"/>
      </p:ext>
    </p:extLst>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842550" cy="901011"/>
          </a:xfrm>
        </p:spPr>
        <p:txBody>
          <a:bodyPr>
            <a:noAutofit/>
          </a:bodyPr>
          <a:lstStyle/>
          <a:p>
            <a:pPr algn="ctr"/>
            <a:r>
              <a:rPr lang="en-US" sz="4400" dirty="0" smtClean="0">
                <a:latin typeface="+mj-lt"/>
              </a:rPr>
              <a:t>HOW SIMPLE IS THE “USE” TRUST?</a:t>
            </a:r>
            <a:endParaRPr lang="en-US" sz="4400" dirty="0">
              <a:latin typeface="+mj-lt"/>
            </a:endParaRPr>
          </a:p>
        </p:txBody>
      </p:sp>
      <p:sp>
        <p:nvSpPr>
          <p:cNvPr id="3" name="Content Placeholder 2"/>
          <p:cNvSpPr>
            <a:spLocks noGrp="1"/>
          </p:cNvSpPr>
          <p:nvPr>
            <p:ph idx="1"/>
          </p:nvPr>
        </p:nvSpPr>
        <p:spPr>
          <a:xfrm>
            <a:off x="-28575" y="2971800"/>
            <a:ext cx="9004475" cy="2326791"/>
          </a:xfrm>
        </p:spPr>
        <p:txBody>
          <a:bodyPr/>
          <a:lstStyle/>
          <a:p>
            <a:pPr marL="457200" lvl="1" indent="0">
              <a:buClr>
                <a:srgbClr val="FF9999"/>
              </a:buClr>
              <a:buSzPct val="65000"/>
              <a:buNone/>
              <a:defRPr/>
            </a:pPr>
            <a:r>
              <a:rPr lang="en-US" sz="3600" dirty="0" smtClean="0">
                <a:sym typeface="Wingdings" panose="05000000000000000000" pitchFamily="2" charset="2"/>
              </a:rPr>
              <a:t> Simpler than Outright</a:t>
            </a:r>
            <a:endParaRPr lang="en-US" sz="3600" dirty="0"/>
          </a:p>
          <a:p>
            <a:pPr marL="457200" lvl="1" indent="0">
              <a:buClr>
                <a:srgbClr val="FF9999"/>
              </a:buClr>
              <a:buSzPct val="65000"/>
              <a:buNone/>
              <a:defRPr/>
            </a:pPr>
            <a:r>
              <a:rPr lang="en-US" sz="3600" dirty="0" smtClean="0">
                <a:latin typeface="+mn-lt"/>
                <a:sym typeface="Wingdings" panose="05000000000000000000" pitchFamily="2" charset="2"/>
              </a:rPr>
              <a:t>		</a:t>
            </a:r>
            <a:r>
              <a:rPr lang="en-US" sz="3200" dirty="0" smtClean="0">
                <a:latin typeface="+mn-lt"/>
                <a:sym typeface="Wingdings" panose="05000000000000000000" pitchFamily="2" charset="2"/>
              </a:rPr>
              <a:t>◊</a:t>
            </a:r>
            <a:r>
              <a:rPr lang="en-US" sz="3200" dirty="0" smtClean="0">
                <a:latin typeface="+mn-lt"/>
              </a:rPr>
              <a:t> Long Term</a:t>
            </a:r>
            <a:endParaRPr lang="en-US" sz="3200" dirty="0">
              <a:latin typeface="+mn-lt"/>
            </a:endParaRPr>
          </a:p>
          <a:p>
            <a:pPr lvl="1">
              <a:buClr>
                <a:srgbClr val="FF9999"/>
              </a:buClr>
              <a:buSzPct val="65000"/>
              <a:buNone/>
              <a:defRPr/>
            </a:pPr>
            <a:r>
              <a:rPr lang="en-US" sz="3600" dirty="0" smtClean="0">
                <a:latin typeface="+mn-lt"/>
                <a:sym typeface="Wingdings" panose="05000000000000000000" pitchFamily="2" charset="2"/>
              </a:rPr>
              <a:t></a:t>
            </a:r>
            <a:r>
              <a:rPr lang="en-US" sz="3600" dirty="0" smtClean="0">
                <a:latin typeface="+mn-lt"/>
              </a:rPr>
              <a:t> What is Complex?</a:t>
            </a:r>
          </a:p>
          <a:p>
            <a:pPr lvl="1">
              <a:buClr>
                <a:srgbClr val="FF9999"/>
              </a:buClr>
              <a:buSzPct val="65000"/>
              <a:buNone/>
              <a:defRPr/>
            </a:pPr>
            <a:endParaRPr lang="en-US" sz="3600" dirty="0">
              <a:latin typeface="+mn-lt"/>
            </a:endParaRPr>
          </a:p>
        </p:txBody>
      </p:sp>
    </p:spTree>
    <p:extLst>
      <p:ext uri="{BB962C8B-B14F-4D97-AF65-F5344CB8AC3E}">
        <p14:creationId xmlns:p14="http://schemas.microsoft.com/office/powerpoint/2010/main" val="1436831869"/>
      </p:ext>
    </p:extLst>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842550" cy="901011"/>
          </a:xfrm>
        </p:spPr>
        <p:txBody>
          <a:bodyPr>
            <a:noAutofit/>
          </a:bodyPr>
          <a:lstStyle/>
          <a:p>
            <a:pPr algn="ctr"/>
            <a:r>
              <a:rPr lang="en-US" sz="4400" dirty="0" smtClean="0">
                <a:latin typeface="+mj-lt"/>
              </a:rPr>
              <a:t>DISTRIBUTIONS ARE PERMISSIBLE </a:t>
            </a:r>
            <a:endParaRPr lang="en-US" sz="4400" dirty="0">
              <a:latin typeface="+mj-lt"/>
            </a:endParaRPr>
          </a:p>
        </p:txBody>
      </p:sp>
      <p:sp>
        <p:nvSpPr>
          <p:cNvPr id="3" name="Content Placeholder 2"/>
          <p:cNvSpPr>
            <a:spLocks noGrp="1"/>
          </p:cNvSpPr>
          <p:nvPr>
            <p:ph idx="1"/>
          </p:nvPr>
        </p:nvSpPr>
        <p:spPr>
          <a:xfrm>
            <a:off x="-152400" y="2438400"/>
            <a:ext cx="9004475" cy="3853363"/>
          </a:xfrm>
        </p:spPr>
        <p:txBody>
          <a:bodyPr/>
          <a:lstStyle/>
          <a:p>
            <a:pPr marL="457200" lvl="1" indent="0">
              <a:buClr>
                <a:srgbClr val="FF9999"/>
              </a:buClr>
              <a:buSzPct val="65000"/>
              <a:buNone/>
              <a:defRPr/>
            </a:pPr>
            <a:r>
              <a:rPr lang="en-US" sz="3600" dirty="0" smtClean="0">
                <a:sym typeface="Wingdings" panose="05000000000000000000" pitchFamily="2" charset="2"/>
              </a:rPr>
              <a:t> But Discouraged </a:t>
            </a:r>
            <a:endParaRPr lang="en-US" sz="3600" dirty="0"/>
          </a:p>
          <a:p>
            <a:pPr marL="457200" lvl="1" indent="0">
              <a:buClr>
                <a:srgbClr val="FF9999"/>
              </a:buClr>
              <a:buSzPct val="65000"/>
              <a:buNone/>
              <a:defRPr/>
            </a:pPr>
            <a:r>
              <a:rPr lang="en-US" sz="3600" dirty="0" smtClean="0">
                <a:latin typeface="+mn-lt"/>
                <a:sym typeface="Wingdings" panose="05000000000000000000" pitchFamily="2" charset="2"/>
              </a:rPr>
              <a:t>		</a:t>
            </a:r>
            <a:r>
              <a:rPr lang="en-US" sz="3200" dirty="0" smtClean="0">
                <a:latin typeface="+mn-lt"/>
                <a:sym typeface="Wingdings" panose="05000000000000000000" pitchFamily="2" charset="2"/>
              </a:rPr>
              <a:t>◊</a:t>
            </a:r>
            <a:r>
              <a:rPr lang="en-US" sz="3200" dirty="0" smtClean="0">
                <a:latin typeface="+mn-lt"/>
              </a:rPr>
              <a:t> Unless There is a Compelling Reason to 		   Make Them?</a:t>
            </a:r>
          </a:p>
          <a:p>
            <a:pPr marL="457200" lvl="1" indent="0">
              <a:buClr>
                <a:srgbClr val="FF9999"/>
              </a:buClr>
              <a:buSzPct val="65000"/>
              <a:buNone/>
              <a:defRPr/>
            </a:pPr>
            <a:r>
              <a:rPr lang="en-US" sz="3200" dirty="0"/>
              <a:t>	</a:t>
            </a:r>
            <a:r>
              <a:rPr lang="en-US" sz="3200" dirty="0" smtClean="0"/>
              <a:t>	</a:t>
            </a:r>
            <a:r>
              <a:rPr lang="en-US" sz="3200" dirty="0" smtClean="0">
                <a:sym typeface="Wingdings" panose="05000000000000000000" pitchFamily="2" charset="2"/>
              </a:rPr>
              <a:t>◊ Or a Tax Reason</a:t>
            </a:r>
            <a:endParaRPr lang="en-US" sz="3200" dirty="0" smtClean="0">
              <a:latin typeface="+mn-lt"/>
            </a:endParaRPr>
          </a:p>
          <a:p>
            <a:pPr lvl="1">
              <a:buClr>
                <a:srgbClr val="FF9999"/>
              </a:buClr>
              <a:buSzPct val="65000"/>
              <a:buNone/>
              <a:defRPr/>
            </a:pPr>
            <a:r>
              <a:rPr lang="en-US" sz="3200" dirty="0"/>
              <a:t>	</a:t>
            </a:r>
            <a:r>
              <a:rPr lang="en-US" sz="3200" dirty="0" smtClean="0"/>
              <a:t>	</a:t>
            </a:r>
            <a:r>
              <a:rPr lang="en-US" sz="3200" dirty="0" smtClean="0">
                <a:sym typeface="Wingdings" panose="05000000000000000000" pitchFamily="2" charset="2"/>
              </a:rPr>
              <a:t>◊</a:t>
            </a:r>
            <a:r>
              <a:rPr lang="en-US" sz="3200" dirty="0" smtClean="0"/>
              <a:t> </a:t>
            </a:r>
            <a:r>
              <a:rPr lang="en-US" sz="3200" dirty="0">
                <a:sym typeface="Wingdings" panose="05000000000000000000" pitchFamily="2" charset="2"/>
              </a:rPr>
              <a:t>Or if Beneficiary Simply </a:t>
            </a:r>
            <a:r>
              <a:rPr lang="en-US" sz="3200" dirty="0" smtClean="0">
                <a:sym typeface="Wingdings" panose="05000000000000000000" pitchFamily="2" charset="2"/>
              </a:rPr>
              <a:t>Wants </a:t>
            </a:r>
            <a:r>
              <a:rPr lang="en-US" sz="3200" dirty="0" smtClean="0"/>
              <a:t>Them</a:t>
            </a:r>
            <a:endParaRPr lang="en-US" sz="3200" dirty="0">
              <a:latin typeface="+mn-lt"/>
            </a:endParaRPr>
          </a:p>
          <a:p>
            <a:pPr lvl="1">
              <a:buClr>
                <a:srgbClr val="FF9999"/>
              </a:buClr>
              <a:buSzPct val="65000"/>
              <a:buNone/>
              <a:defRPr/>
            </a:pPr>
            <a:r>
              <a:rPr lang="en-US" sz="3600" dirty="0" smtClean="0">
                <a:latin typeface="+mn-lt"/>
                <a:sym typeface="Wingdings" panose="05000000000000000000" pitchFamily="2" charset="2"/>
              </a:rPr>
              <a:t></a:t>
            </a:r>
            <a:r>
              <a:rPr lang="en-US" sz="3600" dirty="0" smtClean="0">
                <a:latin typeface="+mn-lt"/>
              </a:rPr>
              <a:t> Separate  the Goose From the Golden Eggs</a:t>
            </a:r>
          </a:p>
          <a:p>
            <a:pPr lvl="1">
              <a:buClr>
                <a:srgbClr val="FF9999"/>
              </a:buClr>
              <a:buSzPct val="65000"/>
              <a:buNone/>
              <a:defRPr/>
            </a:pPr>
            <a:endParaRPr lang="en-US" sz="3600" dirty="0">
              <a:latin typeface="+mn-lt"/>
            </a:endParaRPr>
          </a:p>
        </p:txBody>
      </p:sp>
    </p:spTree>
    <p:extLst>
      <p:ext uri="{BB962C8B-B14F-4D97-AF65-F5344CB8AC3E}">
        <p14:creationId xmlns:p14="http://schemas.microsoft.com/office/powerpoint/2010/main" val="815207984"/>
      </p:ext>
    </p:extLst>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698715" y="2667000"/>
            <a:ext cx="7681913" cy="1523495"/>
          </a:xfrm>
        </p:spPr>
        <p:txBody>
          <a:bodyPr vert="horz" wrap="square" lIns="91440" tIns="45720" rIns="91440" bIns="45720" numCol="1" anchorCtr="0" compatLnSpc="1">
            <a:prstTxWarp prst="textNoShape">
              <a:avLst/>
            </a:prstTxWarp>
          </a:bodyPr>
          <a:lstStyle/>
          <a:p>
            <a:pPr algn="ctr"/>
            <a:r>
              <a:rPr lang="en-US" b="1" dirty="0" smtClean="0"/>
              <a:t>BASIS BUMP PLANNING</a:t>
            </a:r>
            <a:endParaRPr b="1" dirty="0">
              <a:latin typeface="+mj-lt"/>
              <a:ea typeface="ヒラギノ角ゴ Pro W3" pitchFamily="-64" charset="-128"/>
              <a:cs typeface="ヒラギノ角ゴ Pro W3" pitchFamily="-64" charset="-128"/>
            </a:endParaRPr>
          </a:p>
        </p:txBody>
      </p:sp>
      <p:sp>
        <p:nvSpPr>
          <p:cNvPr id="2" name="TextBox 1"/>
          <p:cNvSpPr txBox="1"/>
          <p:nvPr/>
        </p:nvSpPr>
        <p:spPr>
          <a:xfrm>
            <a:off x="360218" y="415636"/>
            <a:ext cx="8358909" cy="584775"/>
          </a:xfrm>
          <a:prstGeom prst="rect">
            <a:avLst/>
          </a:prstGeom>
          <a:noFill/>
        </p:spPr>
        <p:txBody>
          <a:bodyPr wrap="square" rtlCol="0">
            <a:spAutoFit/>
          </a:bodyPr>
          <a:lstStyle/>
          <a:p>
            <a:r>
              <a:rPr lang="en-US" sz="3200" b="1" dirty="0" smtClean="0">
                <a:solidFill>
                  <a:srgbClr val="FFFFFF"/>
                </a:solidFill>
              </a:rPr>
              <a:t>OSHINS 11 - </a:t>
            </a:r>
            <a:r>
              <a:rPr lang="en-US" sz="3200" b="1" dirty="0" smtClean="0">
                <a:solidFill>
                  <a:srgbClr val="FFFFFF"/>
                </a:solidFill>
              </a:rPr>
              <a:t>#7</a:t>
            </a:r>
            <a:endParaRPr lang="en-US" sz="3200" b="1" dirty="0">
              <a:solidFill>
                <a:srgbClr val="FFFFFF"/>
              </a:solidFill>
            </a:endParaRPr>
          </a:p>
        </p:txBody>
      </p:sp>
      <p:sp>
        <p:nvSpPr>
          <p:cNvPr id="3" name="Rectangle 2"/>
          <p:cNvSpPr/>
          <p:nvPr/>
        </p:nvSpPr>
        <p:spPr>
          <a:xfrm>
            <a:off x="366493" y="5854395"/>
            <a:ext cx="8358909" cy="646331"/>
          </a:xfrm>
          <a:prstGeom prst="rect">
            <a:avLst/>
          </a:prstGeom>
        </p:spPr>
        <p:txBody>
          <a:bodyPr wrap="square">
            <a:spAutoFit/>
          </a:bodyPr>
          <a:lstStyle/>
          <a:p>
            <a:r>
              <a:rPr lang="en-US" spc="-150" dirty="0"/>
              <a:t>* For Two Outstanding Discussions on this topic, please see: The Optimal Basis Increase and Income Tax Efficiency Trust, Edwin P. Morrow III; Paradigm Shift: “Permanent” Changes in Perspective, Paul S. Lee</a:t>
            </a:r>
          </a:p>
        </p:txBody>
      </p:sp>
    </p:spTree>
    <p:extLst>
      <p:ext uri="{BB962C8B-B14F-4D97-AF65-F5344CB8AC3E}">
        <p14:creationId xmlns:p14="http://schemas.microsoft.com/office/powerpoint/2010/main" val="3287263664"/>
      </p:ext>
    </p:extLst>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1946" y="228600"/>
            <a:ext cx="8804953" cy="494509"/>
          </a:xfrm>
        </p:spPr>
        <p:txBody>
          <a:bodyPr>
            <a:noAutofit/>
          </a:bodyPr>
          <a:lstStyle/>
          <a:p>
            <a:pPr algn="ctr">
              <a:defRPr/>
            </a:pPr>
            <a:r>
              <a:rPr lang="en-US" sz="5400" dirty="0" smtClean="0"/>
              <a:t>BASIS RULES</a:t>
            </a:r>
            <a:endParaRPr lang="en-US" sz="5400" dirty="0"/>
          </a:p>
        </p:txBody>
      </p:sp>
      <p:sp>
        <p:nvSpPr>
          <p:cNvPr id="3" name="Content Placeholder 2"/>
          <p:cNvSpPr>
            <a:spLocks noGrp="1"/>
          </p:cNvSpPr>
          <p:nvPr>
            <p:ph idx="1"/>
          </p:nvPr>
        </p:nvSpPr>
        <p:spPr>
          <a:xfrm>
            <a:off x="126871" y="1676400"/>
            <a:ext cx="8749553" cy="4976747"/>
          </a:xfrm>
        </p:spPr>
        <p:txBody>
          <a:bodyPr/>
          <a:lstStyle/>
          <a:p>
            <a:pPr>
              <a:lnSpc>
                <a:spcPct val="90000"/>
              </a:lnSpc>
              <a:buNone/>
              <a:defRPr/>
            </a:pPr>
            <a:r>
              <a:rPr lang="en-US" sz="1400" dirty="0">
                <a:sym typeface="Wingdings" panose="05000000000000000000" pitchFamily="2" charset="2"/>
              </a:rPr>
              <a:t>	</a:t>
            </a:r>
          </a:p>
          <a:p>
            <a:pPr>
              <a:buNone/>
              <a:defRPr/>
            </a:pPr>
            <a:r>
              <a:rPr lang="en-US" b="0" dirty="0" smtClean="0">
                <a:solidFill>
                  <a:schemeClr val="tx1"/>
                </a:solidFill>
                <a:sym typeface="Wingdings" panose="05000000000000000000" pitchFamily="2" charset="2"/>
              </a:rPr>
              <a:t> Assets Owned by a Trust Have Carryover Basis –  IRC </a:t>
            </a:r>
            <a:r>
              <a:rPr lang="en-US" b="0" dirty="0" smtClean="0">
                <a:solidFill>
                  <a:schemeClr val="tx1"/>
                </a:solidFill>
                <a:cs typeface="Vrinda" panose="020B0502040204020203" pitchFamily="34" charset="0"/>
                <a:sym typeface="Wingdings" panose="05000000000000000000" pitchFamily="2" charset="2"/>
              </a:rPr>
              <a:t>§1015</a:t>
            </a:r>
            <a:endParaRPr lang="en-US" b="0" dirty="0">
              <a:solidFill>
                <a:schemeClr val="tx1"/>
              </a:solidFill>
              <a:sym typeface="Wingdings" panose="05000000000000000000" pitchFamily="2" charset="2"/>
            </a:endParaRPr>
          </a:p>
          <a:p>
            <a:pPr>
              <a:buNone/>
              <a:defRPr/>
            </a:pPr>
            <a:r>
              <a:rPr lang="en-US" sz="2800" b="0" dirty="0" smtClean="0">
                <a:solidFill>
                  <a:schemeClr val="tx1"/>
                </a:solidFill>
                <a:sym typeface="Wingdings" panose="05000000000000000000" pitchFamily="2" charset="2"/>
              </a:rPr>
              <a:t>			◊  Particularly Important With Low and 			    Negative Basis Real Estate		</a:t>
            </a:r>
            <a:endParaRPr lang="en-US" sz="2800" b="0" dirty="0">
              <a:solidFill>
                <a:schemeClr val="tx1"/>
              </a:solidFill>
              <a:sym typeface="Wingdings" panose="05000000000000000000" pitchFamily="2" charset="2"/>
            </a:endParaRPr>
          </a:p>
          <a:p>
            <a:pPr>
              <a:buNone/>
              <a:defRPr/>
            </a:pPr>
            <a:r>
              <a:rPr lang="en-US" b="0" dirty="0" smtClean="0">
                <a:solidFill>
                  <a:schemeClr val="tx1"/>
                </a:solidFill>
                <a:sym typeface="Wingdings" panose="05000000000000000000" pitchFamily="2" charset="2"/>
              </a:rPr>
              <a:t> Assets Owned Outright Receive a New Basis at                   Death – IRC </a:t>
            </a:r>
            <a:r>
              <a:rPr lang="en-US" b="0" dirty="0" smtClean="0">
                <a:solidFill>
                  <a:schemeClr val="tx1"/>
                </a:solidFill>
                <a:cs typeface="Vrinda" panose="020B0502040204020203" pitchFamily="34" charset="0"/>
                <a:sym typeface="Wingdings" panose="05000000000000000000" pitchFamily="2" charset="2"/>
              </a:rPr>
              <a:t>§1014</a:t>
            </a:r>
            <a:endParaRPr lang="en-US" b="0" dirty="0" smtClean="0">
              <a:solidFill>
                <a:schemeClr val="tx1"/>
              </a:solidFill>
              <a:sym typeface="Wingdings" panose="05000000000000000000" pitchFamily="2" charset="2"/>
            </a:endParaRPr>
          </a:p>
          <a:p>
            <a:pPr>
              <a:buNone/>
              <a:defRPr/>
            </a:pPr>
            <a:r>
              <a:rPr lang="en-US" sz="2800" b="0" dirty="0" smtClean="0">
                <a:solidFill>
                  <a:schemeClr val="tx1"/>
                </a:solidFill>
                <a:sym typeface="Wingdings" panose="05000000000000000000" pitchFamily="2" charset="2"/>
              </a:rPr>
              <a:t>			◊  For Both Appreciated and Depreciated Assets</a:t>
            </a:r>
          </a:p>
          <a:p>
            <a:pPr>
              <a:buNone/>
              <a:defRPr/>
            </a:pPr>
            <a:r>
              <a:rPr lang="en-US" sz="2400" b="0" dirty="0">
                <a:solidFill>
                  <a:schemeClr val="tx1"/>
                </a:solidFill>
                <a:sym typeface="Wingdings" panose="05000000000000000000" pitchFamily="2" charset="2"/>
              </a:rPr>
              <a:t>	</a:t>
            </a:r>
            <a:r>
              <a:rPr lang="en-US" sz="2400" b="0" dirty="0" smtClean="0">
                <a:solidFill>
                  <a:schemeClr val="tx1"/>
                </a:solidFill>
                <a:sym typeface="Wingdings" panose="05000000000000000000" pitchFamily="2" charset="2"/>
              </a:rPr>
              <a:t>			- Many Planners Overlook the Simple, Obvious 			  Fact That Some Assets Go Down in Value</a:t>
            </a:r>
          </a:p>
          <a:p>
            <a:pPr>
              <a:buNone/>
              <a:defRPr/>
            </a:pPr>
            <a:r>
              <a:rPr lang="en-US" sz="2400" b="0" dirty="0">
                <a:solidFill>
                  <a:schemeClr val="tx1"/>
                </a:solidFill>
                <a:sym typeface="Wingdings" panose="05000000000000000000" pitchFamily="2" charset="2"/>
              </a:rPr>
              <a:t>	</a:t>
            </a:r>
            <a:r>
              <a:rPr lang="en-US" sz="2400" b="0" dirty="0" smtClean="0">
                <a:solidFill>
                  <a:schemeClr val="tx1"/>
                </a:solidFill>
                <a:sym typeface="Wingdings" panose="05000000000000000000" pitchFamily="2" charset="2"/>
              </a:rPr>
              <a:t>			- Illustrated by the Overreaction of Some 				  Planners to Portability Planning</a:t>
            </a:r>
          </a:p>
        </p:txBody>
      </p:sp>
    </p:spTree>
    <p:extLst>
      <p:ext uri="{BB962C8B-B14F-4D97-AF65-F5344CB8AC3E}">
        <p14:creationId xmlns:p14="http://schemas.microsoft.com/office/powerpoint/2010/main" val="3248795788"/>
      </p:ext>
    </p:extLst>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97240" y="228600"/>
            <a:ext cx="8178120" cy="552833"/>
          </a:xfrm>
        </p:spPr>
        <p:txBody>
          <a:bodyPr>
            <a:noAutofit/>
          </a:bodyPr>
          <a:lstStyle/>
          <a:p>
            <a:pPr algn="ctr"/>
            <a:r>
              <a:rPr lang="en-US" sz="5400" dirty="0" smtClean="0"/>
              <a:t>THE STRATEGY</a:t>
            </a:r>
            <a:endParaRPr lang="en-US" sz="5400" dirty="0"/>
          </a:p>
        </p:txBody>
      </p:sp>
      <p:sp>
        <p:nvSpPr>
          <p:cNvPr id="3" name="Content Placeholder 2"/>
          <p:cNvSpPr>
            <a:spLocks noGrp="1"/>
          </p:cNvSpPr>
          <p:nvPr>
            <p:ph idx="1"/>
          </p:nvPr>
        </p:nvSpPr>
        <p:spPr>
          <a:xfrm>
            <a:off x="190500" y="2133600"/>
            <a:ext cx="8991600" cy="3594830"/>
          </a:xfrm>
        </p:spPr>
        <p:txBody>
          <a:bodyPr/>
          <a:lstStyle/>
          <a:p>
            <a:pPr>
              <a:lnSpc>
                <a:spcPct val="90000"/>
              </a:lnSpc>
              <a:buNone/>
              <a:defRPr/>
            </a:pPr>
            <a:r>
              <a:rPr lang="en-US" sz="1400" dirty="0">
                <a:sym typeface="Wingdings" panose="05000000000000000000" pitchFamily="2" charset="2"/>
              </a:rPr>
              <a:t>	</a:t>
            </a:r>
          </a:p>
          <a:p>
            <a:pPr>
              <a:lnSpc>
                <a:spcPct val="80000"/>
              </a:lnSpc>
              <a:buNone/>
              <a:defRPr/>
            </a:pPr>
            <a:r>
              <a:rPr lang="en-US" sz="1200" dirty="0">
                <a:sym typeface="Wingdings" panose="05000000000000000000" pitchFamily="2" charset="2"/>
              </a:rPr>
              <a:t>	</a:t>
            </a:r>
            <a:endParaRPr lang="en-US" sz="700" dirty="0">
              <a:sym typeface="Wingdings" panose="05000000000000000000" pitchFamily="2" charset="2"/>
            </a:endParaRPr>
          </a:p>
          <a:p>
            <a:pPr>
              <a:lnSpc>
                <a:spcPct val="80000"/>
              </a:lnSpc>
              <a:buNone/>
              <a:defRPr/>
            </a:pPr>
            <a:endParaRPr lang="en-US" sz="700" dirty="0">
              <a:sym typeface="Wingdings" panose="05000000000000000000" pitchFamily="2" charset="2"/>
            </a:endParaRPr>
          </a:p>
          <a:p>
            <a:pPr>
              <a:lnSpc>
                <a:spcPct val="80000"/>
              </a:lnSpc>
              <a:buFont typeface="Wingdings" panose="05000000000000000000" pitchFamily="2" charset="2"/>
              <a:buChar char="q"/>
              <a:defRPr/>
            </a:pPr>
            <a:r>
              <a:rPr lang="en-US" sz="3000" b="0" dirty="0" smtClean="0">
                <a:solidFill>
                  <a:schemeClr val="tx1"/>
                </a:solidFill>
                <a:sym typeface="Wingdings" panose="05000000000000000000" pitchFamily="2" charset="2"/>
              </a:rPr>
              <a:t>Pass th</a:t>
            </a:r>
            <a:r>
              <a:rPr lang="en-US" sz="3000" dirty="0" smtClean="0">
                <a:sym typeface="Wingdings" panose="05000000000000000000" pitchFamily="2" charset="2"/>
              </a:rPr>
              <a:t>e Wealth in Trust</a:t>
            </a:r>
          </a:p>
          <a:p>
            <a:pPr>
              <a:lnSpc>
                <a:spcPct val="80000"/>
              </a:lnSpc>
              <a:buFont typeface="Wingdings" panose="05000000000000000000" pitchFamily="2" charset="2"/>
              <a:buChar char="q"/>
              <a:defRPr/>
            </a:pPr>
            <a:r>
              <a:rPr lang="en-US" sz="3000" dirty="0" smtClean="0">
                <a:sym typeface="Wingdings" panose="05000000000000000000" pitchFamily="2" charset="2"/>
              </a:rPr>
              <a:t>Unused Exemptions Are Very Valuable Commodities</a:t>
            </a:r>
          </a:p>
          <a:p>
            <a:pPr>
              <a:lnSpc>
                <a:spcPct val="80000"/>
              </a:lnSpc>
              <a:buFont typeface="Wingdings" panose="05000000000000000000" pitchFamily="2" charset="2"/>
              <a:buChar char="q"/>
              <a:defRPr/>
            </a:pPr>
            <a:r>
              <a:rPr lang="en-US" sz="3000" b="0" dirty="0" smtClean="0">
                <a:solidFill>
                  <a:schemeClr val="tx1"/>
                </a:solidFill>
                <a:sym typeface="Wingdings" panose="05000000000000000000" pitchFamily="2" charset="2"/>
              </a:rPr>
              <a:t>Expand the Number of Potential Beneficiaries</a:t>
            </a:r>
            <a:endParaRPr lang="en-US" sz="3000" b="0" dirty="0">
              <a:solidFill>
                <a:schemeClr val="tx1"/>
              </a:solidFill>
              <a:sym typeface="Wingdings" panose="05000000000000000000" pitchFamily="2" charset="2"/>
            </a:endParaRPr>
          </a:p>
          <a:p>
            <a:pPr>
              <a:lnSpc>
                <a:spcPct val="80000"/>
              </a:lnSpc>
              <a:buNone/>
              <a:defRPr/>
            </a:pPr>
            <a:r>
              <a:rPr lang="en-US" sz="2800" dirty="0" smtClean="0">
                <a:sym typeface="Wingdings" panose="05000000000000000000" pitchFamily="2" charset="2"/>
              </a:rPr>
              <a:t>			◊  Reverse (a/k/a Upstream) Estate Planning</a:t>
            </a:r>
          </a:p>
          <a:p>
            <a:pPr>
              <a:lnSpc>
                <a:spcPct val="80000"/>
              </a:lnSpc>
              <a:buNone/>
              <a:defRPr/>
            </a:pPr>
            <a:r>
              <a:rPr lang="en-US" sz="2800" dirty="0" smtClean="0">
                <a:sym typeface="Wingdings" panose="05000000000000000000" pitchFamily="2" charset="2"/>
              </a:rPr>
              <a:t>			◊  Senior Generations Are Most Beneficial</a:t>
            </a:r>
            <a:endParaRPr lang="en-US" sz="2800" dirty="0">
              <a:sym typeface="Wingdings" panose="05000000000000000000" pitchFamily="2" charset="2"/>
            </a:endParaRPr>
          </a:p>
          <a:p>
            <a:pPr>
              <a:lnSpc>
                <a:spcPct val="80000"/>
              </a:lnSpc>
              <a:buNone/>
              <a:defRPr/>
            </a:pPr>
            <a:endParaRPr lang="en-US" sz="2800" dirty="0">
              <a:sym typeface="Wingdings" panose="05000000000000000000" pitchFamily="2" charset="2"/>
            </a:endParaRPr>
          </a:p>
          <a:p>
            <a:pPr>
              <a:lnSpc>
                <a:spcPct val="80000"/>
              </a:lnSpc>
              <a:buNone/>
              <a:defRPr/>
            </a:pPr>
            <a:endParaRPr lang="en-US" sz="2800" b="0" dirty="0">
              <a:solidFill>
                <a:schemeClr val="tx1"/>
              </a:solidFill>
              <a:latin typeface="Georgia" panose="02040502050405020303" pitchFamily="18" charset="0"/>
              <a:sym typeface="Wingdings" panose="05000000000000000000" pitchFamily="2" charset="2"/>
            </a:endParaRPr>
          </a:p>
        </p:txBody>
      </p:sp>
    </p:spTree>
    <p:extLst>
      <p:ext uri="{BB962C8B-B14F-4D97-AF65-F5344CB8AC3E}">
        <p14:creationId xmlns:p14="http://schemas.microsoft.com/office/powerpoint/2010/main" val="4007448753"/>
      </p:ext>
    </p:extLst>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83279" y="228600"/>
            <a:ext cx="8178120" cy="552833"/>
          </a:xfrm>
        </p:spPr>
        <p:txBody>
          <a:bodyPr>
            <a:noAutofit/>
          </a:bodyPr>
          <a:lstStyle/>
          <a:p>
            <a:pPr algn="ctr"/>
            <a:r>
              <a:rPr lang="en-US" sz="5400" dirty="0" smtClean="0"/>
              <a:t>CONSIDER INCLUDING AS BENEFICIARIES</a:t>
            </a:r>
            <a:endParaRPr lang="en-US" sz="5400" dirty="0"/>
          </a:p>
        </p:txBody>
      </p:sp>
      <p:sp>
        <p:nvSpPr>
          <p:cNvPr id="3" name="Content Placeholder 2"/>
          <p:cNvSpPr>
            <a:spLocks noGrp="1"/>
          </p:cNvSpPr>
          <p:nvPr>
            <p:ph idx="1"/>
          </p:nvPr>
        </p:nvSpPr>
        <p:spPr>
          <a:xfrm>
            <a:off x="228600" y="2362200"/>
            <a:ext cx="8991600" cy="4364272"/>
          </a:xfrm>
        </p:spPr>
        <p:txBody>
          <a:bodyPr/>
          <a:lstStyle/>
          <a:p>
            <a:pPr>
              <a:lnSpc>
                <a:spcPct val="90000"/>
              </a:lnSpc>
              <a:buNone/>
              <a:defRPr/>
            </a:pPr>
            <a:r>
              <a:rPr lang="en-US" sz="1400" dirty="0">
                <a:sym typeface="Wingdings" panose="05000000000000000000" pitchFamily="2" charset="2"/>
              </a:rPr>
              <a:t>	</a:t>
            </a:r>
          </a:p>
          <a:p>
            <a:pPr>
              <a:lnSpc>
                <a:spcPct val="80000"/>
              </a:lnSpc>
              <a:buNone/>
              <a:defRPr/>
            </a:pPr>
            <a:r>
              <a:rPr lang="en-US" sz="1200" dirty="0">
                <a:sym typeface="Wingdings" panose="05000000000000000000" pitchFamily="2" charset="2"/>
              </a:rPr>
              <a:t>	</a:t>
            </a:r>
            <a:endParaRPr lang="en-US" sz="700" dirty="0">
              <a:sym typeface="Wingdings" panose="05000000000000000000" pitchFamily="2" charset="2"/>
            </a:endParaRPr>
          </a:p>
          <a:p>
            <a:pPr>
              <a:lnSpc>
                <a:spcPct val="80000"/>
              </a:lnSpc>
              <a:buNone/>
              <a:defRPr/>
            </a:pPr>
            <a:endParaRPr lang="en-US" sz="700" dirty="0">
              <a:sym typeface="Wingdings" panose="05000000000000000000" pitchFamily="2" charset="2"/>
            </a:endParaRPr>
          </a:p>
          <a:p>
            <a:pPr>
              <a:lnSpc>
                <a:spcPct val="80000"/>
              </a:lnSpc>
              <a:buNone/>
              <a:defRPr/>
            </a:pPr>
            <a:r>
              <a:rPr lang="en-US" b="0" dirty="0" smtClean="0">
                <a:solidFill>
                  <a:schemeClr val="tx1"/>
                </a:solidFill>
                <a:sym typeface="Wingdings" panose="05000000000000000000" pitchFamily="2" charset="2"/>
              </a:rPr>
              <a:t>  Parents, Grandparents, In-laws</a:t>
            </a:r>
            <a:endParaRPr lang="en-US" b="0" dirty="0">
              <a:solidFill>
                <a:schemeClr val="tx1"/>
              </a:solidFill>
              <a:sym typeface="Wingdings" panose="05000000000000000000" pitchFamily="2" charset="2"/>
            </a:endParaRPr>
          </a:p>
          <a:p>
            <a:pPr>
              <a:lnSpc>
                <a:spcPct val="80000"/>
              </a:lnSpc>
              <a:buNone/>
              <a:defRPr/>
            </a:pPr>
            <a:r>
              <a:rPr lang="en-US" dirty="0" smtClean="0">
                <a:sym typeface="Wingdings" panose="05000000000000000000" pitchFamily="2" charset="2"/>
              </a:rPr>
              <a:t>  Spouses</a:t>
            </a:r>
            <a:endParaRPr lang="en-US" dirty="0">
              <a:sym typeface="Wingdings" panose="05000000000000000000" pitchFamily="2" charset="2"/>
            </a:endParaRPr>
          </a:p>
          <a:p>
            <a:pPr>
              <a:lnSpc>
                <a:spcPct val="80000"/>
              </a:lnSpc>
              <a:buNone/>
              <a:defRPr/>
            </a:pPr>
            <a:r>
              <a:rPr lang="en-US" dirty="0" smtClean="0">
                <a:sym typeface="Wingdings" panose="05000000000000000000" pitchFamily="2" charset="2"/>
              </a:rPr>
              <a:t>  </a:t>
            </a:r>
            <a:r>
              <a:rPr lang="en-US" b="0" dirty="0" smtClean="0">
                <a:solidFill>
                  <a:schemeClr val="tx1"/>
                </a:solidFill>
                <a:sym typeface="Wingdings" panose="05000000000000000000" pitchFamily="2" charset="2"/>
              </a:rPr>
              <a:t>People Living Together</a:t>
            </a:r>
            <a:endParaRPr lang="en-US" b="0" dirty="0">
              <a:solidFill>
                <a:schemeClr val="tx1"/>
              </a:solidFill>
              <a:sym typeface="Wingdings" panose="05000000000000000000" pitchFamily="2" charset="2"/>
            </a:endParaRPr>
          </a:p>
          <a:p>
            <a:pPr>
              <a:lnSpc>
                <a:spcPct val="80000"/>
              </a:lnSpc>
              <a:buNone/>
              <a:defRPr/>
            </a:pPr>
            <a:r>
              <a:rPr lang="en-US" dirty="0" smtClean="0">
                <a:sym typeface="Wingdings" panose="05000000000000000000" pitchFamily="2" charset="2"/>
              </a:rPr>
              <a:t>  </a:t>
            </a:r>
            <a:r>
              <a:rPr lang="en-US" b="0" dirty="0" smtClean="0">
                <a:solidFill>
                  <a:schemeClr val="tx1"/>
                </a:solidFill>
                <a:sym typeface="Wingdings" panose="05000000000000000000" pitchFamily="2" charset="2"/>
              </a:rPr>
              <a:t>Siblings and Their Issue</a:t>
            </a:r>
          </a:p>
          <a:p>
            <a:pPr>
              <a:lnSpc>
                <a:spcPct val="80000"/>
              </a:lnSpc>
              <a:buNone/>
              <a:defRPr/>
            </a:pPr>
            <a:r>
              <a:rPr lang="en-US" dirty="0" smtClean="0">
                <a:sym typeface="Wingdings" panose="05000000000000000000" pitchFamily="2" charset="2"/>
              </a:rPr>
              <a:t>  </a:t>
            </a:r>
            <a:r>
              <a:rPr lang="en-US" b="0" dirty="0" smtClean="0">
                <a:solidFill>
                  <a:schemeClr val="tx1"/>
                </a:solidFill>
                <a:sym typeface="Wingdings" panose="05000000000000000000" pitchFamily="2" charset="2"/>
              </a:rPr>
              <a:t>Employees</a:t>
            </a:r>
            <a:endParaRPr lang="en-US" b="0" dirty="0">
              <a:solidFill>
                <a:schemeClr val="tx1"/>
              </a:solidFill>
              <a:sym typeface="Wingdings" panose="05000000000000000000" pitchFamily="2" charset="2"/>
            </a:endParaRPr>
          </a:p>
          <a:p>
            <a:pPr>
              <a:lnSpc>
                <a:spcPct val="80000"/>
              </a:lnSpc>
              <a:buNone/>
              <a:defRPr/>
            </a:pPr>
            <a:r>
              <a:rPr lang="en-US" dirty="0" smtClean="0">
                <a:sym typeface="Wingdings" panose="05000000000000000000" pitchFamily="2" charset="2"/>
              </a:rPr>
              <a:t>  </a:t>
            </a:r>
            <a:r>
              <a:rPr lang="en-US" b="0" dirty="0" smtClean="0">
                <a:solidFill>
                  <a:schemeClr val="tx1"/>
                </a:solidFill>
                <a:sym typeface="Wingdings" panose="05000000000000000000" pitchFamily="2" charset="2"/>
              </a:rPr>
              <a:t>Friends</a:t>
            </a:r>
            <a:endParaRPr lang="en-US" b="0" dirty="0">
              <a:solidFill>
                <a:schemeClr val="tx1"/>
              </a:solidFill>
              <a:sym typeface="Wingdings" panose="05000000000000000000" pitchFamily="2" charset="2"/>
            </a:endParaRPr>
          </a:p>
          <a:p>
            <a:pPr>
              <a:lnSpc>
                <a:spcPct val="80000"/>
              </a:lnSpc>
              <a:buNone/>
              <a:defRPr/>
            </a:pPr>
            <a:endParaRPr lang="en-US" sz="3200" b="0" dirty="0">
              <a:solidFill>
                <a:schemeClr val="tx1"/>
              </a:solidFill>
              <a:latin typeface="Georgia" panose="02040502050405020303" pitchFamily="18" charset="0"/>
              <a:sym typeface="Wingdings" panose="05000000000000000000" pitchFamily="2" charset="2"/>
            </a:endParaRPr>
          </a:p>
          <a:p>
            <a:pPr>
              <a:lnSpc>
                <a:spcPct val="80000"/>
              </a:lnSpc>
              <a:buNone/>
              <a:defRPr/>
            </a:pPr>
            <a:endParaRPr lang="en-US" sz="2800" b="0" dirty="0">
              <a:solidFill>
                <a:schemeClr val="tx1"/>
              </a:solidFill>
              <a:latin typeface="Georgia" panose="02040502050405020303" pitchFamily="18" charset="0"/>
              <a:sym typeface="Wingdings" panose="05000000000000000000" pitchFamily="2" charset="2"/>
            </a:endParaRPr>
          </a:p>
        </p:txBody>
      </p:sp>
    </p:spTree>
    <p:extLst>
      <p:ext uri="{BB962C8B-B14F-4D97-AF65-F5344CB8AC3E}">
        <p14:creationId xmlns:p14="http://schemas.microsoft.com/office/powerpoint/2010/main" val="1054436105"/>
      </p:ext>
    </p:extLst>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74810" y="304800"/>
            <a:ext cx="8802933" cy="340397"/>
          </a:xfrm>
        </p:spPr>
        <p:txBody>
          <a:bodyPr>
            <a:noAutofit/>
          </a:bodyPr>
          <a:lstStyle/>
          <a:p>
            <a:pPr algn="ctr"/>
            <a:r>
              <a:rPr lang="en-US" sz="5400" dirty="0" smtClean="0"/>
              <a:t>ILLUSTRATION</a:t>
            </a:r>
            <a:endParaRPr lang="en-US" sz="5400" dirty="0"/>
          </a:p>
        </p:txBody>
      </p:sp>
      <p:sp>
        <p:nvSpPr>
          <p:cNvPr id="3" name="Content Placeholder 2"/>
          <p:cNvSpPr>
            <a:spLocks noGrp="1"/>
          </p:cNvSpPr>
          <p:nvPr>
            <p:ph idx="1"/>
          </p:nvPr>
        </p:nvSpPr>
        <p:spPr>
          <a:xfrm>
            <a:off x="320283" y="1960146"/>
            <a:ext cx="8511988" cy="5284524"/>
          </a:xfrm>
        </p:spPr>
        <p:txBody>
          <a:bodyPr/>
          <a:lstStyle/>
          <a:p>
            <a:pPr>
              <a:lnSpc>
                <a:spcPct val="90000"/>
              </a:lnSpc>
              <a:buNone/>
              <a:defRPr/>
            </a:pPr>
            <a:r>
              <a:rPr lang="en-US" sz="1400" dirty="0">
                <a:sym typeface="Wingdings" panose="05000000000000000000" pitchFamily="2" charset="2"/>
              </a:rPr>
              <a:t>	</a:t>
            </a:r>
          </a:p>
          <a:p>
            <a:pPr marL="0" indent="0">
              <a:buNone/>
              <a:defRPr/>
            </a:pPr>
            <a:r>
              <a:rPr lang="en-US" b="0" dirty="0">
                <a:solidFill>
                  <a:schemeClr val="tx1"/>
                </a:solidFill>
                <a:sym typeface="Wingdings" panose="05000000000000000000" pitchFamily="2" charset="2"/>
              </a:rPr>
              <a:t> </a:t>
            </a:r>
            <a:r>
              <a:rPr lang="en-US" b="0" dirty="0" smtClean="0">
                <a:solidFill>
                  <a:schemeClr val="tx1"/>
                </a:solidFill>
                <a:sym typeface="Wingdings" panose="05000000000000000000" pitchFamily="2" charset="2"/>
              </a:rPr>
              <a:t>Client Owns</a:t>
            </a:r>
            <a:endParaRPr lang="en-US" b="0" dirty="0">
              <a:solidFill>
                <a:schemeClr val="tx1"/>
              </a:solidFill>
              <a:sym typeface="Wingdings" panose="05000000000000000000" pitchFamily="2" charset="2"/>
            </a:endParaRPr>
          </a:p>
          <a:p>
            <a:pPr>
              <a:lnSpc>
                <a:spcPct val="60000"/>
              </a:lnSpc>
              <a:buNone/>
              <a:defRPr/>
            </a:pPr>
            <a:r>
              <a:rPr lang="en-US" sz="2800" b="0" dirty="0">
                <a:solidFill>
                  <a:schemeClr val="tx1"/>
                </a:solidFill>
                <a:sym typeface="Wingdings" panose="05000000000000000000" pitchFamily="2" charset="2"/>
              </a:rPr>
              <a:t>			◊  </a:t>
            </a:r>
            <a:r>
              <a:rPr lang="en-US" sz="2800" b="0" dirty="0" smtClean="0">
                <a:solidFill>
                  <a:schemeClr val="tx1"/>
                </a:solidFill>
                <a:sym typeface="Wingdings" panose="05000000000000000000" pitchFamily="2" charset="2"/>
              </a:rPr>
              <a:t>Low or Negative Basis Assets</a:t>
            </a:r>
            <a:endParaRPr lang="en-US" sz="2800" b="0" dirty="0">
              <a:solidFill>
                <a:schemeClr val="tx1"/>
              </a:solidFill>
              <a:sym typeface="Wingdings" panose="05000000000000000000" pitchFamily="2" charset="2"/>
            </a:endParaRPr>
          </a:p>
          <a:p>
            <a:pPr>
              <a:lnSpc>
                <a:spcPct val="60000"/>
              </a:lnSpc>
              <a:buNone/>
              <a:defRPr/>
            </a:pPr>
            <a:r>
              <a:rPr lang="en-US" sz="2800" b="0" dirty="0">
                <a:solidFill>
                  <a:schemeClr val="tx1"/>
                </a:solidFill>
                <a:sym typeface="Wingdings" panose="05000000000000000000" pitchFamily="2" charset="2"/>
              </a:rPr>
              <a:t>			◊  </a:t>
            </a:r>
            <a:r>
              <a:rPr lang="en-US" sz="2800" b="0" dirty="0" smtClean="0">
                <a:solidFill>
                  <a:schemeClr val="tx1"/>
                </a:solidFill>
                <a:sym typeface="Wingdings" panose="05000000000000000000" pitchFamily="2" charset="2"/>
              </a:rPr>
              <a:t>Appreciating Assets</a:t>
            </a:r>
            <a:endParaRPr lang="en-US" sz="2800" b="0" dirty="0">
              <a:solidFill>
                <a:schemeClr val="tx1"/>
              </a:solidFill>
              <a:sym typeface="Wingdings" panose="05000000000000000000" pitchFamily="2" charset="2"/>
            </a:endParaRPr>
          </a:p>
          <a:p>
            <a:pPr>
              <a:lnSpc>
                <a:spcPct val="60000"/>
              </a:lnSpc>
              <a:buNone/>
              <a:defRPr/>
            </a:pPr>
            <a:r>
              <a:rPr lang="en-US" b="0" dirty="0" smtClean="0">
                <a:solidFill>
                  <a:schemeClr val="tx1"/>
                </a:solidFill>
                <a:sym typeface="Wingdings" panose="05000000000000000000" pitchFamily="2" charset="2"/>
              </a:rPr>
              <a:t> Client Has a Living Parent	</a:t>
            </a:r>
            <a:r>
              <a:rPr lang="en-US" sz="2800" b="0" dirty="0">
                <a:solidFill>
                  <a:schemeClr val="tx1"/>
                </a:solidFill>
                <a:sym typeface="Wingdings" panose="05000000000000000000" pitchFamily="2" charset="2"/>
              </a:rPr>
              <a:t>		</a:t>
            </a:r>
            <a:endParaRPr lang="en-US" sz="2800" b="0" dirty="0" smtClean="0">
              <a:solidFill>
                <a:schemeClr val="tx1"/>
              </a:solidFill>
              <a:sym typeface="Wingdings" panose="05000000000000000000" pitchFamily="2" charset="2"/>
            </a:endParaRPr>
          </a:p>
          <a:p>
            <a:pPr>
              <a:buNone/>
              <a:defRPr/>
            </a:pPr>
            <a:r>
              <a:rPr lang="en-US" b="0" dirty="0" smtClean="0">
                <a:solidFill>
                  <a:schemeClr val="tx1"/>
                </a:solidFill>
                <a:sym typeface="Wingdings" panose="05000000000000000000" pitchFamily="2" charset="2"/>
              </a:rPr>
              <a:t> Client Sets Up Irrevocable Trust f/b/o Parent;       Spouse; Descendants</a:t>
            </a:r>
          </a:p>
          <a:p>
            <a:pPr>
              <a:buNone/>
              <a:defRPr/>
            </a:pPr>
            <a:r>
              <a:rPr lang="en-US" sz="2800" b="0" dirty="0">
                <a:solidFill>
                  <a:schemeClr val="tx1"/>
                </a:solidFill>
                <a:sym typeface="Wingdings" panose="05000000000000000000" pitchFamily="2" charset="2"/>
              </a:rPr>
              <a:t>	</a:t>
            </a:r>
            <a:r>
              <a:rPr lang="en-US" sz="2800" b="0" dirty="0" smtClean="0">
                <a:solidFill>
                  <a:schemeClr val="tx1"/>
                </a:solidFill>
                <a:sym typeface="Wingdings" panose="05000000000000000000" pitchFamily="2" charset="2"/>
              </a:rPr>
              <a:t>		◊  Independent Trustee or Trust Protector 			    Gives Parent a GPA to the Extent of Parent’s 		    Unused AEA</a:t>
            </a:r>
          </a:p>
          <a:p>
            <a:pPr>
              <a:lnSpc>
                <a:spcPct val="60000"/>
              </a:lnSpc>
              <a:buNone/>
              <a:defRPr/>
            </a:pPr>
            <a:r>
              <a:rPr lang="en-US" b="0" dirty="0" smtClean="0">
                <a:solidFill>
                  <a:schemeClr val="tx1"/>
                </a:solidFill>
                <a:latin typeface="Georgia" panose="02040502050405020303" pitchFamily="18" charset="0"/>
                <a:sym typeface="Wingdings" panose="05000000000000000000" pitchFamily="2" charset="2"/>
              </a:rPr>
              <a:t>			</a:t>
            </a:r>
            <a:endParaRPr lang="en-US" b="0" dirty="0">
              <a:solidFill>
                <a:schemeClr val="tx1"/>
              </a:solidFill>
              <a:latin typeface="Georgia" panose="02040502050405020303" pitchFamily="18" charset="0"/>
              <a:sym typeface="Wingdings" panose="05000000000000000000" pitchFamily="2" charset="2"/>
            </a:endParaRPr>
          </a:p>
          <a:p>
            <a:pPr>
              <a:lnSpc>
                <a:spcPct val="60000"/>
              </a:lnSpc>
              <a:buNone/>
              <a:defRPr/>
            </a:pPr>
            <a:endParaRPr lang="en-US" b="0" dirty="0" smtClean="0">
              <a:solidFill>
                <a:schemeClr val="tx1"/>
              </a:solidFill>
              <a:latin typeface="Georgia" panose="02040502050405020303" pitchFamily="18" charset="0"/>
              <a:sym typeface="Wingdings" panose="05000000000000000000" pitchFamily="2" charset="2"/>
            </a:endParaRPr>
          </a:p>
          <a:p>
            <a:pPr>
              <a:lnSpc>
                <a:spcPct val="70000"/>
              </a:lnSpc>
              <a:buNone/>
              <a:defRPr/>
            </a:pPr>
            <a:r>
              <a:rPr lang="en-US" b="0" dirty="0" smtClean="0">
                <a:solidFill>
                  <a:schemeClr val="tx1"/>
                </a:solidFill>
                <a:latin typeface="Georgia" panose="02040502050405020303" pitchFamily="18" charset="0"/>
                <a:sym typeface="Wingdings" panose="05000000000000000000" pitchFamily="2" charset="2"/>
              </a:rPr>
              <a:t>			</a:t>
            </a:r>
            <a:endParaRPr lang="en-US" b="0" dirty="0">
              <a:solidFill>
                <a:schemeClr val="tx1"/>
              </a:solidFill>
              <a:latin typeface="Georgia" panose="02040502050405020303" pitchFamily="18" charset="0"/>
              <a:sym typeface="Wingdings" panose="05000000000000000000" pitchFamily="2" charset="2"/>
            </a:endParaRPr>
          </a:p>
        </p:txBody>
      </p:sp>
    </p:spTree>
    <p:extLst>
      <p:ext uri="{BB962C8B-B14F-4D97-AF65-F5344CB8AC3E}">
        <p14:creationId xmlns:p14="http://schemas.microsoft.com/office/powerpoint/2010/main" val="3692505564"/>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178120" cy="1075765"/>
          </a:xfrm>
        </p:spPr>
        <p:txBody>
          <a:bodyPr>
            <a:noAutofit/>
          </a:bodyPr>
          <a:lstStyle/>
          <a:p>
            <a:pPr algn="ctr"/>
            <a:r>
              <a:rPr lang="en-US" sz="4400" dirty="0" smtClean="0"/>
              <a:t>FAIR MARKET VALUE</a:t>
            </a:r>
            <a:endParaRPr lang="en-US" sz="4400" dirty="0">
              <a:latin typeface="+mj-lt"/>
            </a:endParaRPr>
          </a:p>
        </p:txBody>
      </p:sp>
      <p:sp>
        <p:nvSpPr>
          <p:cNvPr id="3" name="Content Placeholder 2"/>
          <p:cNvSpPr>
            <a:spLocks noGrp="1"/>
          </p:cNvSpPr>
          <p:nvPr>
            <p:ph idx="1"/>
          </p:nvPr>
        </p:nvSpPr>
        <p:spPr>
          <a:xfrm>
            <a:off x="-152400" y="2514600"/>
            <a:ext cx="9454766" cy="4475071"/>
          </a:xfrm>
        </p:spPr>
        <p:txBody>
          <a:bodyPr/>
          <a:lstStyle/>
          <a:p>
            <a:pPr marL="457200" lvl="1" indent="0">
              <a:buClr>
                <a:srgbClr val="FF9999"/>
              </a:buClr>
              <a:buSzPct val="65000"/>
              <a:buNone/>
              <a:defRPr/>
            </a:pPr>
            <a:r>
              <a:rPr lang="en-US" sz="3600" dirty="0" smtClean="0">
                <a:latin typeface="Georgia" panose="02040502050405020303" pitchFamily="18" charset="0"/>
                <a:sym typeface="Wingdings" panose="05000000000000000000" pitchFamily="2" charset="2"/>
              </a:rPr>
              <a:t> </a:t>
            </a:r>
            <a:r>
              <a:rPr lang="en-US" sz="3600" dirty="0" smtClean="0">
                <a:sym typeface="Wingdings" panose="05000000000000000000" pitchFamily="2" charset="2"/>
              </a:rPr>
              <a:t>Estate Tax Rules – Treas. Reg. </a:t>
            </a:r>
            <a:r>
              <a:rPr lang="en-US" sz="3600" dirty="0" smtClean="0">
                <a:cs typeface="Vrinda" panose="020B0502040204020203" pitchFamily="34" charset="0"/>
                <a:sym typeface="Wingdings" panose="05000000000000000000" pitchFamily="2" charset="2"/>
              </a:rPr>
              <a:t>§ 20.2031-1(b)</a:t>
            </a:r>
            <a:endParaRPr lang="en-US" sz="3600" dirty="0"/>
          </a:p>
          <a:p>
            <a:pPr marL="457200" lvl="1" indent="0">
              <a:buClr>
                <a:srgbClr val="FF9999"/>
              </a:buClr>
              <a:buSzPct val="65000"/>
              <a:buNone/>
              <a:defRPr/>
            </a:pPr>
            <a:r>
              <a:rPr lang="en-US" dirty="0"/>
              <a:t>		</a:t>
            </a:r>
            <a:r>
              <a:rPr lang="en-US" dirty="0">
                <a:sym typeface="Wingdings" panose="05000000000000000000" pitchFamily="2" charset="2"/>
              </a:rPr>
              <a:t>◊</a:t>
            </a:r>
            <a:r>
              <a:rPr lang="en-US" dirty="0"/>
              <a:t> </a:t>
            </a:r>
            <a:r>
              <a:rPr lang="en-US" dirty="0" smtClean="0"/>
              <a:t>What the Decedent Owned at Death</a:t>
            </a:r>
          </a:p>
          <a:p>
            <a:pPr marL="457200" lvl="1" indent="0">
              <a:buClr>
                <a:srgbClr val="FF9999"/>
              </a:buClr>
              <a:buSzPct val="65000"/>
              <a:buNone/>
              <a:defRPr/>
            </a:pPr>
            <a:r>
              <a:rPr lang="en-US" dirty="0" smtClean="0">
                <a:sym typeface="Wingdings" panose="05000000000000000000" pitchFamily="2" charset="2"/>
              </a:rPr>
              <a:t>		◊</a:t>
            </a:r>
            <a:r>
              <a:rPr lang="en-US" dirty="0" smtClean="0"/>
              <a:t> What the Decedent Transferred w/in 3 Years of 			   Death for Less than Equal Value</a:t>
            </a:r>
            <a:endParaRPr lang="en-US" dirty="0"/>
          </a:p>
          <a:p>
            <a:pPr marL="457200" lvl="1" indent="0">
              <a:buClr>
                <a:srgbClr val="FF9999"/>
              </a:buClr>
              <a:buSzPct val="65000"/>
              <a:buNone/>
              <a:defRPr/>
            </a:pPr>
            <a:r>
              <a:rPr lang="en-US" sz="3600" dirty="0">
                <a:latin typeface="Georgia" panose="02040502050405020303" pitchFamily="18" charset="0"/>
                <a:sym typeface="Wingdings" panose="05000000000000000000" pitchFamily="2" charset="2"/>
              </a:rPr>
              <a:t> </a:t>
            </a:r>
            <a:r>
              <a:rPr lang="en-US" sz="3600" dirty="0" smtClean="0">
                <a:latin typeface="+mn-lt"/>
              </a:rPr>
              <a:t>Gift Tax Rules – Treas. Reg. </a:t>
            </a:r>
            <a:r>
              <a:rPr lang="en-US" sz="3600" dirty="0">
                <a:cs typeface="Vrinda" panose="020B0502040204020203" pitchFamily="34" charset="0"/>
                <a:sym typeface="Wingdings" panose="05000000000000000000" pitchFamily="2" charset="2"/>
              </a:rPr>
              <a:t>§ </a:t>
            </a:r>
            <a:r>
              <a:rPr lang="en-US" sz="3600" dirty="0" smtClean="0">
                <a:cs typeface="Vrinda" panose="020B0502040204020203" pitchFamily="34" charset="0"/>
                <a:sym typeface="Wingdings" panose="05000000000000000000" pitchFamily="2" charset="2"/>
              </a:rPr>
              <a:t>25.2512-1</a:t>
            </a:r>
          </a:p>
          <a:p>
            <a:pPr marL="457200" lvl="1" indent="0">
              <a:buClr>
                <a:srgbClr val="FF9999"/>
              </a:buClr>
              <a:buSzPct val="65000"/>
              <a:buNone/>
              <a:defRPr/>
            </a:pPr>
            <a:r>
              <a:rPr lang="en-US" dirty="0" smtClean="0"/>
              <a:t>	</a:t>
            </a:r>
            <a:r>
              <a:rPr lang="en-US" dirty="0"/>
              <a:t>	</a:t>
            </a:r>
            <a:r>
              <a:rPr lang="en-US" dirty="0" smtClean="0">
                <a:sym typeface="Wingdings" panose="05000000000000000000" pitchFamily="2" charset="2"/>
              </a:rPr>
              <a:t>◊ </a:t>
            </a:r>
            <a:r>
              <a:rPr lang="en-US" dirty="0" smtClean="0"/>
              <a:t>What the Buyer or Donee Receives</a:t>
            </a:r>
          </a:p>
          <a:p>
            <a:pPr marL="457200" lvl="1" indent="0">
              <a:buClr>
                <a:srgbClr val="FF9999"/>
              </a:buClr>
              <a:buSzPct val="65000"/>
              <a:buNone/>
              <a:defRPr/>
            </a:pPr>
            <a:r>
              <a:rPr lang="en-US" dirty="0"/>
              <a:t>		</a:t>
            </a:r>
            <a:r>
              <a:rPr lang="en-US" dirty="0">
                <a:sym typeface="Wingdings" panose="05000000000000000000" pitchFamily="2" charset="2"/>
              </a:rPr>
              <a:t>◊</a:t>
            </a:r>
            <a:r>
              <a:rPr lang="en-US" dirty="0"/>
              <a:t> </a:t>
            </a:r>
            <a:r>
              <a:rPr lang="en-US" dirty="0" smtClean="0"/>
              <a:t>Rev. Rul. 93-12</a:t>
            </a:r>
            <a:endParaRPr lang="en-US" dirty="0">
              <a:cs typeface="Vrinda" panose="020B0502040204020203" pitchFamily="34" charset="0"/>
            </a:endParaRPr>
          </a:p>
          <a:p>
            <a:pPr marL="457200" lvl="1" indent="0">
              <a:buClr>
                <a:srgbClr val="FF9999"/>
              </a:buClr>
              <a:buSzPct val="65000"/>
              <a:buNone/>
              <a:defRPr/>
            </a:pPr>
            <a:endParaRPr lang="en-US" sz="3200" dirty="0">
              <a:latin typeface="+mn-lt"/>
            </a:endParaRPr>
          </a:p>
          <a:p>
            <a:pPr marL="457200" lvl="1" indent="0">
              <a:buClr>
                <a:srgbClr val="FF9999"/>
              </a:buClr>
              <a:buSzPct val="65000"/>
              <a:buNone/>
              <a:defRPr/>
            </a:pPr>
            <a:r>
              <a:rPr lang="en-US" sz="3200" dirty="0" smtClean="0">
                <a:latin typeface="+mn-lt"/>
                <a:sym typeface="Wingdings" panose="05000000000000000000" pitchFamily="2" charset="2"/>
              </a:rPr>
              <a:t>	</a:t>
            </a:r>
            <a:endParaRPr lang="en-US" sz="1800" dirty="0"/>
          </a:p>
        </p:txBody>
      </p:sp>
    </p:spTree>
    <p:extLst>
      <p:ext uri="{BB962C8B-B14F-4D97-AF65-F5344CB8AC3E}">
        <p14:creationId xmlns:p14="http://schemas.microsoft.com/office/powerpoint/2010/main" val="2242156554"/>
      </p:ext>
    </p:extLst>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4468" y="152400"/>
            <a:ext cx="8178120" cy="901011"/>
          </a:xfrm>
        </p:spPr>
        <p:txBody>
          <a:bodyPr>
            <a:noAutofit/>
          </a:bodyPr>
          <a:lstStyle/>
          <a:p>
            <a:pPr algn="ctr">
              <a:defRPr/>
            </a:pPr>
            <a:r>
              <a:rPr lang="en-US" sz="5400" dirty="0" smtClean="0"/>
              <a:t>PRACTICE MANAGEMENT CONSIDERATIONS</a:t>
            </a:r>
            <a:endParaRPr lang="en-US" sz="5400" dirty="0"/>
          </a:p>
        </p:txBody>
      </p:sp>
      <p:sp>
        <p:nvSpPr>
          <p:cNvPr id="3" name="Content Placeholder 2"/>
          <p:cNvSpPr>
            <a:spLocks noGrp="1"/>
          </p:cNvSpPr>
          <p:nvPr>
            <p:ph idx="1"/>
          </p:nvPr>
        </p:nvSpPr>
        <p:spPr>
          <a:xfrm>
            <a:off x="157019" y="2819400"/>
            <a:ext cx="8793018" cy="3444020"/>
          </a:xfrm>
        </p:spPr>
        <p:txBody>
          <a:bodyPr/>
          <a:lstStyle/>
          <a:p>
            <a:pPr>
              <a:lnSpc>
                <a:spcPct val="90000"/>
              </a:lnSpc>
              <a:buNone/>
              <a:defRPr/>
            </a:pPr>
            <a:r>
              <a:rPr lang="en-US" sz="2800" b="0" dirty="0" smtClean="0">
                <a:solidFill>
                  <a:schemeClr val="tx1"/>
                </a:solidFill>
                <a:sym typeface="Wingdings" panose="05000000000000000000" pitchFamily="2" charset="2"/>
              </a:rPr>
              <a:t> Basis Planning Should be an Integral Part of Trust Design</a:t>
            </a:r>
            <a:endParaRPr lang="en-US" sz="2800" dirty="0">
              <a:sym typeface="Wingdings" panose="05000000000000000000" pitchFamily="2" charset="2"/>
            </a:endParaRPr>
          </a:p>
          <a:p>
            <a:pPr>
              <a:buNone/>
              <a:defRPr/>
            </a:pPr>
            <a:r>
              <a:rPr lang="en-US" sz="2400" b="0" dirty="0" smtClean="0">
                <a:solidFill>
                  <a:schemeClr val="tx1"/>
                </a:solidFill>
                <a:sym typeface="Wingdings" panose="05000000000000000000" pitchFamily="2" charset="2"/>
              </a:rPr>
              <a:t>			◊  Upstream Planning Can Often Produce Dramatic Tax 		    Benefits</a:t>
            </a:r>
            <a:endParaRPr lang="en-US" sz="2400" b="0" dirty="0">
              <a:solidFill>
                <a:schemeClr val="tx1"/>
              </a:solidFill>
              <a:sym typeface="Wingdings" panose="05000000000000000000" pitchFamily="2" charset="2"/>
            </a:endParaRPr>
          </a:p>
          <a:p>
            <a:pPr>
              <a:buNone/>
              <a:defRPr/>
            </a:pPr>
            <a:r>
              <a:rPr lang="en-US" sz="2400" b="0" dirty="0">
                <a:solidFill>
                  <a:schemeClr val="tx1"/>
                </a:solidFill>
                <a:sym typeface="Wingdings" panose="05000000000000000000" pitchFamily="2" charset="2"/>
              </a:rPr>
              <a:t>	</a:t>
            </a:r>
            <a:r>
              <a:rPr lang="en-US" sz="2400" b="0" dirty="0" smtClean="0">
                <a:solidFill>
                  <a:schemeClr val="tx1"/>
                </a:solidFill>
                <a:sym typeface="Wingdings" panose="05000000000000000000" pitchFamily="2" charset="2"/>
              </a:rPr>
              <a:t>		◊  Dynastic Trust Planning</a:t>
            </a:r>
          </a:p>
          <a:p>
            <a:pPr>
              <a:buNone/>
              <a:defRPr/>
            </a:pPr>
            <a:r>
              <a:rPr lang="en-US" sz="2200" b="0" dirty="0">
                <a:solidFill>
                  <a:schemeClr val="tx1"/>
                </a:solidFill>
                <a:sym typeface="Wingdings" panose="05000000000000000000" pitchFamily="2" charset="2"/>
              </a:rPr>
              <a:t>	</a:t>
            </a:r>
            <a:r>
              <a:rPr lang="en-US" sz="2200" b="0" dirty="0" smtClean="0">
                <a:solidFill>
                  <a:schemeClr val="tx1"/>
                </a:solidFill>
                <a:sym typeface="Wingdings" panose="05000000000000000000" pitchFamily="2" charset="2"/>
              </a:rPr>
              <a:t>			- Continue Basis Planning Downstream</a:t>
            </a:r>
          </a:p>
          <a:p>
            <a:pPr>
              <a:buNone/>
              <a:defRPr/>
            </a:pPr>
            <a:r>
              <a:rPr lang="en-US" sz="2200" b="0" dirty="0">
                <a:solidFill>
                  <a:schemeClr val="tx1"/>
                </a:solidFill>
                <a:sym typeface="Wingdings" panose="05000000000000000000" pitchFamily="2" charset="2"/>
              </a:rPr>
              <a:t>	</a:t>
            </a:r>
            <a:r>
              <a:rPr lang="en-US" sz="2200" b="0" dirty="0" smtClean="0">
                <a:solidFill>
                  <a:schemeClr val="tx1"/>
                </a:solidFill>
                <a:sym typeface="Wingdings" panose="05000000000000000000" pitchFamily="2" charset="2"/>
              </a:rPr>
              <a:t>			- Many Descendants Will Die With Unused AEA</a:t>
            </a:r>
          </a:p>
          <a:p>
            <a:pPr>
              <a:buNone/>
              <a:defRPr/>
            </a:pPr>
            <a:r>
              <a:rPr lang="en-US" sz="2800" b="0" dirty="0">
                <a:solidFill>
                  <a:schemeClr val="tx1"/>
                </a:solidFill>
                <a:sym typeface="Wingdings" panose="05000000000000000000" pitchFamily="2" charset="2"/>
              </a:rPr>
              <a:t> </a:t>
            </a:r>
            <a:r>
              <a:rPr lang="en-US" sz="2800" b="0" dirty="0" smtClean="0">
                <a:solidFill>
                  <a:schemeClr val="tx1"/>
                </a:solidFill>
                <a:sym typeface="Wingdings" panose="05000000000000000000" pitchFamily="2" charset="2"/>
              </a:rPr>
              <a:t>The Next Generation and Future Generations Will Be Receiving More Valuable Inheritances</a:t>
            </a:r>
            <a:endParaRPr lang="en-US" sz="2800" b="0" dirty="0">
              <a:solidFill>
                <a:schemeClr val="tx1"/>
              </a:solidFill>
              <a:sym typeface="Wingdings" panose="05000000000000000000" pitchFamily="2" charset="2"/>
            </a:endParaRPr>
          </a:p>
          <a:p>
            <a:pPr>
              <a:buNone/>
              <a:defRPr/>
            </a:pPr>
            <a:r>
              <a:rPr lang="en-US" sz="1800" b="0" dirty="0" smtClean="0">
                <a:solidFill>
                  <a:schemeClr val="tx1"/>
                </a:solidFill>
                <a:latin typeface="Georgia" panose="02040502050405020303" pitchFamily="18" charset="0"/>
                <a:sym typeface="Wingdings" panose="05000000000000000000" pitchFamily="2" charset="2"/>
              </a:rPr>
              <a:t>		</a:t>
            </a:r>
            <a:r>
              <a:rPr lang="en-US" sz="1800" b="0" dirty="0">
                <a:solidFill>
                  <a:schemeClr val="tx1"/>
                </a:solidFill>
                <a:latin typeface="Georgia" panose="02040502050405020303" pitchFamily="18" charset="0"/>
                <a:sym typeface="Wingdings" panose="05000000000000000000" pitchFamily="2" charset="2"/>
              </a:rPr>
              <a:t>	</a:t>
            </a:r>
            <a:r>
              <a:rPr lang="en-US" sz="1800" b="0" dirty="0" smtClean="0">
                <a:solidFill>
                  <a:schemeClr val="tx1"/>
                </a:solidFill>
                <a:latin typeface="Georgia" panose="02040502050405020303" pitchFamily="18" charset="0"/>
                <a:sym typeface="Wingdings" panose="05000000000000000000" pitchFamily="2" charset="2"/>
              </a:rPr>
              <a:t>		</a:t>
            </a:r>
            <a:endParaRPr lang="en-US" sz="2800" b="0" dirty="0">
              <a:solidFill>
                <a:schemeClr val="tx1"/>
              </a:solidFill>
              <a:latin typeface="Georgia" panose="02040502050405020303" pitchFamily="18" charset="0"/>
              <a:sym typeface="Wingdings" panose="05000000000000000000" pitchFamily="2" charset="2"/>
            </a:endParaRPr>
          </a:p>
        </p:txBody>
      </p:sp>
    </p:spTree>
    <p:extLst>
      <p:ext uri="{BB962C8B-B14F-4D97-AF65-F5344CB8AC3E}">
        <p14:creationId xmlns:p14="http://schemas.microsoft.com/office/powerpoint/2010/main" val="3172766547"/>
      </p:ext>
    </p:extLst>
  </p:cSld>
  <p:clrMapOvr>
    <a:masterClrMapping/>
  </p:clrMapOvr>
  <p:transition>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80869" y="228600"/>
            <a:ext cx="8681776" cy="1075765"/>
          </a:xfrm>
        </p:spPr>
        <p:txBody>
          <a:bodyPr>
            <a:noAutofit/>
          </a:bodyPr>
          <a:lstStyle/>
          <a:p>
            <a:pPr algn="ctr"/>
            <a:r>
              <a:rPr lang="en-US" sz="5400" dirty="0" smtClean="0">
                <a:latin typeface="+mj-lt"/>
              </a:rPr>
              <a:t>DOING NOTHING – PRACTICAL CONSIDERATIONS</a:t>
            </a:r>
            <a:endParaRPr lang="en-US" sz="5400" dirty="0">
              <a:latin typeface="+mj-lt"/>
            </a:endParaRPr>
          </a:p>
        </p:txBody>
      </p:sp>
      <p:sp>
        <p:nvSpPr>
          <p:cNvPr id="3" name="Content Placeholder 2"/>
          <p:cNvSpPr>
            <a:spLocks noGrp="1"/>
          </p:cNvSpPr>
          <p:nvPr>
            <p:ph idx="1"/>
          </p:nvPr>
        </p:nvSpPr>
        <p:spPr>
          <a:xfrm>
            <a:off x="0" y="2819400"/>
            <a:ext cx="8802357" cy="3163943"/>
          </a:xfrm>
        </p:spPr>
        <p:txBody>
          <a:bodyPr/>
          <a:lstStyle/>
          <a:p>
            <a:pPr marL="457200" lvl="1" indent="0">
              <a:buClr>
                <a:srgbClr val="FF9999"/>
              </a:buClr>
              <a:buSzPct val="65000"/>
              <a:buNone/>
              <a:defRPr/>
            </a:pPr>
            <a:r>
              <a:rPr lang="en-US" sz="3600" dirty="0" smtClean="0">
                <a:latin typeface="Georgia" panose="02040502050405020303" pitchFamily="18" charset="0"/>
                <a:sym typeface="Wingdings" panose="05000000000000000000" pitchFamily="2" charset="2"/>
              </a:rPr>
              <a:t> </a:t>
            </a:r>
            <a:r>
              <a:rPr lang="en-US" sz="3600" dirty="0" smtClean="0">
                <a:latin typeface="+mn-lt"/>
                <a:sym typeface="Wingdings" panose="05000000000000000000" pitchFamily="2" charset="2"/>
              </a:rPr>
              <a:t>Transfer Restrictions From the Recipient’s 	 Viewpoint</a:t>
            </a:r>
            <a:endParaRPr lang="en-US" sz="3600" dirty="0">
              <a:latin typeface="+mn-lt"/>
            </a:endParaRPr>
          </a:p>
          <a:p>
            <a:pPr marL="457200" lvl="1" indent="0">
              <a:buClr>
                <a:srgbClr val="FF9999"/>
              </a:buClr>
              <a:buSzPct val="65000"/>
              <a:buNone/>
              <a:defRPr/>
            </a:pPr>
            <a:r>
              <a:rPr lang="en-US" sz="3200" dirty="0">
                <a:latin typeface="+mn-lt"/>
              </a:rPr>
              <a:t>		</a:t>
            </a:r>
            <a:r>
              <a:rPr lang="en-US" sz="3200" dirty="0">
                <a:latin typeface="+mn-lt"/>
                <a:sym typeface="Wingdings" panose="05000000000000000000" pitchFamily="2" charset="2"/>
              </a:rPr>
              <a:t>◊</a:t>
            </a:r>
            <a:r>
              <a:rPr lang="en-US" sz="3200" dirty="0">
                <a:latin typeface="+mn-lt"/>
              </a:rPr>
              <a:t> </a:t>
            </a:r>
            <a:r>
              <a:rPr lang="en-US" sz="3200" dirty="0" smtClean="0">
                <a:latin typeface="+mn-lt"/>
              </a:rPr>
              <a:t>Shared Ownership Shackles</a:t>
            </a:r>
            <a:endParaRPr lang="en-US" sz="3200" dirty="0">
              <a:latin typeface="+mn-lt"/>
            </a:endParaRPr>
          </a:p>
          <a:p>
            <a:pPr marL="457200" lvl="1" indent="0">
              <a:buClr>
                <a:srgbClr val="FF9999"/>
              </a:buClr>
              <a:buSzPct val="65000"/>
              <a:buNone/>
              <a:defRPr/>
            </a:pPr>
            <a:r>
              <a:rPr lang="en-US" sz="3200" dirty="0" smtClean="0">
                <a:latin typeface="+mn-lt"/>
              </a:rPr>
              <a:t>		</a:t>
            </a:r>
            <a:r>
              <a:rPr lang="en-US" sz="3200" dirty="0" smtClean="0">
                <a:latin typeface="+mn-lt"/>
                <a:sym typeface="Wingdings" panose="05000000000000000000" pitchFamily="2" charset="2"/>
              </a:rPr>
              <a:t>◊</a:t>
            </a:r>
            <a:r>
              <a:rPr lang="en-US" sz="3200" dirty="0" smtClean="0">
                <a:latin typeface="+mn-lt"/>
              </a:rPr>
              <a:t> Reduced Value For All Owners</a:t>
            </a:r>
          </a:p>
          <a:p>
            <a:pPr marL="457200" lvl="1" indent="0">
              <a:buClr>
                <a:srgbClr val="FF9999"/>
              </a:buClr>
              <a:buSzPct val="65000"/>
              <a:buNone/>
              <a:defRPr/>
            </a:pPr>
            <a:r>
              <a:rPr lang="en-US" sz="3200" dirty="0" smtClean="0">
                <a:sym typeface="Wingdings" panose="05000000000000000000" pitchFamily="2" charset="2"/>
              </a:rPr>
              <a:t>		◊</a:t>
            </a:r>
            <a:r>
              <a:rPr lang="en-US" sz="3200" dirty="0" smtClean="0"/>
              <a:t> </a:t>
            </a:r>
            <a:r>
              <a:rPr lang="en-US" sz="3200" dirty="0" smtClean="0">
                <a:latin typeface="+mn-lt"/>
              </a:rPr>
              <a:t>Potential Family Conflicts</a:t>
            </a:r>
            <a:endParaRPr lang="en-US" sz="3200" dirty="0">
              <a:latin typeface="+mn-lt"/>
            </a:endParaRPr>
          </a:p>
          <a:p>
            <a:pPr marL="457200" lvl="1" indent="0">
              <a:buClr>
                <a:srgbClr val="FF9999"/>
              </a:buClr>
              <a:buSzPct val="65000"/>
              <a:buNone/>
              <a:defRPr/>
            </a:pPr>
            <a:r>
              <a:rPr lang="en-US" sz="3200" dirty="0">
                <a:latin typeface="+mn-lt"/>
              </a:rPr>
              <a:t>	</a:t>
            </a:r>
            <a:endParaRPr lang="en-US" sz="3200" dirty="0">
              <a:latin typeface="Georgia" panose="02040502050405020303" pitchFamily="18" charset="0"/>
            </a:endParaRPr>
          </a:p>
        </p:txBody>
      </p:sp>
    </p:spTree>
    <p:extLst>
      <p:ext uri="{BB962C8B-B14F-4D97-AF65-F5344CB8AC3E}">
        <p14:creationId xmlns:p14="http://schemas.microsoft.com/office/powerpoint/2010/main" val="3570071728"/>
      </p:ext>
    </p:extLst>
  </p:cSld>
  <p:clrMapOvr>
    <a:masterClrMapping/>
  </p:clrMapOvr>
  <p:transition>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41160" y="152400"/>
            <a:ext cx="8681776" cy="1075765"/>
          </a:xfrm>
        </p:spPr>
        <p:txBody>
          <a:bodyPr>
            <a:noAutofit/>
          </a:bodyPr>
          <a:lstStyle/>
          <a:p>
            <a:pPr algn="ctr"/>
            <a:r>
              <a:rPr lang="en-US" sz="5400" dirty="0" smtClean="0">
                <a:latin typeface="+mj-lt"/>
              </a:rPr>
              <a:t>DOING NOTHING – </a:t>
            </a:r>
            <a:br>
              <a:rPr lang="en-US" sz="5400" dirty="0" smtClean="0">
                <a:latin typeface="+mj-lt"/>
              </a:rPr>
            </a:br>
            <a:r>
              <a:rPr lang="en-US" sz="5400" dirty="0" smtClean="0">
                <a:latin typeface="+mj-lt"/>
              </a:rPr>
              <a:t>TAX CONSIDERATIONS</a:t>
            </a:r>
            <a:endParaRPr lang="en-US" sz="5400" dirty="0">
              <a:latin typeface="+mj-lt"/>
            </a:endParaRPr>
          </a:p>
        </p:txBody>
      </p:sp>
      <p:sp>
        <p:nvSpPr>
          <p:cNvPr id="3" name="Content Placeholder 2"/>
          <p:cNvSpPr>
            <a:spLocks noGrp="1"/>
          </p:cNvSpPr>
          <p:nvPr>
            <p:ph idx="1"/>
          </p:nvPr>
        </p:nvSpPr>
        <p:spPr>
          <a:xfrm>
            <a:off x="120579" y="2610764"/>
            <a:ext cx="8802357" cy="3717941"/>
          </a:xfrm>
        </p:spPr>
        <p:txBody>
          <a:bodyPr/>
          <a:lstStyle/>
          <a:p>
            <a:pPr marL="457200" lvl="1" indent="0">
              <a:buClr>
                <a:srgbClr val="FF9999"/>
              </a:buClr>
              <a:buSzPct val="65000"/>
              <a:buNone/>
              <a:defRPr/>
            </a:pPr>
            <a:r>
              <a:rPr lang="en-US" sz="3600" dirty="0" smtClean="0">
                <a:latin typeface="Georgia" panose="02040502050405020303" pitchFamily="18" charset="0"/>
                <a:sym typeface="Wingdings" panose="05000000000000000000" pitchFamily="2" charset="2"/>
              </a:rPr>
              <a:t> </a:t>
            </a:r>
            <a:r>
              <a:rPr lang="en-US" sz="3600" dirty="0" smtClean="0">
                <a:sym typeface="Wingdings" panose="05000000000000000000" pitchFamily="2" charset="2"/>
              </a:rPr>
              <a:t>Carry-over Basis</a:t>
            </a:r>
            <a:endParaRPr lang="en-US" sz="3600" dirty="0">
              <a:latin typeface="+mn-lt"/>
            </a:endParaRPr>
          </a:p>
          <a:p>
            <a:pPr marL="457200" lvl="1" indent="0">
              <a:buClr>
                <a:srgbClr val="FF9999"/>
              </a:buClr>
              <a:buSzPct val="65000"/>
              <a:buNone/>
              <a:defRPr/>
            </a:pPr>
            <a:r>
              <a:rPr lang="en-US" sz="3200" dirty="0">
                <a:latin typeface="+mn-lt"/>
              </a:rPr>
              <a:t>		</a:t>
            </a:r>
            <a:r>
              <a:rPr lang="en-US" sz="3200" dirty="0">
                <a:latin typeface="+mn-lt"/>
                <a:sym typeface="Wingdings" panose="05000000000000000000" pitchFamily="2" charset="2"/>
              </a:rPr>
              <a:t>◊</a:t>
            </a:r>
            <a:r>
              <a:rPr lang="en-US" sz="3200" dirty="0">
                <a:latin typeface="+mn-lt"/>
              </a:rPr>
              <a:t> </a:t>
            </a:r>
            <a:r>
              <a:rPr lang="en-US" sz="3200" dirty="0" smtClean="0"/>
              <a:t>Built-in Gain</a:t>
            </a:r>
            <a:endParaRPr lang="en-US" sz="3200" dirty="0">
              <a:latin typeface="+mn-lt"/>
            </a:endParaRPr>
          </a:p>
          <a:p>
            <a:pPr marL="457200" lvl="1" indent="0">
              <a:buClr>
                <a:srgbClr val="FF9999"/>
              </a:buClr>
              <a:buSzPct val="65000"/>
              <a:buNone/>
              <a:defRPr/>
            </a:pPr>
            <a:r>
              <a:rPr lang="en-US" sz="3200" dirty="0" smtClean="0">
                <a:latin typeface="+mn-lt"/>
              </a:rPr>
              <a:t>		</a:t>
            </a:r>
            <a:r>
              <a:rPr lang="en-US" sz="3200" dirty="0" smtClean="0">
                <a:latin typeface="+mn-lt"/>
                <a:sym typeface="Wingdings" panose="05000000000000000000" pitchFamily="2" charset="2"/>
              </a:rPr>
              <a:t>◊</a:t>
            </a:r>
            <a:r>
              <a:rPr lang="en-US" sz="3200" dirty="0" smtClean="0">
                <a:latin typeface="+mn-lt"/>
              </a:rPr>
              <a:t> Reduced Income Tax Shelter – No 			   Depreciation</a:t>
            </a:r>
          </a:p>
          <a:p>
            <a:pPr marL="457200" lvl="1" indent="0">
              <a:buClr>
                <a:srgbClr val="FF9999"/>
              </a:buClr>
              <a:buSzPct val="65000"/>
              <a:buNone/>
              <a:defRPr/>
            </a:pPr>
            <a:r>
              <a:rPr lang="en-US" sz="3200" dirty="0" smtClean="0">
                <a:sym typeface="Wingdings" panose="05000000000000000000" pitchFamily="2" charset="2"/>
              </a:rPr>
              <a:t>		◊</a:t>
            </a:r>
            <a:r>
              <a:rPr lang="en-US" sz="3200" dirty="0" smtClean="0"/>
              <a:t> </a:t>
            </a:r>
            <a:r>
              <a:rPr lang="en-US" sz="3200" dirty="0" smtClean="0">
                <a:latin typeface="+mn-lt"/>
              </a:rPr>
              <a:t>No Viable Exit Strategy</a:t>
            </a:r>
            <a:endParaRPr lang="en-US" sz="3200" dirty="0">
              <a:latin typeface="+mn-lt"/>
            </a:endParaRPr>
          </a:p>
          <a:p>
            <a:pPr marL="457200" lvl="1" indent="0">
              <a:buClr>
                <a:srgbClr val="FF9999"/>
              </a:buClr>
              <a:buSzPct val="65000"/>
              <a:buNone/>
              <a:defRPr/>
            </a:pPr>
            <a:r>
              <a:rPr lang="en-US" sz="3600" dirty="0">
                <a:sym typeface="Wingdings" panose="05000000000000000000" pitchFamily="2" charset="2"/>
              </a:rPr>
              <a:t> </a:t>
            </a:r>
            <a:r>
              <a:rPr lang="en-US" sz="3600" dirty="0" smtClean="0"/>
              <a:t>IRC </a:t>
            </a:r>
            <a:r>
              <a:rPr lang="en-US" sz="3600" dirty="0" smtClean="0">
                <a:cs typeface="Vrinda" panose="020B0502040204020203" pitchFamily="34" charset="0"/>
              </a:rPr>
              <a:t>§ 1031 Lock-in</a:t>
            </a:r>
            <a:r>
              <a:rPr lang="en-US" sz="3200" dirty="0">
                <a:latin typeface="+mn-lt"/>
              </a:rPr>
              <a:t>	</a:t>
            </a:r>
            <a:endParaRPr lang="en-US" sz="3200" dirty="0" smtClean="0">
              <a:latin typeface="+mn-lt"/>
            </a:endParaRPr>
          </a:p>
          <a:p>
            <a:pPr marL="457200" lvl="1" indent="0">
              <a:buClr>
                <a:srgbClr val="FF9999"/>
              </a:buClr>
              <a:buSzPct val="65000"/>
              <a:buNone/>
              <a:defRPr/>
            </a:pPr>
            <a:r>
              <a:rPr lang="en-US" sz="3200" dirty="0">
                <a:latin typeface="+mn-lt"/>
              </a:rPr>
              <a:t>	</a:t>
            </a:r>
            <a:endParaRPr lang="en-US" sz="3200" dirty="0">
              <a:latin typeface="Georgia" panose="02040502050405020303" pitchFamily="18" charset="0"/>
            </a:endParaRPr>
          </a:p>
        </p:txBody>
      </p:sp>
    </p:spTree>
    <p:extLst>
      <p:ext uri="{BB962C8B-B14F-4D97-AF65-F5344CB8AC3E}">
        <p14:creationId xmlns:p14="http://schemas.microsoft.com/office/powerpoint/2010/main" val="8989552"/>
      </p:ext>
    </p:extLst>
  </p:cSld>
  <p:clrMapOvr>
    <a:masterClrMapping/>
  </p:clrMapOvr>
  <p:transition>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1776" cy="1075765"/>
          </a:xfrm>
        </p:spPr>
        <p:txBody>
          <a:bodyPr>
            <a:noAutofit/>
          </a:bodyPr>
          <a:lstStyle/>
          <a:p>
            <a:pPr algn="ctr"/>
            <a:r>
              <a:rPr lang="en-US" sz="5400" dirty="0" smtClean="0">
                <a:latin typeface="+mj-lt"/>
              </a:rPr>
              <a:t>WHICH WOULD YOU RATHER HAVE?</a:t>
            </a:r>
            <a:endParaRPr lang="en-US" sz="5400" dirty="0">
              <a:latin typeface="+mj-lt"/>
            </a:endParaRPr>
          </a:p>
        </p:txBody>
      </p:sp>
      <p:sp>
        <p:nvSpPr>
          <p:cNvPr id="3" name="Content Placeholder 2"/>
          <p:cNvSpPr>
            <a:spLocks noGrp="1"/>
          </p:cNvSpPr>
          <p:nvPr>
            <p:ph idx="1"/>
          </p:nvPr>
        </p:nvSpPr>
        <p:spPr>
          <a:xfrm>
            <a:off x="-76200" y="3048000"/>
            <a:ext cx="8802357" cy="3256276"/>
          </a:xfrm>
        </p:spPr>
        <p:txBody>
          <a:bodyPr/>
          <a:lstStyle/>
          <a:p>
            <a:pPr marL="457200" lvl="1" indent="0">
              <a:buClr>
                <a:srgbClr val="FF9999"/>
              </a:buClr>
              <a:buSzPct val="65000"/>
              <a:buNone/>
              <a:defRPr/>
            </a:pPr>
            <a:r>
              <a:rPr lang="en-US" sz="3600" dirty="0" smtClean="0">
                <a:sym typeface="Wingdings" panose="05000000000000000000" pitchFamily="2" charset="2"/>
              </a:rPr>
              <a:t> </a:t>
            </a:r>
            <a:r>
              <a:rPr lang="en-US" sz="3600" dirty="0" smtClean="0"/>
              <a:t>$5 Million Check</a:t>
            </a:r>
            <a:endParaRPr lang="en-US" sz="3600" dirty="0"/>
          </a:p>
          <a:p>
            <a:pPr marL="457200" lvl="1" indent="0">
              <a:buClr>
                <a:srgbClr val="FF9999"/>
              </a:buClr>
              <a:buSzPct val="65000"/>
              <a:buNone/>
              <a:defRPr/>
            </a:pPr>
            <a:r>
              <a:rPr lang="en-US" sz="3600" dirty="0" smtClean="0">
                <a:sym typeface="Wingdings" panose="05000000000000000000" pitchFamily="2" charset="2"/>
              </a:rPr>
              <a:t></a:t>
            </a:r>
            <a:r>
              <a:rPr lang="en-US" sz="3600" dirty="0" smtClean="0"/>
              <a:t> $10 Million Business</a:t>
            </a:r>
          </a:p>
          <a:p>
            <a:pPr marL="457200" lvl="1" indent="0">
              <a:buClr>
                <a:srgbClr val="FF9999"/>
              </a:buClr>
              <a:buSzPct val="65000"/>
              <a:buNone/>
              <a:defRPr/>
            </a:pPr>
            <a:r>
              <a:rPr lang="en-US" sz="3600" dirty="0" smtClean="0">
                <a:sym typeface="Wingdings" panose="05000000000000000000" pitchFamily="2" charset="2"/>
              </a:rPr>
              <a:t></a:t>
            </a:r>
            <a:r>
              <a:rPr lang="en-US" sz="3600" dirty="0" smtClean="0"/>
              <a:t> 1/3 of a $60 Million FLP/FLLC Which Owns 	Low/Negative Basis Commercial Real 	Estate</a:t>
            </a:r>
            <a:endParaRPr lang="en-US" sz="3600" dirty="0"/>
          </a:p>
          <a:p>
            <a:pPr marL="457200" lvl="1" indent="0">
              <a:buClr>
                <a:srgbClr val="FF9999"/>
              </a:buClr>
              <a:buSzPct val="65000"/>
              <a:buNone/>
              <a:defRPr/>
            </a:pPr>
            <a:endParaRPr lang="en-US" sz="3200" dirty="0">
              <a:latin typeface="Georgia" panose="02040502050405020303" pitchFamily="18" charset="0"/>
            </a:endParaRPr>
          </a:p>
        </p:txBody>
      </p:sp>
    </p:spTree>
    <p:extLst>
      <p:ext uri="{BB962C8B-B14F-4D97-AF65-F5344CB8AC3E}">
        <p14:creationId xmlns:p14="http://schemas.microsoft.com/office/powerpoint/2010/main" val="2247708904"/>
      </p:ext>
    </p:extLst>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262081" y="2819400"/>
            <a:ext cx="8555182" cy="1523495"/>
          </a:xfrm>
        </p:spPr>
        <p:txBody>
          <a:bodyPr vert="horz" wrap="square" lIns="91440" tIns="45720" rIns="91440" bIns="45720" numCol="1" anchorCtr="0" compatLnSpc="1">
            <a:prstTxWarp prst="textNoShape">
              <a:avLst/>
            </a:prstTxWarp>
          </a:bodyPr>
          <a:lstStyle/>
          <a:p>
            <a:pPr algn="ctr"/>
            <a:r>
              <a:rPr lang="en-US" sz="6000" b="1" dirty="0" smtClean="0"/>
              <a:t>SITUS</a:t>
            </a:r>
            <a:endParaRPr sz="6000" b="1" dirty="0">
              <a:ea typeface="ヒラギノ角ゴ Pro W3" pitchFamily="-64" charset="-128"/>
              <a:cs typeface="ヒラギノ角ゴ Pro W3" pitchFamily="-64" charset="-128"/>
            </a:endParaRPr>
          </a:p>
        </p:txBody>
      </p:sp>
      <p:sp>
        <p:nvSpPr>
          <p:cNvPr id="2" name="TextBox 1"/>
          <p:cNvSpPr txBox="1"/>
          <p:nvPr/>
        </p:nvSpPr>
        <p:spPr>
          <a:xfrm>
            <a:off x="360218" y="415636"/>
            <a:ext cx="8358909" cy="584775"/>
          </a:xfrm>
          <a:prstGeom prst="rect">
            <a:avLst/>
          </a:prstGeom>
          <a:noFill/>
        </p:spPr>
        <p:txBody>
          <a:bodyPr wrap="square" rtlCol="0">
            <a:spAutoFit/>
          </a:bodyPr>
          <a:lstStyle/>
          <a:p>
            <a:r>
              <a:rPr lang="en-US" sz="3200" b="1" dirty="0" smtClean="0">
                <a:solidFill>
                  <a:srgbClr val="FFFFFF"/>
                </a:solidFill>
              </a:rPr>
              <a:t>OSHINS 11 - </a:t>
            </a:r>
            <a:r>
              <a:rPr lang="en-US" sz="3200" b="1" dirty="0" smtClean="0">
                <a:solidFill>
                  <a:srgbClr val="FFFFFF"/>
                </a:solidFill>
              </a:rPr>
              <a:t>#8</a:t>
            </a:r>
            <a:endParaRPr lang="en-US" sz="3200" b="1" dirty="0">
              <a:solidFill>
                <a:srgbClr val="FFFFFF"/>
              </a:solidFill>
            </a:endParaRPr>
          </a:p>
        </p:txBody>
      </p:sp>
    </p:spTree>
    <p:extLst>
      <p:ext uri="{BB962C8B-B14F-4D97-AF65-F5344CB8AC3E}">
        <p14:creationId xmlns:p14="http://schemas.microsoft.com/office/powerpoint/2010/main" val="2133654054"/>
      </p:ext>
    </p:extLst>
  </p:cSld>
  <p:clrMapOvr>
    <a:masterClrMapping/>
  </p:clrMapOvr>
  <p:transition>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08678" y="381000"/>
            <a:ext cx="8178120" cy="901011"/>
          </a:xfrm>
        </p:spPr>
        <p:txBody>
          <a:bodyPr>
            <a:normAutofit fontScale="90000"/>
          </a:bodyPr>
          <a:lstStyle/>
          <a:p>
            <a:pPr algn="ctr"/>
            <a:r>
              <a:rPr lang="en-US" sz="4400" dirty="0" smtClean="0"/>
              <a:t>WHY DO MOST ADVISORS USE THE LAWS WHERE THE CLIENT RESIDES?</a:t>
            </a:r>
            <a:endParaRPr lang="en-US" sz="4400" dirty="0">
              <a:latin typeface="+mj-lt"/>
            </a:endParaRPr>
          </a:p>
        </p:txBody>
      </p:sp>
      <p:sp>
        <p:nvSpPr>
          <p:cNvPr id="3" name="Content Placeholder 2"/>
          <p:cNvSpPr>
            <a:spLocks noGrp="1"/>
          </p:cNvSpPr>
          <p:nvPr>
            <p:ph idx="1"/>
          </p:nvPr>
        </p:nvSpPr>
        <p:spPr>
          <a:xfrm>
            <a:off x="274509" y="2895600"/>
            <a:ext cx="8646459" cy="3379387"/>
          </a:xfrm>
        </p:spPr>
        <p:txBody>
          <a:bodyPr/>
          <a:lstStyle/>
          <a:p>
            <a:pPr>
              <a:lnSpc>
                <a:spcPct val="100000"/>
              </a:lnSpc>
              <a:buFont typeface="Wingdings" panose="05000000000000000000" pitchFamily="2" charset="2"/>
              <a:buChar char="q"/>
              <a:defRPr/>
            </a:pPr>
            <a:r>
              <a:rPr lang="en-US" sz="3600" b="0" dirty="0" smtClean="0">
                <a:solidFill>
                  <a:schemeClr val="tx1"/>
                </a:solidFill>
              </a:rPr>
              <a:t> “My Clients Want to Stay Local”</a:t>
            </a:r>
            <a:endParaRPr lang="en-US" sz="3600" dirty="0" smtClean="0"/>
          </a:p>
          <a:p>
            <a:pPr>
              <a:lnSpc>
                <a:spcPct val="100000"/>
              </a:lnSpc>
              <a:buFont typeface="Wingdings" panose="05000000000000000000" pitchFamily="2" charset="2"/>
              <a:buChar char="q"/>
              <a:defRPr/>
            </a:pPr>
            <a:r>
              <a:rPr lang="en-US" sz="3600" dirty="0" smtClean="0"/>
              <a:t> Really?</a:t>
            </a:r>
            <a:endParaRPr lang="en-US" sz="3200" dirty="0" smtClean="0">
              <a:sym typeface="Wingdings" panose="05000000000000000000" pitchFamily="2" charset="2"/>
            </a:endParaRPr>
          </a:p>
          <a:p>
            <a:pPr marL="0" indent="0">
              <a:lnSpc>
                <a:spcPct val="100000"/>
              </a:lnSpc>
              <a:buNone/>
              <a:defRPr/>
            </a:pPr>
            <a:r>
              <a:rPr lang="en-US" sz="2400" dirty="0" smtClean="0">
                <a:sym typeface="Wingdings" panose="05000000000000000000" pitchFamily="2" charset="2"/>
              </a:rPr>
              <a:t>	</a:t>
            </a:r>
            <a:r>
              <a:rPr lang="en-US" dirty="0" smtClean="0">
                <a:sym typeface="Wingdings" panose="05000000000000000000" pitchFamily="2" charset="2"/>
              </a:rPr>
              <a:t>◊</a:t>
            </a:r>
            <a:r>
              <a:rPr lang="en-US" dirty="0" smtClean="0"/>
              <a:t> Were the Virtues of Forum Shopping 		   Adequately Explained?</a:t>
            </a:r>
          </a:p>
          <a:p>
            <a:pPr marL="0" lvl="1" indent="0">
              <a:lnSpc>
                <a:spcPct val="120000"/>
              </a:lnSpc>
              <a:buClr>
                <a:schemeClr val="accent2"/>
              </a:buClr>
              <a:buSzPct val="100000"/>
              <a:buNone/>
              <a:defRPr/>
            </a:pPr>
            <a:r>
              <a:rPr lang="en-US" sz="3200" dirty="0" smtClean="0">
                <a:sym typeface="Wingdings" panose="05000000000000000000" pitchFamily="2" charset="2"/>
              </a:rPr>
              <a:t>	◊</a:t>
            </a:r>
            <a:r>
              <a:rPr lang="en-US" sz="3200" dirty="0" smtClean="0"/>
              <a:t> Or, Explained at All?</a:t>
            </a:r>
            <a:endParaRPr lang="en-US" sz="3200" dirty="0"/>
          </a:p>
          <a:p>
            <a:pPr marL="0" indent="0">
              <a:lnSpc>
                <a:spcPct val="120000"/>
              </a:lnSpc>
              <a:buNone/>
              <a:defRPr/>
            </a:pPr>
            <a:endParaRPr lang="en-US" sz="1800" b="0" dirty="0" smtClean="0">
              <a:solidFill>
                <a:schemeClr val="tx1"/>
              </a:solidFill>
              <a:latin typeface="+mn-lt"/>
            </a:endParaRPr>
          </a:p>
        </p:txBody>
      </p:sp>
    </p:spTree>
    <p:extLst>
      <p:ext uri="{BB962C8B-B14F-4D97-AF65-F5344CB8AC3E}">
        <p14:creationId xmlns:p14="http://schemas.microsoft.com/office/powerpoint/2010/main" val="168919212"/>
      </p:ext>
    </p:extLst>
  </p:cSld>
  <p:clrMapOvr>
    <a:masterClrMapping/>
  </p:clrMapOvr>
  <p:transition>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08679" y="228600"/>
            <a:ext cx="8178120" cy="901011"/>
          </a:xfrm>
        </p:spPr>
        <p:txBody>
          <a:bodyPr>
            <a:normAutofit/>
          </a:bodyPr>
          <a:lstStyle/>
          <a:p>
            <a:pPr algn="ctr"/>
            <a:r>
              <a:rPr lang="en-US" sz="4400" dirty="0" smtClean="0"/>
              <a:t>SITUS – PRINCIPAL CONSIDERATIONS</a:t>
            </a:r>
            <a:endParaRPr lang="en-US" sz="4400" dirty="0"/>
          </a:p>
        </p:txBody>
      </p:sp>
      <p:sp>
        <p:nvSpPr>
          <p:cNvPr id="3" name="Content Placeholder 2"/>
          <p:cNvSpPr>
            <a:spLocks noGrp="1"/>
          </p:cNvSpPr>
          <p:nvPr>
            <p:ph idx="1"/>
          </p:nvPr>
        </p:nvSpPr>
        <p:spPr>
          <a:xfrm>
            <a:off x="152400" y="1828800"/>
            <a:ext cx="8646459" cy="5706177"/>
          </a:xfrm>
        </p:spPr>
        <p:txBody>
          <a:bodyPr/>
          <a:lstStyle/>
          <a:p>
            <a:pPr marL="0" lvl="1" indent="0">
              <a:lnSpc>
                <a:spcPct val="120000"/>
              </a:lnSpc>
              <a:buClr>
                <a:schemeClr val="accent2"/>
              </a:buClr>
              <a:buSzPct val="100000"/>
              <a:buNone/>
              <a:defRPr/>
            </a:pPr>
            <a:r>
              <a:rPr lang="en-US" sz="3600" dirty="0" smtClean="0">
                <a:sym typeface="Wingdings" panose="05000000000000000000" pitchFamily="2" charset="2"/>
              </a:rPr>
              <a:t> RAP</a:t>
            </a:r>
          </a:p>
          <a:p>
            <a:pPr marL="0" lvl="1" indent="0">
              <a:lnSpc>
                <a:spcPct val="120000"/>
              </a:lnSpc>
              <a:buClr>
                <a:schemeClr val="accent2"/>
              </a:buClr>
              <a:buSzPct val="100000"/>
              <a:buNone/>
              <a:defRPr/>
            </a:pPr>
            <a:r>
              <a:rPr lang="en-US" sz="3600" dirty="0">
                <a:sym typeface="Wingdings" panose="05000000000000000000" pitchFamily="2" charset="2"/>
              </a:rPr>
              <a:t> </a:t>
            </a:r>
            <a:r>
              <a:rPr lang="en-US" sz="3600" dirty="0" smtClean="0">
                <a:sym typeface="Wingdings" panose="05000000000000000000" pitchFamily="2" charset="2"/>
              </a:rPr>
              <a:t>Creditor Protection</a:t>
            </a:r>
          </a:p>
          <a:p>
            <a:pPr marL="0" lvl="1" indent="0">
              <a:lnSpc>
                <a:spcPct val="120000"/>
              </a:lnSpc>
              <a:buClr>
                <a:schemeClr val="accent2"/>
              </a:buClr>
              <a:buSzPct val="100000"/>
              <a:buNone/>
              <a:defRPr/>
            </a:pPr>
            <a:r>
              <a:rPr lang="en-US" sz="3200" dirty="0" smtClean="0">
                <a:sym typeface="Wingdings" panose="05000000000000000000" pitchFamily="2" charset="2"/>
              </a:rPr>
              <a:t>	◊</a:t>
            </a:r>
            <a:r>
              <a:rPr lang="en-US" sz="3200" dirty="0" smtClean="0"/>
              <a:t> No Exception Creditors</a:t>
            </a:r>
            <a:endParaRPr lang="en-US" sz="3200" dirty="0" smtClean="0">
              <a:sym typeface="Wingdings" panose="05000000000000000000" pitchFamily="2" charset="2"/>
            </a:endParaRPr>
          </a:p>
          <a:p>
            <a:pPr marL="0" lvl="1" indent="0">
              <a:lnSpc>
                <a:spcPct val="120000"/>
              </a:lnSpc>
              <a:buClr>
                <a:schemeClr val="accent2"/>
              </a:buClr>
              <a:buSzPct val="100000"/>
              <a:buNone/>
              <a:defRPr/>
            </a:pPr>
            <a:r>
              <a:rPr lang="en-US" sz="3600" dirty="0">
                <a:sym typeface="Wingdings" panose="05000000000000000000" pitchFamily="2" charset="2"/>
              </a:rPr>
              <a:t></a:t>
            </a:r>
            <a:r>
              <a:rPr lang="en-US" sz="3600" dirty="0" smtClean="0"/>
              <a:t> State Income Taxes</a:t>
            </a:r>
          </a:p>
          <a:p>
            <a:pPr marL="0" lvl="1" indent="0">
              <a:lnSpc>
                <a:spcPct val="120000"/>
              </a:lnSpc>
              <a:buClr>
                <a:schemeClr val="accent2"/>
              </a:buClr>
              <a:buSzPct val="100000"/>
              <a:buNone/>
              <a:defRPr/>
            </a:pPr>
            <a:r>
              <a:rPr lang="en-US" sz="3600" dirty="0">
                <a:sym typeface="Wingdings" panose="05000000000000000000" pitchFamily="2" charset="2"/>
              </a:rPr>
              <a:t> </a:t>
            </a:r>
            <a:r>
              <a:rPr lang="en-US" sz="3600" dirty="0" smtClean="0"/>
              <a:t>Costs of Renting Jurisdiction</a:t>
            </a:r>
          </a:p>
          <a:p>
            <a:pPr marL="0" lvl="1" indent="0">
              <a:lnSpc>
                <a:spcPct val="120000"/>
              </a:lnSpc>
              <a:buClr>
                <a:schemeClr val="accent2"/>
              </a:buClr>
              <a:buSzPct val="100000"/>
              <a:buNone/>
              <a:defRPr/>
            </a:pPr>
            <a:r>
              <a:rPr lang="en-US" sz="3600" dirty="0">
                <a:sym typeface="Wingdings" panose="05000000000000000000" pitchFamily="2" charset="2"/>
              </a:rPr>
              <a:t> </a:t>
            </a:r>
            <a:r>
              <a:rPr lang="en-US" sz="3600" dirty="0" smtClean="0"/>
              <a:t>Access, Friendliness of Rental Trustee</a:t>
            </a:r>
            <a:endParaRPr lang="en-US" sz="3600" dirty="0"/>
          </a:p>
          <a:p>
            <a:pPr marL="571500" lvl="1" indent="-571500">
              <a:lnSpc>
                <a:spcPct val="120000"/>
              </a:lnSpc>
              <a:buClr>
                <a:schemeClr val="accent2"/>
              </a:buClr>
              <a:buSzPct val="100000"/>
              <a:buFont typeface="Wingdings" panose="05000000000000000000" pitchFamily="2" charset="2"/>
              <a:buChar char="q"/>
              <a:defRPr/>
            </a:pPr>
            <a:endParaRPr lang="en-US" sz="3600" dirty="0"/>
          </a:p>
          <a:p>
            <a:pPr marL="0" indent="0">
              <a:lnSpc>
                <a:spcPct val="120000"/>
              </a:lnSpc>
              <a:buNone/>
              <a:defRPr/>
            </a:pPr>
            <a:endParaRPr lang="en-US" sz="1800" b="0" dirty="0" smtClean="0">
              <a:solidFill>
                <a:schemeClr val="tx1"/>
              </a:solidFill>
              <a:latin typeface="+mn-lt"/>
            </a:endParaRPr>
          </a:p>
        </p:txBody>
      </p:sp>
    </p:spTree>
    <p:extLst>
      <p:ext uri="{BB962C8B-B14F-4D97-AF65-F5344CB8AC3E}">
        <p14:creationId xmlns:p14="http://schemas.microsoft.com/office/powerpoint/2010/main" val="608191472"/>
      </p:ext>
    </p:extLst>
  </p:cSld>
  <p:clrMapOvr>
    <a:masterClrMapping/>
  </p:clrMapOvr>
  <p:transition>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749088039"/>
              </p:ext>
            </p:extLst>
          </p:nvPr>
        </p:nvGraphicFramePr>
        <p:xfrm>
          <a:off x="406145" y="1332244"/>
          <a:ext cx="8257032" cy="2076928"/>
        </p:xfrm>
        <a:graphic>
          <a:graphicData uri="http://schemas.openxmlformats.org/drawingml/2006/table">
            <a:tbl>
              <a:tblPr>
                <a:tableStyleId>{5C22544A-7EE6-4342-B048-85BDC9FD1C3A}</a:tableStyleId>
              </a:tblPr>
              <a:tblGrid>
                <a:gridCol w="2698442"/>
                <a:gridCol w="2122370"/>
                <a:gridCol w="1101612"/>
                <a:gridCol w="2334608"/>
              </a:tblGrid>
              <a:tr h="190024">
                <a:tc gridSpan="4">
                  <a:txBody>
                    <a:bodyPr/>
                    <a:lstStyle/>
                    <a:p>
                      <a:pPr algn="ctr" fontAlgn="b"/>
                      <a:r>
                        <a:rPr lang="en-US" sz="1200" b="1" u="none" strike="noStrike" dirty="0">
                          <a:effectLst/>
                        </a:rPr>
                        <a:t>Impact of State Income Tax on Dynasty Trusts</a:t>
                      </a:r>
                      <a:endParaRPr lang="en-US" sz="1200" b="1" i="0" u="none" strike="noStrike" dirty="0">
                        <a:solidFill>
                          <a:srgbClr val="000000"/>
                        </a:solidFill>
                        <a:effectLst/>
                        <a:latin typeface="Calibri" panose="020F0502020204030204" pitchFamily="34" charset="0"/>
                      </a:endParaRPr>
                    </a:p>
                  </a:txBody>
                  <a:tcPr marL="7144" marR="7144" marT="7144" marB="0" anchor="b"/>
                </a:tc>
                <a:tc hMerge="1">
                  <a:txBody>
                    <a:bodyPr/>
                    <a:lstStyle/>
                    <a:p>
                      <a:endParaRPr lang="en-US"/>
                    </a:p>
                  </a:txBody>
                  <a:tcPr/>
                </a:tc>
                <a:tc hMerge="1">
                  <a:txBody>
                    <a:bodyPr/>
                    <a:lstStyle/>
                    <a:p>
                      <a:endParaRPr lang="en-US"/>
                    </a:p>
                  </a:txBody>
                  <a:tcPr/>
                </a:tc>
                <a:tc hMerge="1">
                  <a:txBody>
                    <a:bodyPr/>
                    <a:lstStyle/>
                    <a:p>
                      <a:endParaRPr lang="en-US"/>
                    </a:p>
                  </a:txBody>
                  <a:tcPr/>
                </a:tc>
              </a:tr>
              <a:tr h="167164">
                <a:tc>
                  <a:txBody>
                    <a:bodyPr/>
                    <a:lstStyle/>
                    <a:p>
                      <a:pPr algn="l" fontAlgn="b"/>
                      <a:endParaRPr lang="en-US" sz="11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endParaRPr lang="en-US" sz="1100" b="1"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endParaRPr lang="en-US" sz="1100" b="1"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endParaRPr lang="en-US" sz="1100" b="1" i="0" u="none" strike="noStrike" dirty="0">
                        <a:solidFill>
                          <a:srgbClr val="000000"/>
                        </a:solidFill>
                        <a:effectLst/>
                        <a:latin typeface="Calibri" panose="020F0502020204030204" pitchFamily="34" charset="0"/>
                      </a:endParaRPr>
                    </a:p>
                  </a:txBody>
                  <a:tcPr marL="7144" marR="7144" marT="7144" marB="0" anchor="b"/>
                </a:tc>
              </a:tr>
              <a:tr h="1006153">
                <a:tc gridSpan="4">
                  <a:txBody>
                    <a:bodyPr/>
                    <a:lstStyle/>
                    <a:p>
                      <a:pPr algn="l" fontAlgn="b"/>
                      <a:r>
                        <a:rPr lang="en-US" sz="1100" b="1" u="none" strike="noStrike" dirty="0" smtClean="0">
                          <a:effectLst/>
                        </a:rPr>
                        <a:t>This model compares the impact of state income tax for a dynasty trust over the period of 120 years.  The hypothetical trust has one group of stock that pays annual dividends at a constant rate (x% of principal).  The stock's value grows by y% per year.  We assume that all dividends, after tax, are reinvested in the same stock.  All income is in the form of dividends, so it is taxed as ordinary income.  We compare the ultimate impact of the state income tax by comparing the value of the trust assets depending on whether the trust is situated in New York (outside New York City and within New York City), California, Massachusetts, or in a state that does not impose an income tax.  The income tax rates are based on 2014 state rates, updated for 2015 when available, and 2015 Federal income tax rates.</a:t>
                      </a:r>
                      <a:endParaRPr lang="en-US" sz="1100" b="1" i="0" u="none" strike="noStrike" dirty="0">
                        <a:solidFill>
                          <a:srgbClr val="000000"/>
                        </a:solidFill>
                        <a:effectLst/>
                        <a:latin typeface="Calibri" panose="020F0502020204030204" pitchFamily="34" charset="0"/>
                      </a:endParaRPr>
                    </a:p>
                  </a:txBody>
                  <a:tcPr marL="7144" marR="7144" marT="7144" marB="0" anchor="b"/>
                </a:tc>
                <a:tc hMerge="1">
                  <a:txBody>
                    <a:bodyPr/>
                    <a:lstStyle/>
                    <a:p>
                      <a:endParaRPr lang="en-US"/>
                    </a:p>
                  </a:txBody>
                  <a:tcPr/>
                </a:tc>
                <a:tc hMerge="1">
                  <a:txBody>
                    <a:bodyPr/>
                    <a:lstStyle/>
                    <a:p>
                      <a:endParaRPr lang="en-US"/>
                    </a:p>
                  </a:txBody>
                  <a:tcPr/>
                </a:tc>
                <a:tc hMerge="1">
                  <a:txBody>
                    <a:bodyPr/>
                    <a:lstStyle/>
                    <a:p>
                      <a:endParaRPr lang="en-US"/>
                    </a:p>
                  </a:txBody>
                  <a:tcPr/>
                </a:tc>
              </a:tr>
              <a:tr h="167164">
                <a:tc>
                  <a:txBody>
                    <a:bodyPr/>
                    <a:lstStyle/>
                    <a:p>
                      <a:pPr algn="l" fontAlgn="b"/>
                      <a:endParaRPr lang="en-US" sz="11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endParaRPr lang="en-US" sz="1100" b="1"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endParaRPr lang="en-US" sz="1100" b="1"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endParaRPr lang="en-US" sz="1100" b="1" i="0" u="none" strike="noStrike" dirty="0">
                        <a:solidFill>
                          <a:srgbClr val="000000"/>
                        </a:solidFill>
                        <a:effectLst/>
                        <a:latin typeface="Calibri" panose="020F0502020204030204" pitchFamily="34" charset="0"/>
                      </a:endParaRPr>
                    </a:p>
                  </a:txBody>
                  <a:tcPr marL="7144" marR="7144" marT="7144" marB="0" anchor="b"/>
                </a:tc>
              </a:tr>
              <a:tr h="167164">
                <a:tc>
                  <a:txBody>
                    <a:bodyPr/>
                    <a:lstStyle/>
                    <a:p>
                      <a:pPr algn="l" fontAlgn="b"/>
                      <a:endParaRPr lang="en-US" sz="11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en-US" sz="1100" b="1" u="none" strike="noStrike" dirty="0">
                          <a:effectLst/>
                        </a:rPr>
                        <a:t>Trust Principal</a:t>
                      </a:r>
                      <a:endParaRPr lang="en-US" sz="1100" b="1" i="0" u="none" strike="noStrike" dirty="0">
                        <a:solidFill>
                          <a:srgbClr val="000000"/>
                        </a:solidFill>
                        <a:effectLst/>
                        <a:latin typeface="Calibri" panose="020F0502020204030204" pitchFamily="34" charset="0"/>
                      </a:endParaRPr>
                    </a:p>
                  </a:txBody>
                  <a:tcPr marL="7144" marR="7144" marT="7144" marB="0" anchor="b"/>
                </a:tc>
                <a:tc>
                  <a:txBody>
                    <a:bodyPr/>
                    <a:lstStyle/>
                    <a:p>
                      <a:pPr algn="r" fontAlgn="b"/>
                      <a:r>
                        <a:rPr lang="en-US" sz="1100" b="1" u="none" strike="noStrike" dirty="0">
                          <a:effectLst/>
                        </a:rPr>
                        <a:t>$1,000,000</a:t>
                      </a:r>
                      <a:endParaRPr lang="en-US" sz="1100" b="1"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endParaRPr lang="en-US" sz="1100" b="1" i="0" u="none" strike="noStrike" dirty="0">
                        <a:solidFill>
                          <a:srgbClr val="000000"/>
                        </a:solidFill>
                        <a:effectLst/>
                        <a:latin typeface="Calibri" panose="020F0502020204030204" pitchFamily="34" charset="0"/>
                      </a:endParaRPr>
                    </a:p>
                  </a:txBody>
                  <a:tcPr marL="7144" marR="7144" marT="7144" marB="0" anchor="b"/>
                </a:tc>
              </a:tr>
              <a:tr h="167164">
                <a:tc>
                  <a:txBody>
                    <a:bodyPr/>
                    <a:lstStyle/>
                    <a:p>
                      <a:pPr algn="l" fontAlgn="b"/>
                      <a:endParaRPr lang="en-US" sz="11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en-US" sz="1100" b="1" u="none" strike="noStrike" dirty="0">
                          <a:effectLst/>
                        </a:rPr>
                        <a:t>Annual Dividends</a:t>
                      </a:r>
                      <a:endParaRPr lang="en-US" sz="1100" b="1" i="0" u="none" strike="noStrike" dirty="0">
                        <a:solidFill>
                          <a:srgbClr val="000000"/>
                        </a:solidFill>
                        <a:effectLst/>
                        <a:latin typeface="Calibri" panose="020F0502020204030204" pitchFamily="34" charset="0"/>
                      </a:endParaRPr>
                    </a:p>
                  </a:txBody>
                  <a:tcPr marL="7144" marR="7144" marT="7144" marB="0" anchor="b"/>
                </a:tc>
                <a:tc>
                  <a:txBody>
                    <a:bodyPr/>
                    <a:lstStyle/>
                    <a:p>
                      <a:pPr algn="r" fontAlgn="b"/>
                      <a:r>
                        <a:rPr lang="en-US" sz="1100" b="1" u="none" strike="noStrike" dirty="0">
                          <a:effectLst/>
                        </a:rPr>
                        <a:t>6%</a:t>
                      </a:r>
                      <a:endParaRPr lang="en-US" sz="1100" b="1"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endParaRPr lang="en-US" sz="1100" b="1" i="0" u="none" strike="noStrike" dirty="0">
                        <a:solidFill>
                          <a:srgbClr val="000000"/>
                        </a:solidFill>
                        <a:effectLst/>
                        <a:latin typeface="Calibri" panose="020F0502020204030204" pitchFamily="34" charset="0"/>
                      </a:endParaRPr>
                    </a:p>
                  </a:txBody>
                  <a:tcPr marL="7144" marR="7144" marT="7144" marB="0" anchor="b"/>
                </a:tc>
              </a:tr>
              <a:tr h="167164">
                <a:tc>
                  <a:txBody>
                    <a:bodyPr/>
                    <a:lstStyle/>
                    <a:p>
                      <a:pPr algn="l" fontAlgn="b"/>
                      <a:endParaRPr lang="en-US" sz="11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en-US" sz="1100" b="1" u="none" strike="noStrike" dirty="0">
                          <a:effectLst/>
                        </a:rPr>
                        <a:t>Annual Appreciation of Principal</a:t>
                      </a:r>
                      <a:endParaRPr lang="en-US" sz="1100" b="1" i="0" u="none" strike="noStrike" dirty="0">
                        <a:solidFill>
                          <a:srgbClr val="000000"/>
                        </a:solidFill>
                        <a:effectLst/>
                        <a:latin typeface="Calibri" panose="020F0502020204030204" pitchFamily="34" charset="0"/>
                      </a:endParaRPr>
                    </a:p>
                  </a:txBody>
                  <a:tcPr marL="7144" marR="7144" marT="7144" marB="0" anchor="b"/>
                </a:tc>
                <a:tc>
                  <a:txBody>
                    <a:bodyPr/>
                    <a:lstStyle/>
                    <a:p>
                      <a:pPr algn="r" fontAlgn="b"/>
                      <a:r>
                        <a:rPr lang="en-US" sz="1100" b="1" u="none" strike="noStrike" dirty="0">
                          <a:effectLst/>
                        </a:rPr>
                        <a:t>0%</a:t>
                      </a:r>
                      <a:endParaRPr lang="en-US" sz="1100" b="1"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endParaRPr lang="en-US" sz="1100" b="1" i="0" u="none" strike="noStrike" dirty="0">
                        <a:solidFill>
                          <a:srgbClr val="000000"/>
                        </a:solidFill>
                        <a:effectLst/>
                        <a:latin typeface="Calibri" panose="020F0502020204030204" pitchFamily="34" charset="0"/>
                      </a:endParaRPr>
                    </a:p>
                  </a:txBody>
                  <a:tcPr marL="7144" marR="7144" marT="7144" marB="0" anchor="b"/>
                </a:tc>
              </a:tr>
            </a:tbl>
          </a:graphicData>
        </a:graphic>
      </p:graphicFrame>
      <p:graphicFrame>
        <p:nvGraphicFramePr>
          <p:cNvPr id="4" name="Chart 3"/>
          <p:cNvGraphicFramePr>
            <a:graphicFrameLocks/>
          </p:cNvGraphicFramePr>
          <p:nvPr>
            <p:extLst/>
          </p:nvPr>
        </p:nvGraphicFramePr>
        <p:xfrm>
          <a:off x="2499313" y="3458223"/>
          <a:ext cx="4136231" cy="20574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438911" y="228600"/>
            <a:ext cx="8191500" cy="830997"/>
          </a:xfrm>
          <a:prstGeom prst="rect">
            <a:avLst/>
          </a:prstGeom>
          <a:noFill/>
        </p:spPr>
        <p:txBody>
          <a:bodyPr wrap="square" rtlCol="0">
            <a:spAutoFit/>
          </a:bodyPr>
          <a:lstStyle/>
          <a:p>
            <a:pPr algn="ctr"/>
            <a:r>
              <a:rPr lang="en-US" sz="2400" b="1" dirty="0"/>
              <a:t>COMPARISION OF PAYING STATE INCOME TAXES AND NOT PAYING THE OVER TIME</a:t>
            </a:r>
            <a:endParaRPr lang="en-US" sz="2400" dirty="0"/>
          </a:p>
        </p:txBody>
      </p:sp>
      <p:sp>
        <p:nvSpPr>
          <p:cNvPr id="6" name="TextBox 5"/>
          <p:cNvSpPr txBox="1"/>
          <p:nvPr/>
        </p:nvSpPr>
        <p:spPr>
          <a:xfrm>
            <a:off x="914590" y="5582756"/>
            <a:ext cx="7305675" cy="369332"/>
          </a:xfrm>
          <a:prstGeom prst="rect">
            <a:avLst/>
          </a:prstGeom>
          <a:noFill/>
        </p:spPr>
        <p:txBody>
          <a:bodyPr wrap="square" rtlCol="0">
            <a:spAutoFit/>
          </a:bodyPr>
          <a:lstStyle/>
          <a:p>
            <a:pPr algn="ctr"/>
            <a:r>
              <a:rPr lang="en-US" sz="900" b="1" dirty="0">
                <a:latin typeface="Vrinda" panose="020B0502040204020203" pitchFamily="34" charset="0"/>
                <a:cs typeface="Vrinda" panose="020B0502040204020203" pitchFamily="34" charset="0"/>
              </a:rPr>
              <a:t>©</a:t>
            </a:r>
            <a:r>
              <a:rPr lang="en-US" sz="900" b="1" dirty="0" smtClean="0">
                <a:latin typeface="Vrinda" panose="020B0502040204020203" pitchFamily="34" charset="0"/>
                <a:cs typeface="Vrinda" panose="020B0502040204020203" pitchFamily="34" charset="0"/>
              </a:rPr>
              <a:t>2015 &amp; 2016 </a:t>
            </a:r>
            <a:r>
              <a:rPr lang="en-US" sz="900" b="1" dirty="0"/>
              <a:t>Chart prepared by Abigail O’Connor of Holland &amp; Knight</a:t>
            </a:r>
            <a:endParaRPr lang="en-US" sz="900" dirty="0"/>
          </a:p>
          <a:p>
            <a:pPr algn="ctr"/>
            <a:r>
              <a:rPr lang="en-US" sz="900" dirty="0">
                <a:hlinkClick r:id="rId3"/>
              </a:rPr>
              <a:t>abigail.oconnor@hklaw.com</a:t>
            </a:r>
            <a:r>
              <a:rPr lang="en-US" sz="900" dirty="0"/>
              <a:t> | </a:t>
            </a:r>
            <a:r>
              <a:rPr lang="en-US" sz="900" dirty="0">
                <a:hlinkClick r:id="rId4"/>
              </a:rPr>
              <a:t>www.hklaw.com</a:t>
            </a:r>
            <a:r>
              <a:rPr lang="en-US" sz="900" dirty="0"/>
              <a:t> </a:t>
            </a:r>
          </a:p>
        </p:txBody>
      </p:sp>
    </p:spTree>
    <p:extLst>
      <p:ext uri="{BB962C8B-B14F-4D97-AF65-F5344CB8AC3E}">
        <p14:creationId xmlns:p14="http://schemas.microsoft.com/office/powerpoint/2010/main" val="3971157315"/>
      </p:ext>
    </p:extLst>
  </p:cSld>
  <p:clrMapOvr>
    <a:masterClrMapping/>
  </p:clrMapOvr>
  <p:transition>
    <p:fade/>
  </p:transition>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698715" y="2895600"/>
            <a:ext cx="7681913" cy="1523495"/>
          </a:xfrm>
        </p:spPr>
        <p:txBody>
          <a:bodyPr vert="horz" wrap="square" lIns="91440" tIns="45720" rIns="91440" bIns="45720" numCol="1" anchorCtr="0" compatLnSpc="1">
            <a:prstTxWarp prst="textNoShape">
              <a:avLst/>
            </a:prstTxWarp>
          </a:bodyPr>
          <a:lstStyle/>
          <a:p>
            <a:pPr algn="ctr"/>
            <a:r>
              <a:rPr lang="en-US" b="1" dirty="0" smtClean="0"/>
              <a:t>DUTY TO ADVISE</a:t>
            </a:r>
            <a:endParaRPr b="1" dirty="0">
              <a:latin typeface="+mj-lt"/>
              <a:ea typeface="ヒラギノ角ゴ Pro W3" pitchFamily="-64" charset="-128"/>
              <a:cs typeface="ヒラギノ角ゴ Pro W3" pitchFamily="-64" charset="-128"/>
            </a:endParaRPr>
          </a:p>
        </p:txBody>
      </p:sp>
      <p:sp>
        <p:nvSpPr>
          <p:cNvPr id="2" name="TextBox 1"/>
          <p:cNvSpPr txBox="1"/>
          <p:nvPr/>
        </p:nvSpPr>
        <p:spPr>
          <a:xfrm>
            <a:off x="360218" y="415636"/>
            <a:ext cx="8358909" cy="584775"/>
          </a:xfrm>
          <a:prstGeom prst="rect">
            <a:avLst/>
          </a:prstGeom>
          <a:noFill/>
        </p:spPr>
        <p:txBody>
          <a:bodyPr wrap="square" rtlCol="0">
            <a:spAutoFit/>
          </a:bodyPr>
          <a:lstStyle/>
          <a:p>
            <a:r>
              <a:rPr lang="en-US" sz="3200" b="1" dirty="0" smtClean="0">
                <a:solidFill>
                  <a:srgbClr val="FFFFFF"/>
                </a:solidFill>
              </a:rPr>
              <a:t>OSHINS 11 - </a:t>
            </a:r>
            <a:r>
              <a:rPr lang="en-US" sz="3200" b="1" dirty="0" smtClean="0">
                <a:solidFill>
                  <a:srgbClr val="FFFFFF"/>
                </a:solidFill>
              </a:rPr>
              <a:t>#9</a:t>
            </a:r>
            <a:endParaRPr lang="en-US" sz="3200" b="1" dirty="0">
              <a:solidFill>
                <a:srgbClr val="FFFFFF"/>
              </a:solidFill>
            </a:endParaRPr>
          </a:p>
        </p:txBody>
      </p:sp>
    </p:spTree>
    <p:extLst>
      <p:ext uri="{BB962C8B-B14F-4D97-AF65-F5344CB8AC3E}">
        <p14:creationId xmlns:p14="http://schemas.microsoft.com/office/powerpoint/2010/main" val="2708255422"/>
      </p:ext>
    </p:extLst>
  </p:cSld>
  <p:clrMapOvr>
    <a:masterClrMapping/>
  </p:clrMapOvr>
  <p:transition>
    <p:fad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178120" cy="1075765"/>
          </a:xfrm>
        </p:spPr>
        <p:txBody>
          <a:bodyPr>
            <a:noAutofit/>
          </a:bodyPr>
          <a:lstStyle/>
          <a:p>
            <a:pPr algn="ctr"/>
            <a:r>
              <a:rPr lang="en-US" sz="4400" dirty="0" smtClean="0">
                <a:latin typeface="+mj-lt"/>
              </a:rPr>
              <a:t>MISSED OPPORTUNITIES – </a:t>
            </a:r>
            <a:br>
              <a:rPr lang="en-US" sz="4400" dirty="0" smtClean="0">
                <a:latin typeface="+mj-lt"/>
              </a:rPr>
            </a:br>
            <a:r>
              <a:rPr lang="en-US" sz="4400" dirty="0" smtClean="0">
                <a:latin typeface="+mj-lt"/>
              </a:rPr>
              <a:t>DUTY TO ADVISE </a:t>
            </a:r>
            <a:endParaRPr lang="en-US" sz="4400" i="1" dirty="0">
              <a:latin typeface="+mj-lt"/>
            </a:endParaRPr>
          </a:p>
        </p:txBody>
      </p:sp>
      <p:sp>
        <p:nvSpPr>
          <p:cNvPr id="3" name="Content Placeholder 2"/>
          <p:cNvSpPr>
            <a:spLocks noGrp="1"/>
          </p:cNvSpPr>
          <p:nvPr>
            <p:ph idx="1"/>
          </p:nvPr>
        </p:nvSpPr>
        <p:spPr>
          <a:xfrm>
            <a:off x="-28723" y="2438400"/>
            <a:ext cx="9454766" cy="4825937"/>
          </a:xfrm>
        </p:spPr>
        <p:txBody>
          <a:bodyPr/>
          <a:lstStyle/>
          <a:p>
            <a:pPr marL="457200" lvl="1" indent="0">
              <a:buClr>
                <a:srgbClr val="FF9999"/>
              </a:buClr>
              <a:buSzPct val="65000"/>
              <a:buNone/>
              <a:defRPr/>
            </a:pPr>
            <a:r>
              <a:rPr lang="en-US" sz="3200" dirty="0" smtClean="0">
                <a:sym typeface="Wingdings" panose="05000000000000000000" pitchFamily="2" charset="2"/>
              </a:rPr>
              <a:t>  Is There a Duty to Advise Clients to Use a 	  	 	 More Protective Situs?</a:t>
            </a:r>
            <a:endParaRPr lang="en-US" sz="3200" dirty="0"/>
          </a:p>
          <a:p>
            <a:pPr marL="457200" lvl="1" indent="0">
              <a:buClr>
                <a:srgbClr val="FF9999"/>
              </a:buClr>
              <a:buSzPct val="65000"/>
              <a:buNone/>
              <a:defRPr/>
            </a:pPr>
            <a:r>
              <a:rPr lang="en-US" sz="3200" dirty="0" smtClean="0">
                <a:sym typeface="Wingdings" panose="05000000000000000000" pitchFamily="2" charset="2"/>
              </a:rPr>
              <a:t> </a:t>
            </a:r>
            <a:r>
              <a:rPr lang="en-US" sz="3200" dirty="0" smtClean="0"/>
              <a:t>Do the Relatively Low Standards of the 	    	   	Industry Protect You?</a:t>
            </a:r>
          </a:p>
          <a:p>
            <a:pPr marL="457200" lvl="1" indent="0">
              <a:buClr>
                <a:srgbClr val="FF9999"/>
              </a:buClr>
              <a:buSzPct val="65000"/>
              <a:buNone/>
              <a:defRPr/>
            </a:pPr>
            <a:r>
              <a:rPr lang="en-US" sz="3200" dirty="0">
                <a:sym typeface="Wingdings" panose="05000000000000000000" pitchFamily="2" charset="2"/>
              </a:rPr>
              <a:t> </a:t>
            </a:r>
            <a:r>
              <a:rPr lang="en-US" sz="3200" dirty="0" smtClean="0"/>
              <a:t>For a Very Insightful Article on This Topic, See 	Randy Roth, “</a:t>
            </a:r>
            <a:r>
              <a:rPr lang="en-US" sz="3200" dirty="0"/>
              <a:t>Liability Issues for Lawyers and </a:t>
            </a:r>
            <a:r>
              <a:rPr lang="en-US" sz="3200" dirty="0" smtClean="0"/>
              <a:t>	Other </a:t>
            </a:r>
            <a:r>
              <a:rPr lang="en-US" sz="3200" dirty="0"/>
              <a:t>Fiduciaries”, </a:t>
            </a:r>
            <a:r>
              <a:rPr lang="en-US" sz="3200" dirty="0" smtClean="0"/>
              <a:t>44 </a:t>
            </a:r>
            <a:r>
              <a:rPr lang="en-US" sz="3200" dirty="0"/>
              <a:t>U. Miami Heckerling </a:t>
            </a:r>
            <a:r>
              <a:rPr lang="en-US" sz="3200" dirty="0" smtClean="0"/>
              <a:t>Inst</a:t>
            </a:r>
            <a:r>
              <a:rPr lang="en-US" sz="3200" dirty="0"/>
              <a:t>. </a:t>
            </a:r>
            <a:r>
              <a:rPr lang="en-US" sz="3200" dirty="0" smtClean="0"/>
              <a:t>      	on </a:t>
            </a:r>
            <a:r>
              <a:rPr lang="en-US" sz="3200" dirty="0"/>
              <a:t>Est. Plan., Ch. 16 (2010)</a:t>
            </a:r>
          </a:p>
          <a:p>
            <a:pPr marL="457200" lvl="1" indent="0">
              <a:buClr>
                <a:srgbClr val="FF9999"/>
              </a:buClr>
              <a:buSzPct val="65000"/>
              <a:buNone/>
              <a:defRPr/>
            </a:pPr>
            <a:r>
              <a:rPr lang="en-US" sz="3200" dirty="0"/>
              <a:t>	</a:t>
            </a:r>
            <a:endParaRPr lang="en-US" sz="3200" dirty="0">
              <a:latin typeface="+mn-lt"/>
            </a:endParaRPr>
          </a:p>
          <a:p>
            <a:pPr marL="457200" lvl="1" indent="0">
              <a:buClr>
                <a:srgbClr val="FF9999"/>
              </a:buClr>
              <a:buSzPct val="65000"/>
              <a:buNone/>
              <a:defRPr/>
            </a:pPr>
            <a:r>
              <a:rPr lang="en-US" sz="3200" dirty="0" smtClean="0">
                <a:latin typeface="+mn-lt"/>
                <a:sym typeface="Wingdings" panose="05000000000000000000" pitchFamily="2" charset="2"/>
              </a:rPr>
              <a:t>	</a:t>
            </a:r>
            <a:endParaRPr lang="en-US" sz="1800" dirty="0"/>
          </a:p>
        </p:txBody>
      </p:sp>
    </p:spTree>
    <p:extLst>
      <p:ext uri="{BB962C8B-B14F-4D97-AF65-F5344CB8AC3E}">
        <p14:creationId xmlns:p14="http://schemas.microsoft.com/office/powerpoint/2010/main" val="3943935245"/>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33375" y="228600"/>
            <a:ext cx="8382000" cy="664797"/>
          </a:xfrm>
        </p:spPr>
        <p:txBody>
          <a:bodyPr>
            <a:normAutofit/>
          </a:bodyPr>
          <a:lstStyle/>
          <a:p>
            <a:pPr algn="ctr"/>
            <a:r>
              <a:rPr lang="en-US" sz="4400" dirty="0" smtClean="0">
                <a:latin typeface="+mj-lt"/>
              </a:rPr>
              <a:t>RIGHTS OF A POLICY OWNER</a:t>
            </a:r>
            <a:endParaRPr lang="en-US" sz="4400" dirty="0">
              <a:latin typeface="+mj-lt"/>
            </a:endParaRPr>
          </a:p>
        </p:txBody>
      </p:sp>
      <p:sp>
        <p:nvSpPr>
          <p:cNvPr id="3" name="Content Placeholder 2"/>
          <p:cNvSpPr>
            <a:spLocks noGrp="1"/>
          </p:cNvSpPr>
          <p:nvPr>
            <p:ph idx="1"/>
          </p:nvPr>
        </p:nvSpPr>
        <p:spPr>
          <a:xfrm>
            <a:off x="333375" y="2209800"/>
            <a:ext cx="8646459" cy="5441490"/>
          </a:xfrm>
        </p:spPr>
        <p:txBody>
          <a:bodyPr/>
          <a:lstStyle/>
          <a:p>
            <a:pPr>
              <a:lnSpc>
                <a:spcPct val="120000"/>
              </a:lnSpc>
              <a:buFont typeface="Wingdings" panose="05000000000000000000" pitchFamily="2" charset="2"/>
              <a:buChar char="q"/>
              <a:defRPr/>
            </a:pPr>
            <a:r>
              <a:rPr lang="en-US" dirty="0" smtClean="0"/>
              <a:t> Exchange</a:t>
            </a:r>
          </a:p>
          <a:p>
            <a:pPr>
              <a:lnSpc>
                <a:spcPct val="120000"/>
              </a:lnSpc>
              <a:buFont typeface="Wingdings" panose="05000000000000000000" pitchFamily="2" charset="2"/>
              <a:buChar char="q"/>
              <a:defRPr/>
            </a:pPr>
            <a:r>
              <a:rPr lang="en-US" b="0" dirty="0" smtClean="0">
                <a:solidFill>
                  <a:schemeClr val="tx1"/>
                </a:solidFill>
              </a:rPr>
              <a:t> Take Dividends in Cash</a:t>
            </a:r>
          </a:p>
          <a:p>
            <a:pPr>
              <a:lnSpc>
                <a:spcPct val="120000"/>
              </a:lnSpc>
              <a:buFont typeface="Wingdings" panose="05000000000000000000" pitchFamily="2" charset="2"/>
              <a:buChar char="q"/>
              <a:defRPr/>
            </a:pPr>
            <a:r>
              <a:rPr lang="en-US" dirty="0" smtClean="0"/>
              <a:t> Pledge</a:t>
            </a:r>
            <a:endParaRPr lang="en-US" b="0" dirty="0" smtClean="0">
              <a:solidFill>
                <a:schemeClr val="tx1"/>
              </a:solidFill>
            </a:endParaRPr>
          </a:p>
          <a:p>
            <a:pPr>
              <a:lnSpc>
                <a:spcPct val="90000"/>
              </a:lnSpc>
              <a:buNone/>
              <a:defRPr/>
            </a:pPr>
            <a:r>
              <a:rPr lang="en-US" b="0" dirty="0" smtClean="0">
                <a:solidFill>
                  <a:schemeClr val="tx1"/>
                </a:solidFill>
                <a:sym typeface="Wingdings" panose="05000000000000000000" pitchFamily="2" charset="2"/>
              </a:rPr>
              <a:t></a:t>
            </a:r>
            <a:r>
              <a:rPr lang="en-US" b="0" dirty="0" smtClean="0">
                <a:solidFill>
                  <a:schemeClr val="tx1"/>
                </a:solidFill>
              </a:rPr>
              <a:t> </a:t>
            </a:r>
            <a:r>
              <a:rPr lang="en-US" dirty="0" smtClean="0"/>
              <a:t>Change Beneficiary</a:t>
            </a:r>
            <a:endParaRPr lang="en-US" b="0" dirty="0">
              <a:solidFill>
                <a:schemeClr val="tx1"/>
              </a:solidFill>
            </a:endParaRPr>
          </a:p>
          <a:p>
            <a:pPr marL="0" indent="0">
              <a:lnSpc>
                <a:spcPct val="120000"/>
              </a:lnSpc>
              <a:buNone/>
              <a:defRPr/>
            </a:pPr>
            <a:r>
              <a:rPr lang="en-US" b="0" dirty="0">
                <a:solidFill>
                  <a:schemeClr val="tx1"/>
                </a:solidFill>
                <a:sym typeface="Wingdings" panose="05000000000000000000" pitchFamily="2" charset="2"/>
              </a:rPr>
              <a:t> </a:t>
            </a:r>
            <a:r>
              <a:rPr lang="en-US" b="0" dirty="0" smtClean="0">
                <a:solidFill>
                  <a:schemeClr val="tx1"/>
                </a:solidFill>
              </a:rPr>
              <a:t>Borrow Against the Policy</a:t>
            </a:r>
            <a:endParaRPr lang="en-US" b="0" dirty="0">
              <a:solidFill>
                <a:schemeClr val="tx1"/>
              </a:solidFill>
            </a:endParaRPr>
          </a:p>
          <a:p>
            <a:pPr>
              <a:lnSpc>
                <a:spcPct val="120000"/>
              </a:lnSpc>
              <a:buFont typeface="Wingdings" panose="05000000000000000000" pitchFamily="2" charset="2"/>
              <a:buChar char="q"/>
              <a:defRPr/>
            </a:pPr>
            <a:r>
              <a:rPr lang="en-US" b="0" dirty="0" smtClean="0">
                <a:solidFill>
                  <a:schemeClr val="tx1"/>
                </a:solidFill>
              </a:rPr>
              <a:t> Surrender</a:t>
            </a:r>
          </a:p>
          <a:p>
            <a:pPr>
              <a:lnSpc>
                <a:spcPct val="120000"/>
              </a:lnSpc>
              <a:buFont typeface="Wingdings" panose="05000000000000000000" pitchFamily="2" charset="2"/>
              <a:buChar char="q"/>
              <a:defRPr/>
            </a:pPr>
            <a:endParaRPr lang="en-US" sz="3600" b="0" dirty="0" smtClean="0">
              <a:solidFill>
                <a:schemeClr val="tx1"/>
              </a:solidFill>
            </a:endParaRPr>
          </a:p>
          <a:p>
            <a:pPr>
              <a:lnSpc>
                <a:spcPct val="120000"/>
              </a:lnSpc>
              <a:buFont typeface="Wingdings" panose="05000000000000000000" pitchFamily="2" charset="2"/>
              <a:buChar char="q"/>
              <a:defRPr/>
            </a:pPr>
            <a:endParaRPr lang="en-US" sz="3600" b="0" dirty="0" smtClean="0">
              <a:solidFill>
                <a:schemeClr val="tx1"/>
              </a:solidFill>
            </a:endParaRPr>
          </a:p>
        </p:txBody>
      </p:sp>
    </p:spTree>
    <p:extLst>
      <p:ext uri="{BB962C8B-B14F-4D97-AF65-F5344CB8AC3E}">
        <p14:creationId xmlns:p14="http://schemas.microsoft.com/office/powerpoint/2010/main" val="3232736465"/>
      </p:ext>
    </p:extLst>
  </p:cSld>
  <p:clrMapOvr>
    <a:masterClrMapping/>
  </p:clrMapOvr>
  <p:transition>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178120" cy="1075765"/>
          </a:xfrm>
        </p:spPr>
        <p:txBody>
          <a:bodyPr>
            <a:noAutofit/>
          </a:bodyPr>
          <a:lstStyle/>
          <a:p>
            <a:pPr algn="ctr"/>
            <a:r>
              <a:rPr lang="en-US" sz="4400" dirty="0" smtClean="0">
                <a:latin typeface="+mj-lt"/>
              </a:rPr>
              <a:t>MISSED OPPORTUNITIES – </a:t>
            </a:r>
            <a:br>
              <a:rPr lang="en-US" sz="4400" dirty="0" smtClean="0">
                <a:latin typeface="+mj-lt"/>
              </a:rPr>
            </a:br>
            <a:r>
              <a:rPr lang="en-US" sz="4400" dirty="0" smtClean="0">
                <a:latin typeface="+mj-lt"/>
              </a:rPr>
              <a:t>DUTY TO ADVISE con’t.</a:t>
            </a:r>
            <a:endParaRPr lang="en-US" sz="4400" i="1" dirty="0">
              <a:latin typeface="+mj-lt"/>
            </a:endParaRPr>
          </a:p>
        </p:txBody>
      </p:sp>
      <p:sp>
        <p:nvSpPr>
          <p:cNvPr id="3" name="Content Placeholder 2"/>
          <p:cNvSpPr>
            <a:spLocks noGrp="1"/>
          </p:cNvSpPr>
          <p:nvPr>
            <p:ph idx="1"/>
          </p:nvPr>
        </p:nvSpPr>
        <p:spPr>
          <a:xfrm>
            <a:off x="152400" y="1981200"/>
            <a:ext cx="8635320" cy="5373779"/>
          </a:xfrm>
        </p:spPr>
        <p:txBody>
          <a:bodyPr/>
          <a:lstStyle/>
          <a:p>
            <a:pPr marL="457200" lvl="1" indent="0">
              <a:buClr>
                <a:srgbClr val="FF9999"/>
              </a:buClr>
              <a:buSzPct val="65000"/>
              <a:buNone/>
              <a:defRPr/>
            </a:pPr>
            <a:r>
              <a:rPr lang="en-US" dirty="0">
                <a:latin typeface="+mn-lt"/>
              </a:rPr>
              <a:t>	</a:t>
            </a:r>
            <a:r>
              <a:rPr lang="en-US" sz="2400" dirty="0" smtClean="0">
                <a:latin typeface="+mn-lt"/>
                <a:sym typeface="Wingdings" panose="05000000000000000000" pitchFamily="2" charset="2"/>
              </a:rPr>
              <a:t>◊</a:t>
            </a:r>
            <a:r>
              <a:rPr lang="en-US" sz="2400" dirty="0" smtClean="0">
                <a:latin typeface="+mn-lt"/>
              </a:rPr>
              <a:t> Dick Nenno</a:t>
            </a:r>
          </a:p>
          <a:p>
            <a:pPr marL="457200" lvl="1" indent="0">
              <a:buClr>
                <a:srgbClr val="FF9999"/>
              </a:buClr>
              <a:buSzPct val="65000"/>
              <a:buNone/>
              <a:defRPr/>
            </a:pPr>
            <a:r>
              <a:rPr lang="en-US" sz="1200" b="1" dirty="0"/>
              <a:t>	</a:t>
            </a:r>
            <a:r>
              <a:rPr lang="en-US" sz="1200" b="1" dirty="0" smtClean="0"/>
              <a:t>      “Planning </a:t>
            </a:r>
            <a:r>
              <a:rPr lang="en-US" sz="1200" b="1" dirty="0"/>
              <a:t>With Domestic Asset-Protection Trusts, ” 40 RPP&amp;T J. 263 at 284, (Summer 2005 – </a:t>
            </a:r>
            <a:r>
              <a:rPr lang="en-US" sz="1200" b="1" dirty="0" smtClean="0"/>
              <a:t>Cited by </a:t>
            </a:r>
          </a:p>
          <a:p>
            <a:pPr marL="457200" lvl="1" indent="0">
              <a:buClr>
                <a:srgbClr val="FF9999"/>
              </a:buClr>
              <a:buSzPct val="65000"/>
              <a:buNone/>
              <a:defRPr/>
            </a:pPr>
            <a:r>
              <a:rPr lang="en-US" sz="1200" b="1" dirty="0"/>
              <a:t> </a:t>
            </a:r>
            <a:r>
              <a:rPr lang="en-US" sz="1200" b="1" dirty="0" smtClean="0"/>
              <a:t>                  Prof. Roth (Fn. 105) “Attorneys might face exposure if they do not advise the client to [engage in asset protection 	</a:t>
            </a:r>
            <a:r>
              <a:rPr lang="en-US" sz="1200" b="1" dirty="0"/>
              <a:t> </a:t>
            </a:r>
            <a:r>
              <a:rPr lang="en-US" sz="1200" b="1" dirty="0" smtClean="0"/>
              <a:t>     planning] and creditors later reach the client’s assets.” </a:t>
            </a:r>
          </a:p>
          <a:p>
            <a:pPr marL="457200" lvl="1" indent="0">
              <a:buClr>
                <a:srgbClr val="FF9999"/>
              </a:buClr>
              <a:buSzPct val="65000"/>
              <a:buNone/>
              <a:defRPr/>
            </a:pPr>
            <a:endParaRPr lang="en-US" sz="1200" dirty="0" smtClean="0"/>
          </a:p>
          <a:p>
            <a:pPr marL="457200" lvl="1" indent="0">
              <a:buClr>
                <a:srgbClr val="FF9999"/>
              </a:buClr>
              <a:buSzPct val="65000"/>
              <a:buNone/>
              <a:defRPr/>
            </a:pPr>
            <a:r>
              <a:rPr lang="en-US" sz="1200" dirty="0"/>
              <a:t>	</a:t>
            </a:r>
            <a:r>
              <a:rPr lang="en-US" sz="1200" dirty="0" smtClean="0"/>
              <a:t>      </a:t>
            </a:r>
            <a:r>
              <a:rPr lang="en-US" sz="1200" b="1" dirty="0" smtClean="0"/>
              <a:t>“Planning </a:t>
            </a:r>
            <a:r>
              <a:rPr lang="en-US" sz="1200" b="1" dirty="0"/>
              <a:t>to Minimize or Avoid State Income Tax on Trusts”, 34 ACTEC Journal 131 (2008), at 146; “Managing state </a:t>
            </a:r>
            <a:r>
              <a:rPr lang="en-US" sz="1200" b="1" dirty="0" smtClean="0"/>
              <a:t>	      income </a:t>
            </a:r>
            <a:r>
              <a:rPr lang="en-US" sz="1200" b="1" dirty="0"/>
              <a:t>tax liability is a critical aspect of planning and administering a trust.   (N)o court has yet held an attorney or </a:t>
            </a:r>
            <a:r>
              <a:rPr lang="en-US" sz="1200" b="1" dirty="0" smtClean="0"/>
              <a:t>     	      trustee </a:t>
            </a:r>
            <a:r>
              <a:rPr lang="en-US" sz="1200" b="1" dirty="0"/>
              <a:t>liable for failing to minimize state income tax, but such a case probably is not far off.  Accordingly, attorneys </a:t>
            </a:r>
            <a:r>
              <a:rPr lang="en-US" sz="1200" b="1" dirty="0" smtClean="0"/>
              <a:t>	      and </a:t>
            </a:r>
            <a:r>
              <a:rPr lang="en-US" sz="1200" b="1" dirty="0"/>
              <a:t>trustees ignore this crucial issue at their peril</a:t>
            </a:r>
            <a:r>
              <a:rPr lang="en-US" sz="1200" b="1" dirty="0" smtClean="0"/>
              <a:t>.”</a:t>
            </a:r>
            <a:endParaRPr lang="en-US" sz="1200" dirty="0" smtClean="0"/>
          </a:p>
          <a:p>
            <a:pPr marL="457200" lvl="1" indent="0">
              <a:buClr>
                <a:srgbClr val="FF9999"/>
              </a:buClr>
              <a:buSzPct val="65000"/>
              <a:buNone/>
              <a:defRPr/>
            </a:pPr>
            <a:r>
              <a:rPr lang="en-US" dirty="0"/>
              <a:t>	</a:t>
            </a:r>
            <a:r>
              <a:rPr lang="en-US" sz="2400" dirty="0" smtClean="0">
                <a:sym typeface="Wingdings" panose="05000000000000000000" pitchFamily="2" charset="2"/>
              </a:rPr>
              <a:t>◊ </a:t>
            </a:r>
            <a:r>
              <a:rPr lang="en-US" sz="2400" dirty="0" smtClean="0"/>
              <a:t>Gideon Rothschild/Dan Rubin</a:t>
            </a:r>
          </a:p>
          <a:p>
            <a:pPr marL="457200" lvl="1" indent="0">
              <a:buClr>
                <a:srgbClr val="FF9999"/>
              </a:buClr>
              <a:buSzPct val="65000"/>
              <a:buNone/>
              <a:defRPr/>
            </a:pPr>
            <a:r>
              <a:rPr lang="en-US" sz="1200" b="1" dirty="0" smtClean="0"/>
              <a:t>	</a:t>
            </a:r>
            <a:r>
              <a:rPr lang="en-US" sz="1200" b="1" dirty="0"/>
              <a:t> </a:t>
            </a:r>
            <a:r>
              <a:rPr lang="en-US" sz="1200" b="1" dirty="0" smtClean="0"/>
              <a:t>      “Asset-Protection </a:t>
            </a:r>
            <a:r>
              <a:rPr lang="en-US" sz="1200" b="1" dirty="0"/>
              <a:t>Planning: Ethical? Legal? Obligatory?,” Rothschild &amp; Rubin, Trusts &amp; Estates </a:t>
            </a:r>
            <a:r>
              <a:rPr lang="en-US" sz="1200" b="1" dirty="0" smtClean="0"/>
              <a:t>at 42 (Sept</a:t>
            </a:r>
            <a:r>
              <a:rPr lang="en-US" sz="1200" b="1" dirty="0"/>
              <a:t>. 2003) </a:t>
            </a:r>
            <a:r>
              <a:rPr lang="en-US" sz="1200" b="1" dirty="0" smtClean="0"/>
              <a:t>“      	       …</a:t>
            </a:r>
            <a:r>
              <a:rPr lang="en-US" sz="1200" b="1" dirty="0"/>
              <a:t>it is only a matter of time before clients make claims against estate planners </a:t>
            </a:r>
            <a:r>
              <a:rPr lang="en-US" sz="1200" b="1" dirty="0" smtClean="0"/>
              <a:t>who </a:t>
            </a:r>
            <a:r>
              <a:rPr lang="en-US" sz="1200" b="1" dirty="0"/>
              <a:t>did not </a:t>
            </a:r>
            <a:r>
              <a:rPr lang="en-US" sz="1200" b="1" dirty="0" smtClean="0"/>
              <a:t>raise </a:t>
            </a:r>
            <a:r>
              <a:rPr lang="en-US" sz="1200" b="1" dirty="0"/>
              <a:t>the subject of asset 	</a:t>
            </a:r>
            <a:r>
              <a:rPr lang="en-US" sz="1200" b="1" dirty="0" smtClean="0"/>
              <a:t>       protection </a:t>
            </a:r>
            <a:r>
              <a:rPr lang="en-US" sz="1200" b="1" dirty="0"/>
              <a:t>planning as part of the planning process-when </a:t>
            </a:r>
            <a:r>
              <a:rPr lang="en-US" sz="1200" b="1" dirty="0" smtClean="0"/>
              <a:t>it arguably </a:t>
            </a:r>
            <a:r>
              <a:rPr lang="en-US" sz="1200" b="1" dirty="0"/>
              <a:t>would have </a:t>
            </a:r>
            <a:r>
              <a:rPr lang="en-US" sz="1200" b="1" dirty="0" smtClean="0"/>
              <a:t>worked</a:t>
            </a:r>
            <a:r>
              <a:rPr lang="en-US" sz="1200" b="1" dirty="0"/>
              <a:t>.”  Gideon has told me that </a:t>
            </a:r>
            <a:r>
              <a:rPr lang="en-US" sz="1200" b="1" dirty="0" smtClean="0"/>
              <a:t>	       the </a:t>
            </a:r>
            <a:r>
              <a:rPr lang="en-US" sz="1200" b="1" dirty="0"/>
              <a:t>same concern applies to minimizing </a:t>
            </a:r>
            <a:r>
              <a:rPr lang="en-US" sz="1200" b="1" dirty="0" smtClean="0"/>
              <a:t>taxes </a:t>
            </a:r>
            <a:r>
              <a:rPr lang="en-US" sz="1200" b="1" dirty="0"/>
              <a:t>and moving wealth to </a:t>
            </a:r>
            <a:r>
              <a:rPr lang="en-US" sz="1200" b="1" dirty="0" smtClean="0"/>
              <a:t>a situs without </a:t>
            </a:r>
            <a:r>
              <a:rPr lang="en-US" sz="1200" b="1" dirty="0"/>
              <a:t>state income tax.</a:t>
            </a:r>
          </a:p>
          <a:p>
            <a:pPr marL="457200" lvl="1" indent="0">
              <a:buClr>
                <a:srgbClr val="FF9999"/>
              </a:buClr>
              <a:buSzPct val="65000"/>
              <a:buNone/>
              <a:defRPr/>
            </a:pPr>
            <a:r>
              <a:rPr lang="en-US" dirty="0">
                <a:sym typeface="Wingdings" panose="05000000000000000000" pitchFamily="2" charset="2"/>
              </a:rPr>
              <a:t>	</a:t>
            </a:r>
            <a:r>
              <a:rPr lang="en-US" sz="2400" dirty="0" smtClean="0">
                <a:sym typeface="Wingdings" panose="05000000000000000000" pitchFamily="2" charset="2"/>
              </a:rPr>
              <a:t>◊</a:t>
            </a:r>
            <a:r>
              <a:rPr lang="en-US" sz="2400" dirty="0" smtClean="0"/>
              <a:t> Skip Fox</a:t>
            </a:r>
          </a:p>
          <a:p>
            <a:pPr marL="457200" lvl="1" indent="0">
              <a:buClr>
                <a:srgbClr val="FF9999"/>
              </a:buClr>
              <a:buSzPct val="65000"/>
              <a:buNone/>
              <a:defRPr/>
            </a:pPr>
            <a:r>
              <a:rPr lang="en-US" sz="1200" b="1" dirty="0"/>
              <a:t>  	 </a:t>
            </a:r>
            <a:r>
              <a:rPr lang="en-US" sz="1200" b="1" dirty="0" smtClean="0"/>
              <a:t>     “Current </a:t>
            </a:r>
            <a:r>
              <a:rPr lang="en-US" sz="1200" b="1" dirty="0"/>
              <a:t>Financial and Estate Planning Trends”, CCH Financial and Estate Planning, </a:t>
            </a:r>
            <a:r>
              <a:rPr lang="en-US" sz="1200" b="1" dirty="0" smtClean="0"/>
              <a:t> (Nov </a:t>
            </a:r>
            <a:r>
              <a:rPr lang="en-US" sz="1200" b="1" dirty="0"/>
              <a:t>26,2007), “… I would </a:t>
            </a:r>
            <a:r>
              <a:rPr lang="en-US" sz="1200" b="1" dirty="0" smtClean="0"/>
              <a:t>		     </a:t>
            </a:r>
            <a:r>
              <a:rPr lang="en-US" sz="1200" b="1" dirty="0"/>
              <a:t> </a:t>
            </a:r>
            <a:r>
              <a:rPr lang="en-US" sz="1200" b="1" dirty="0" smtClean="0"/>
              <a:t>argue </a:t>
            </a:r>
            <a:r>
              <a:rPr lang="en-US" sz="1200" b="1" dirty="0"/>
              <a:t>that there may very well be an affirmative duty to talk to your </a:t>
            </a:r>
            <a:r>
              <a:rPr lang="en-US" sz="1200" b="1" dirty="0" smtClean="0"/>
              <a:t>clients </a:t>
            </a:r>
            <a:r>
              <a:rPr lang="en-US" sz="1200" b="1" dirty="0"/>
              <a:t>about (an asset protection trust).” </a:t>
            </a:r>
            <a:endParaRPr lang="en-US" sz="1200" b="1" dirty="0" smtClean="0"/>
          </a:p>
          <a:p>
            <a:pPr marL="457200" lvl="1" indent="0">
              <a:buClr>
                <a:srgbClr val="FF9999"/>
              </a:buClr>
              <a:buSzPct val="65000"/>
              <a:buNone/>
              <a:defRPr/>
            </a:pPr>
            <a:r>
              <a:rPr lang="en-US" sz="1200" b="1" dirty="0"/>
              <a:t>	 </a:t>
            </a:r>
            <a:r>
              <a:rPr lang="en-US" sz="1200" b="1" dirty="0" smtClean="0"/>
              <a:t>     at </a:t>
            </a:r>
            <a:r>
              <a:rPr lang="en-US" sz="1200" b="1" dirty="0"/>
              <a:t>p. 83 and, "…it could be any advisor.” at p. 84. </a:t>
            </a:r>
          </a:p>
          <a:p>
            <a:pPr marL="457200" lvl="1" indent="0">
              <a:buClr>
                <a:srgbClr val="FF9999"/>
              </a:buClr>
              <a:buSzPct val="65000"/>
              <a:buNone/>
              <a:defRPr/>
            </a:pPr>
            <a:endParaRPr lang="en-US" sz="3200" dirty="0">
              <a:latin typeface="+mn-lt"/>
            </a:endParaRPr>
          </a:p>
          <a:p>
            <a:pPr marL="457200" lvl="1" indent="0">
              <a:buClr>
                <a:srgbClr val="FF9999"/>
              </a:buClr>
              <a:buSzPct val="65000"/>
              <a:buNone/>
              <a:defRPr/>
            </a:pPr>
            <a:r>
              <a:rPr lang="en-US" sz="3200" dirty="0" smtClean="0">
                <a:latin typeface="+mn-lt"/>
                <a:sym typeface="Wingdings" panose="05000000000000000000" pitchFamily="2" charset="2"/>
              </a:rPr>
              <a:t>	</a:t>
            </a:r>
            <a:endParaRPr lang="en-US" sz="1800" dirty="0"/>
          </a:p>
        </p:txBody>
      </p:sp>
    </p:spTree>
    <p:extLst>
      <p:ext uri="{BB962C8B-B14F-4D97-AF65-F5344CB8AC3E}">
        <p14:creationId xmlns:p14="http://schemas.microsoft.com/office/powerpoint/2010/main" val="3772507182"/>
      </p:ext>
    </p:extLst>
  </p:cSld>
  <p:clrMapOvr>
    <a:masterClrMapping/>
  </p:clrMapOvr>
  <p:transition>
    <p:fad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698715" y="2895600"/>
            <a:ext cx="7681913" cy="1523495"/>
          </a:xfrm>
        </p:spPr>
        <p:txBody>
          <a:bodyPr vert="horz" wrap="square" lIns="91440" tIns="45720" rIns="91440" bIns="45720" numCol="1" anchorCtr="0" compatLnSpc="1">
            <a:prstTxWarp prst="textNoShape">
              <a:avLst/>
            </a:prstTxWarp>
          </a:bodyPr>
          <a:lstStyle/>
          <a:p>
            <a:pPr algn="ctr"/>
            <a:r>
              <a:rPr lang="en-US" b="1" dirty="0" smtClean="0"/>
              <a:t>BDIT –</a:t>
            </a:r>
            <a:br>
              <a:rPr lang="en-US" b="1" dirty="0" smtClean="0"/>
            </a:br>
            <a:r>
              <a:rPr lang="en-US" b="1" dirty="0" smtClean="0"/>
              <a:t> “YOU CAN’T BEAT IT”</a:t>
            </a:r>
            <a:endParaRPr b="1" dirty="0">
              <a:latin typeface="+mj-lt"/>
              <a:ea typeface="ヒラギノ角ゴ Pro W3" pitchFamily="-64" charset="-128"/>
              <a:cs typeface="ヒラギノ角ゴ Pro W3" pitchFamily="-64" charset="-128"/>
            </a:endParaRPr>
          </a:p>
        </p:txBody>
      </p:sp>
      <p:sp>
        <p:nvSpPr>
          <p:cNvPr id="2" name="TextBox 1"/>
          <p:cNvSpPr txBox="1"/>
          <p:nvPr/>
        </p:nvSpPr>
        <p:spPr>
          <a:xfrm>
            <a:off x="360218" y="415636"/>
            <a:ext cx="8358909" cy="584775"/>
          </a:xfrm>
          <a:prstGeom prst="rect">
            <a:avLst/>
          </a:prstGeom>
          <a:noFill/>
        </p:spPr>
        <p:txBody>
          <a:bodyPr wrap="square" rtlCol="0">
            <a:spAutoFit/>
          </a:bodyPr>
          <a:lstStyle/>
          <a:p>
            <a:r>
              <a:rPr lang="en-US" sz="3200" b="1" dirty="0" smtClean="0">
                <a:solidFill>
                  <a:srgbClr val="FFFFFF"/>
                </a:solidFill>
              </a:rPr>
              <a:t>OSHINS 11 - </a:t>
            </a:r>
            <a:r>
              <a:rPr lang="en-US" sz="3200" b="1" dirty="0" smtClean="0">
                <a:solidFill>
                  <a:srgbClr val="FFFFFF"/>
                </a:solidFill>
              </a:rPr>
              <a:t>#10</a:t>
            </a:r>
            <a:endParaRPr lang="en-US" sz="3200" b="1" dirty="0">
              <a:solidFill>
                <a:srgbClr val="FFFFFF"/>
              </a:solidFill>
            </a:endParaRPr>
          </a:p>
        </p:txBody>
      </p:sp>
    </p:spTree>
    <p:extLst>
      <p:ext uri="{BB962C8B-B14F-4D97-AF65-F5344CB8AC3E}">
        <p14:creationId xmlns:p14="http://schemas.microsoft.com/office/powerpoint/2010/main" val="2060936472"/>
      </p:ext>
    </p:extLst>
  </p:cSld>
  <p:clrMapOvr>
    <a:masterClrMapping/>
  </p:clrMapOvr>
  <p:transition>
    <p:fad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989409" y="533400"/>
            <a:ext cx="7043208" cy="1523494"/>
          </a:xfrm>
        </p:spPr>
        <p:txBody>
          <a:bodyPr/>
          <a:lstStyle/>
          <a:p>
            <a:pPr algn="ctr"/>
            <a:r>
              <a:rPr lang="en-US" dirty="0" smtClean="0"/>
              <a:t>THE CONCEPT</a:t>
            </a:r>
            <a:endParaRPr lang="en-US" dirty="0"/>
          </a:p>
        </p:txBody>
      </p:sp>
      <p:sp>
        <p:nvSpPr>
          <p:cNvPr id="8" name="Rectangle 7"/>
          <p:cNvSpPr/>
          <p:nvPr/>
        </p:nvSpPr>
        <p:spPr>
          <a:xfrm>
            <a:off x="685800" y="2667000"/>
            <a:ext cx="7802827" cy="3170099"/>
          </a:xfrm>
          <a:prstGeom prst="rect">
            <a:avLst/>
          </a:prstGeom>
        </p:spPr>
        <p:txBody>
          <a:bodyPr wrap="square">
            <a:spAutoFit/>
          </a:bodyPr>
          <a:lstStyle/>
          <a:p>
            <a:pPr algn="just"/>
            <a:r>
              <a:rPr lang="en-US" sz="2000" b="1" dirty="0" smtClean="0"/>
              <a:t>TRANSFER TAX AND CREDITOR RIGHTS </a:t>
            </a:r>
            <a:r>
              <a:rPr lang="en-US" sz="2000" dirty="0" smtClean="0"/>
              <a:t>– A third-party, such as a parent or grandparent, sets up a trust for our client so that the third-party is the Trust Creator for transfer tax purposes and creditor protection purposes. The client never makes a gift to the trust. Any transactions between the trust and the client will be sales for adequate consideration – i.e., equal value.</a:t>
            </a:r>
          </a:p>
          <a:p>
            <a:pPr algn="just"/>
            <a:endParaRPr lang="en-US" sz="2000" dirty="0"/>
          </a:p>
          <a:p>
            <a:pPr algn="just"/>
            <a:r>
              <a:rPr lang="en-US" sz="2000" b="1" dirty="0" smtClean="0"/>
              <a:t>INCOME TAX </a:t>
            </a:r>
            <a:r>
              <a:rPr lang="en-US" sz="2000" dirty="0" smtClean="0"/>
              <a:t>– The gift will be subject to a lapsing (“Crummey”) power of withdrawal over all contributions to the trust and the donor will not have rights that cause grantor trust status to the donor.</a:t>
            </a:r>
            <a:endParaRPr lang="en-US" sz="2000" dirty="0"/>
          </a:p>
        </p:txBody>
      </p:sp>
    </p:spTree>
    <p:extLst>
      <p:ext uri="{BB962C8B-B14F-4D97-AF65-F5344CB8AC3E}">
        <p14:creationId xmlns:p14="http://schemas.microsoft.com/office/powerpoint/2010/main" val="3698624518"/>
      </p:ext>
    </p:extLst>
  </p:cSld>
  <p:clrMapOvr>
    <a:masterClrMapping/>
  </p:clrMapOvr>
  <p:transition>
    <p:fad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5236" name="Rectangle 4"/>
          <p:cNvSpPr>
            <a:spLocks noGrp="1" noChangeArrowheads="1"/>
          </p:cNvSpPr>
          <p:nvPr>
            <p:ph type="title"/>
          </p:nvPr>
        </p:nvSpPr>
        <p:spPr>
          <a:xfrm>
            <a:off x="335280" y="378191"/>
            <a:ext cx="8382000" cy="1495794"/>
          </a:xfrm>
        </p:spPr>
        <p:txBody>
          <a:bodyPr/>
          <a:lstStyle/>
          <a:p>
            <a:pPr algn="ctr" eaLnBrk="1" hangingPunct="1">
              <a:defRPr/>
            </a:pPr>
            <a:r>
              <a:rPr lang="en-US" sz="5400" dirty="0" smtClean="0"/>
              <a:t>DOES THIS LOOK FAMILIAR TO YOU?</a:t>
            </a:r>
            <a:endParaRPr lang="en-US" sz="5400" dirty="0"/>
          </a:p>
        </p:txBody>
      </p:sp>
      <p:sp>
        <p:nvSpPr>
          <p:cNvPr id="24578" name="Oval 7"/>
          <p:cNvSpPr>
            <a:spLocks noChangeArrowheads="1"/>
          </p:cNvSpPr>
          <p:nvPr/>
        </p:nvSpPr>
        <p:spPr bwMode="auto">
          <a:xfrm>
            <a:off x="876300" y="1420813"/>
            <a:ext cx="1914525" cy="1198562"/>
          </a:xfrm>
          <a:prstGeom prst="ellipse">
            <a:avLst/>
          </a:prstGeom>
          <a:solidFill>
            <a:srgbClr val="FFFF00"/>
          </a:solidFill>
          <a:ln w="9525">
            <a:solidFill>
              <a:schemeClr val="tx1"/>
            </a:solidFill>
            <a:round/>
            <a:headEnd/>
            <a:tailEnd/>
          </a:ln>
        </p:spPr>
        <p:txBody>
          <a:bodyPr wrap="none" anchor="ctr"/>
          <a:lstStyle/>
          <a:p>
            <a:pPr algn="ctr" eaLnBrk="0" hangingPunct="0">
              <a:spcBef>
                <a:spcPct val="50000"/>
              </a:spcBef>
            </a:pPr>
            <a:endParaRPr lang="en-US" dirty="0"/>
          </a:p>
        </p:txBody>
      </p:sp>
      <p:sp>
        <p:nvSpPr>
          <p:cNvPr id="24579" name="Text Box 14"/>
          <p:cNvSpPr txBox="1">
            <a:spLocks noChangeArrowheads="1"/>
          </p:cNvSpPr>
          <p:nvPr/>
        </p:nvSpPr>
        <p:spPr bwMode="auto">
          <a:xfrm>
            <a:off x="876300" y="1644650"/>
            <a:ext cx="1914525" cy="1004888"/>
          </a:xfrm>
          <a:prstGeom prst="rect">
            <a:avLst/>
          </a:prstGeom>
          <a:noFill/>
          <a:ln w="9525" algn="ctr">
            <a:noFill/>
            <a:miter lim="800000"/>
            <a:headEnd/>
            <a:tailEnd/>
          </a:ln>
        </p:spPr>
        <p:txBody>
          <a:bodyPr>
            <a:spAutoFit/>
          </a:bodyPr>
          <a:lstStyle/>
          <a:p>
            <a:pPr algn="ctr" eaLnBrk="0" hangingPunct="0">
              <a:spcBef>
                <a:spcPct val="50000"/>
              </a:spcBef>
            </a:pPr>
            <a:r>
              <a:rPr lang="en-US" sz="2400" b="0" u="sng" dirty="0">
                <a:solidFill>
                  <a:srgbClr val="000000"/>
                </a:solidFill>
                <a:latin typeface="Arial Black" pitchFamily="34" charset="0"/>
              </a:rPr>
              <a:t>CLIENT</a:t>
            </a:r>
          </a:p>
          <a:p>
            <a:pPr algn="ctr" eaLnBrk="0" hangingPunct="0">
              <a:spcBef>
                <a:spcPct val="50000"/>
              </a:spcBef>
            </a:pPr>
            <a:endParaRPr lang="en-US" sz="2400" b="0" u="sng" dirty="0">
              <a:solidFill>
                <a:srgbClr val="000000"/>
              </a:solidFill>
              <a:latin typeface="Arial Black" pitchFamily="34" charset="0"/>
            </a:endParaRPr>
          </a:p>
        </p:txBody>
      </p:sp>
      <p:sp>
        <p:nvSpPr>
          <p:cNvPr id="24580" name="AutoShape 6"/>
          <p:cNvSpPr>
            <a:spLocks noChangeArrowheads="1"/>
          </p:cNvSpPr>
          <p:nvPr/>
        </p:nvSpPr>
        <p:spPr bwMode="auto">
          <a:xfrm>
            <a:off x="876300" y="2801938"/>
            <a:ext cx="1905000" cy="1465262"/>
          </a:xfrm>
          <a:prstGeom prst="downArrow">
            <a:avLst>
              <a:gd name="adj1" fmla="val 47167"/>
              <a:gd name="adj2" fmla="val 40625"/>
            </a:avLst>
          </a:prstGeom>
          <a:noFill/>
          <a:ln w="9525">
            <a:solidFill>
              <a:schemeClr val="tx1"/>
            </a:solidFill>
            <a:miter lim="800000"/>
            <a:headEnd/>
            <a:tailEnd/>
          </a:ln>
        </p:spPr>
        <p:txBody>
          <a:bodyPr wrap="none" anchor="ctr"/>
          <a:lstStyle/>
          <a:p>
            <a:endParaRPr lang="en-US" sz="1800" b="0" dirty="0"/>
          </a:p>
        </p:txBody>
      </p:sp>
      <p:sp>
        <p:nvSpPr>
          <p:cNvPr id="24581" name="Text Box 7"/>
          <p:cNvSpPr txBox="1">
            <a:spLocks noChangeArrowheads="1"/>
          </p:cNvSpPr>
          <p:nvPr/>
        </p:nvSpPr>
        <p:spPr bwMode="auto">
          <a:xfrm>
            <a:off x="1228725" y="3001963"/>
            <a:ext cx="1143000" cy="701675"/>
          </a:xfrm>
          <a:prstGeom prst="rect">
            <a:avLst/>
          </a:prstGeom>
          <a:noFill/>
          <a:ln w="9525">
            <a:noFill/>
            <a:miter lim="800000"/>
            <a:headEnd/>
            <a:tailEnd/>
          </a:ln>
        </p:spPr>
        <p:txBody>
          <a:bodyPr>
            <a:spAutoFit/>
          </a:bodyPr>
          <a:lstStyle/>
          <a:p>
            <a:pPr algn="ctr" eaLnBrk="0" hangingPunct="0">
              <a:spcBef>
                <a:spcPct val="50000"/>
              </a:spcBef>
            </a:pPr>
            <a:r>
              <a:rPr lang="en-US" sz="2000" dirty="0">
                <a:latin typeface="Arial Black" pitchFamily="34" charset="0"/>
              </a:rPr>
              <a:t>Gift to Trust</a:t>
            </a:r>
          </a:p>
        </p:txBody>
      </p:sp>
      <p:sp>
        <p:nvSpPr>
          <p:cNvPr id="24582" name="AutoShape 11"/>
          <p:cNvSpPr>
            <a:spLocks noChangeArrowheads="1"/>
          </p:cNvSpPr>
          <p:nvPr/>
        </p:nvSpPr>
        <p:spPr bwMode="auto">
          <a:xfrm>
            <a:off x="809625" y="4410075"/>
            <a:ext cx="1981200" cy="1257300"/>
          </a:xfrm>
          <a:prstGeom prst="flowChartAlternateProcess">
            <a:avLst/>
          </a:prstGeom>
          <a:noFill/>
          <a:ln w="9525">
            <a:solidFill>
              <a:schemeClr val="tx1"/>
            </a:solidFill>
            <a:miter lim="800000"/>
            <a:headEnd/>
            <a:tailEnd/>
          </a:ln>
        </p:spPr>
        <p:txBody>
          <a:bodyPr wrap="none" anchor="ctr"/>
          <a:lstStyle/>
          <a:p>
            <a:endParaRPr lang="en-US" sz="1800" b="0" dirty="0"/>
          </a:p>
        </p:txBody>
      </p:sp>
      <p:sp>
        <p:nvSpPr>
          <p:cNvPr id="24583" name="Text Box 12"/>
          <p:cNvSpPr txBox="1">
            <a:spLocks noChangeArrowheads="1"/>
          </p:cNvSpPr>
          <p:nvPr/>
        </p:nvSpPr>
        <p:spPr bwMode="auto">
          <a:xfrm>
            <a:off x="809625" y="4648200"/>
            <a:ext cx="1981200" cy="822325"/>
          </a:xfrm>
          <a:prstGeom prst="rect">
            <a:avLst/>
          </a:prstGeom>
          <a:noFill/>
          <a:ln w="9525">
            <a:noFill/>
            <a:miter lim="800000"/>
            <a:headEnd/>
            <a:tailEnd/>
          </a:ln>
        </p:spPr>
        <p:txBody>
          <a:bodyPr>
            <a:spAutoFit/>
          </a:bodyPr>
          <a:lstStyle/>
          <a:p>
            <a:pPr algn="ctr" eaLnBrk="0" hangingPunct="0">
              <a:spcBef>
                <a:spcPct val="50000"/>
              </a:spcBef>
            </a:pPr>
            <a:r>
              <a:rPr lang="en-US" sz="2400" u="sng" dirty="0">
                <a:latin typeface="Arial Black" pitchFamily="34" charset="0"/>
              </a:rPr>
              <a:t>Dynasty Trust</a:t>
            </a:r>
          </a:p>
        </p:txBody>
      </p:sp>
      <p:sp>
        <p:nvSpPr>
          <p:cNvPr id="24584" name="AutoShape 4"/>
          <p:cNvSpPr>
            <a:spLocks noChangeArrowheads="1"/>
          </p:cNvSpPr>
          <p:nvPr/>
        </p:nvSpPr>
        <p:spPr bwMode="auto">
          <a:xfrm>
            <a:off x="2971800" y="4359275"/>
            <a:ext cx="2819400" cy="1308100"/>
          </a:xfrm>
          <a:prstGeom prst="rightArrow">
            <a:avLst>
              <a:gd name="adj1" fmla="val 50000"/>
              <a:gd name="adj2" fmla="val 53883"/>
            </a:avLst>
          </a:prstGeom>
          <a:noFill/>
          <a:ln w="9525">
            <a:solidFill>
              <a:schemeClr val="tx1"/>
            </a:solidFill>
            <a:miter lim="800000"/>
            <a:headEnd/>
            <a:tailEnd/>
          </a:ln>
        </p:spPr>
        <p:txBody>
          <a:bodyPr wrap="none" anchor="ctr"/>
          <a:lstStyle/>
          <a:p>
            <a:endParaRPr lang="en-US" sz="1800" b="0" dirty="0"/>
          </a:p>
        </p:txBody>
      </p:sp>
      <p:sp>
        <p:nvSpPr>
          <p:cNvPr id="24585" name="Text Box 5"/>
          <p:cNvSpPr txBox="1">
            <a:spLocks noChangeArrowheads="1"/>
          </p:cNvSpPr>
          <p:nvPr/>
        </p:nvSpPr>
        <p:spPr bwMode="auto">
          <a:xfrm>
            <a:off x="2590800" y="4648200"/>
            <a:ext cx="3276600" cy="641350"/>
          </a:xfrm>
          <a:prstGeom prst="rect">
            <a:avLst/>
          </a:prstGeom>
          <a:noFill/>
          <a:ln w="9525">
            <a:noFill/>
            <a:miter lim="800000"/>
            <a:headEnd/>
            <a:tailEnd/>
          </a:ln>
        </p:spPr>
        <p:txBody>
          <a:bodyPr>
            <a:spAutoFit/>
          </a:bodyPr>
          <a:lstStyle/>
          <a:p>
            <a:pPr algn="ctr" eaLnBrk="0" hangingPunct="0"/>
            <a:r>
              <a:rPr lang="en-US" sz="1800" b="0" dirty="0">
                <a:latin typeface="Arial Black" pitchFamily="34" charset="0"/>
              </a:rPr>
              <a:t>Power of </a:t>
            </a:r>
          </a:p>
          <a:p>
            <a:pPr algn="ctr" eaLnBrk="0" hangingPunct="0"/>
            <a:r>
              <a:rPr lang="en-US" sz="1800" b="0" dirty="0">
                <a:latin typeface="Arial Black" pitchFamily="34" charset="0"/>
              </a:rPr>
              <a:t>Withdrawal</a:t>
            </a:r>
          </a:p>
        </p:txBody>
      </p:sp>
      <p:sp>
        <p:nvSpPr>
          <p:cNvPr id="26627" name="Text Box 3"/>
          <p:cNvSpPr txBox="1">
            <a:spLocks noChangeArrowheads="1"/>
          </p:cNvSpPr>
          <p:nvPr/>
        </p:nvSpPr>
        <p:spPr bwMode="auto">
          <a:xfrm>
            <a:off x="5943600" y="4267200"/>
            <a:ext cx="2743200" cy="1625600"/>
          </a:xfrm>
          <a:prstGeom prst="rect">
            <a:avLst/>
          </a:prstGeom>
          <a:solidFill>
            <a:srgbClr val="FFFF00"/>
          </a:solidFill>
          <a:ln w="9525">
            <a:solidFill>
              <a:schemeClr val="tx1"/>
            </a:solidFill>
            <a:miter lim="800000"/>
            <a:headEnd/>
            <a:tailEnd/>
          </a:ln>
          <a:effectLst/>
        </p:spPr>
        <p:txBody>
          <a:bodyPr>
            <a:spAutoFit/>
          </a:bodyPr>
          <a:lstStyle/>
          <a:p>
            <a:pPr algn="ctr" eaLnBrk="0" hangingPunct="0">
              <a:spcBef>
                <a:spcPct val="50000"/>
              </a:spcBef>
              <a:defRPr/>
            </a:pPr>
            <a:endParaRPr lang="en-US" sz="1600" u="sng" dirty="0">
              <a:solidFill>
                <a:srgbClr val="000000"/>
              </a:solidFill>
              <a:effectLst>
                <a:outerShdw blurRad="38100" dist="38100" dir="2700000" algn="tl">
                  <a:srgbClr val="FFFFFF"/>
                </a:outerShdw>
              </a:effectLst>
              <a:latin typeface="Calisto MT" pitchFamily="18" charset="0"/>
            </a:endParaRPr>
          </a:p>
          <a:p>
            <a:pPr algn="ctr" eaLnBrk="0" hangingPunct="0">
              <a:spcBef>
                <a:spcPct val="50000"/>
              </a:spcBef>
              <a:defRPr/>
            </a:pPr>
            <a:r>
              <a:rPr lang="en-US" sz="3200" dirty="0">
                <a:solidFill>
                  <a:srgbClr val="000000"/>
                </a:solidFill>
                <a:effectLst>
                  <a:outerShdw blurRad="38100" dist="38100" dir="2700000" algn="tl">
                    <a:srgbClr val="FFFFFF"/>
                  </a:outerShdw>
                </a:effectLst>
                <a:latin typeface="Calisto MT" pitchFamily="18" charset="0"/>
              </a:rPr>
              <a:t> </a:t>
            </a:r>
            <a:endParaRPr lang="en-US" sz="3200" u="sng" dirty="0">
              <a:solidFill>
                <a:srgbClr val="000000"/>
              </a:solidFill>
              <a:effectLst>
                <a:outerShdw blurRad="38100" dist="38100" dir="2700000" algn="tl">
                  <a:srgbClr val="FFFFFF"/>
                </a:outerShdw>
              </a:effectLst>
              <a:latin typeface="Calisto MT" pitchFamily="18" charset="0"/>
            </a:endParaRPr>
          </a:p>
          <a:p>
            <a:pPr algn="ctr" eaLnBrk="0" hangingPunct="0">
              <a:spcBef>
                <a:spcPct val="50000"/>
              </a:spcBef>
              <a:defRPr/>
            </a:pPr>
            <a:endParaRPr lang="en-US" sz="2400" dirty="0">
              <a:solidFill>
                <a:srgbClr val="000000"/>
              </a:solidFill>
              <a:latin typeface="Arial Rounded MT Bold" charset="0"/>
            </a:endParaRPr>
          </a:p>
        </p:txBody>
      </p:sp>
      <p:sp>
        <p:nvSpPr>
          <p:cNvPr id="24587" name="Text Box 3"/>
          <p:cNvSpPr txBox="1">
            <a:spLocks noChangeArrowheads="1"/>
          </p:cNvSpPr>
          <p:nvPr/>
        </p:nvSpPr>
        <p:spPr bwMode="auto">
          <a:xfrm>
            <a:off x="5943600" y="4648200"/>
            <a:ext cx="2743200" cy="1004888"/>
          </a:xfrm>
          <a:prstGeom prst="rect">
            <a:avLst/>
          </a:prstGeom>
          <a:solidFill>
            <a:srgbClr val="FFFF00"/>
          </a:solidFill>
          <a:ln w="9525">
            <a:noFill/>
            <a:miter lim="800000"/>
            <a:headEnd/>
            <a:tailEnd/>
          </a:ln>
        </p:spPr>
        <p:txBody>
          <a:bodyPr>
            <a:spAutoFit/>
          </a:bodyPr>
          <a:lstStyle/>
          <a:p>
            <a:pPr algn="ctr" eaLnBrk="0" hangingPunct="0">
              <a:spcBef>
                <a:spcPct val="50000"/>
              </a:spcBef>
            </a:pPr>
            <a:r>
              <a:rPr lang="en-US" sz="2400" u="sng" dirty="0">
                <a:solidFill>
                  <a:srgbClr val="000000"/>
                </a:solidFill>
                <a:latin typeface="Arial Black" pitchFamily="34" charset="0"/>
              </a:rPr>
              <a:t>CHILD</a:t>
            </a:r>
          </a:p>
          <a:p>
            <a:pPr algn="ctr" eaLnBrk="0" hangingPunct="0">
              <a:spcBef>
                <a:spcPct val="50000"/>
              </a:spcBef>
            </a:pPr>
            <a:endParaRPr lang="en-US" sz="2400" dirty="0">
              <a:solidFill>
                <a:srgbClr val="000000"/>
              </a:solidFill>
              <a:latin typeface="Arial Black" pitchFamily="34" charset="0"/>
            </a:endParaRPr>
          </a:p>
        </p:txBody>
      </p:sp>
    </p:spTree>
    <p:extLst>
      <p:ext uri="{BB962C8B-B14F-4D97-AF65-F5344CB8AC3E}">
        <p14:creationId xmlns:p14="http://schemas.microsoft.com/office/powerpoint/2010/main" val="602165103"/>
      </p:ext>
    </p:extLst>
  </p:cSld>
  <p:clrMapOvr>
    <a:masterClrMapping/>
  </p:clrMapOvr>
  <p:transition>
    <p:fade/>
  </p:transition>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381000" y="230188"/>
            <a:ext cx="8382000" cy="1495794"/>
          </a:xfrm>
        </p:spPr>
        <p:txBody>
          <a:bodyPr/>
          <a:lstStyle/>
          <a:p>
            <a:pPr algn="ctr" eaLnBrk="1" hangingPunct="1">
              <a:defRPr/>
            </a:pPr>
            <a:r>
              <a:rPr lang="en-US" sz="5400" dirty="0" smtClean="0"/>
              <a:t>DOES THIS LOOK FAMILIAR TO YOU?</a:t>
            </a:r>
            <a:endParaRPr lang="en-US" sz="5400" dirty="0"/>
          </a:p>
        </p:txBody>
      </p:sp>
      <p:sp>
        <p:nvSpPr>
          <p:cNvPr id="27650" name="Oval 3"/>
          <p:cNvSpPr>
            <a:spLocks noChangeArrowheads="1"/>
          </p:cNvSpPr>
          <p:nvPr/>
        </p:nvSpPr>
        <p:spPr bwMode="auto">
          <a:xfrm>
            <a:off x="876300" y="1420813"/>
            <a:ext cx="1914525" cy="1198562"/>
          </a:xfrm>
          <a:prstGeom prst="ellipse">
            <a:avLst/>
          </a:prstGeom>
          <a:solidFill>
            <a:srgbClr val="FFFF00"/>
          </a:solidFill>
          <a:ln w="9525">
            <a:solidFill>
              <a:schemeClr val="tx1"/>
            </a:solidFill>
            <a:round/>
            <a:headEnd/>
            <a:tailEnd/>
          </a:ln>
        </p:spPr>
        <p:txBody>
          <a:bodyPr wrap="none" anchor="ctr"/>
          <a:lstStyle/>
          <a:p>
            <a:pPr algn="ctr" eaLnBrk="0" hangingPunct="0">
              <a:spcBef>
                <a:spcPct val="50000"/>
              </a:spcBef>
            </a:pPr>
            <a:endParaRPr lang="en-US" dirty="0"/>
          </a:p>
        </p:txBody>
      </p:sp>
      <p:sp>
        <p:nvSpPr>
          <p:cNvPr id="27651" name="Text Box 14"/>
          <p:cNvSpPr txBox="1">
            <a:spLocks noChangeArrowheads="1"/>
          </p:cNvSpPr>
          <p:nvPr/>
        </p:nvSpPr>
        <p:spPr bwMode="auto">
          <a:xfrm>
            <a:off x="876300" y="1420813"/>
            <a:ext cx="1914525" cy="1004887"/>
          </a:xfrm>
          <a:prstGeom prst="rect">
            <a:avLst/>
          </a:prstGeom>
          <a:noFill/>
          <a:ln w="9525" algn="ctr">
            <a:noFill/>
            <a:miter lim="800000"/>
            <a:headEnd/>
            <a:tailEnd/>
          </a:ln>
        </p:spPr>
        <p:txBody>
          <a:bodyPr>
            <a:spAutoFit/>
          </a:bodyPr>
          <a:lstStyle/>
          <a:p>
            <a:pPr algn="ctr" eaLnBrk="0" hangingPunct="0">
              <a:spcBef>
                <a:spcPct val="50000"/>
              </a:spcBef>
            </a:pPr>
            <a:r>
              <a:rPr lang="en-US" sz="2400" b="0" u="sng" dirty="0">
                <a:solidFill>
                  <a:srgbClr val="000000"/>
                </a:solidFill>
                <a:latin typeface="Arial Black" pitchFamily="34" charset="0"/>
              </a:rPr>
              <a:t>CLIENT</a:t>
            </a:r>
          </a:p>
          <a:p>
            <a:pPr algn="ctr" eaLnBrk="0" hangingPunct="0">
              <a:spcBef>
                <a:spcPct val="50000"/>
              </a:spcBef>
            </a:pPr>
            <a:endParaRPr lang="en-US" sz="2400" b="0" u="sng" dirty="0">
              <a:solidFill>
                <a:srgbClr val="000000"/>
              </a:solidFill>
              <a:latin typeface="Arial Black" pitchFamily="34" charset="0"/>
            </a:endParaRPr>
          </a:p>
        </p:txBody>
      </p:sp>
      <p:sp>
        <p:nvSpPr>
          <p:cNvPr id="27652" name="AutoShape 6"/>
          <p:cNvSpPr>
            <a:spLocks noChangeArrowheads="1"/>
          </p:cNvSpPr>
          <p:nvPr/>
        </p:nvSpPr>
        <p:spPr bwMode="auto">
          <a:xfrm>
            <a:off x="840517" y="2789023"/>
            <a:ext cx="1905000" cy="1465262"/>
          </a:xfrm>
          <a:prstGeom prst="downArrow">
            <a:avLst>
              <a:gd name="adj1" fmla="val 47167"/>
              <a:gd name="adj2" fmla="val 40625"/>
            </a:avLst>
          </a:prstGeom>
          <a:noFill/>
          <a:ln w="9525">
            <a:solidFill>
              <a:schemeClr val="tx1"/>
            </a:solidFill>
            <a:miter lim="800000"/>
            <a:headEnd/>
            <a:tailEnd/>
          </a:ln>
        </p:spPr>
        <p:txBody>
          <a:bodyPr wrap="none" anchor="ctr"/>
          <a:lstStyle/>
          <a:p>
            <a:endParaRPr lang="en-US" sz="1800" b="0" dirty="0"/>
          </a:p>
        </p:txBody>
      </p:sp>
      <p:sp>
        <p:nvSpPr>
          <p:cNvPr id="27653" name="Text Box 7"/>
          <p:cNvSpPr txBox="1">
            <a:spLocks noChangeArrowheads="1"/>
          </p:cNvSpPr>
          <p:nvPr/>
        </p:nvSpPr>
        <p:spPr bwMode="auto">
          <a:xfrm>
            <a:off x="1228725" y="3001963"/>
            <a:ext cx="1143000" cy="701675"/>
          </a:xfrm>
          <a:prstGeom prst="rect">
            <a:avLst/>
          </a:prstGeom>
          <a:noFill/>
          <a:ln w="9525">
            <a:noFill/>
            <a:miter lim="800000"/>
            <a:headEnd/>
            <a:tailEnd/>
          </a:ln>
        </p:spPr>
        <p:txBody>
          <a:bodyPr>
            <a:spAutoFit/>
          </a:bodyPr>
          <a:lstStyle/>
          <a:p>
            <a:pPr algn="ctr" eaLnBrk="0" hangingPunct="0">
              <a:spcBef>
                <a:spcPct val="50000"/>
              </a:spcBef>
            </a:pPr>
            <a:r>
              <a:rPr lang="en-US" sz="2000" dirty="0">
                <a:latin typeface="Arial Black" pitchFamily="34" charset="0"/>
              </a:rPr>
              <a:t>Gift to Trust</a:t>
            </a:r>
          </a:p>
        </p:txBody>
      </p:sp>
      <p:sp>
        <p:nvSpPr>
          <p:cNvPr id="27654" name="AutoShape 11"/>
          <p:cNvSpPr>
            <a:spLocks noChangeArrowheads="1"/>
          </p:cNvSpPr>
          <p:nvPr/>
        </p:nvSpPr>
        <p:spPr bwMode="auto">
          <a:xfrm>
            <a:off x="809625" y="4410075"/>
            <a:ext cx="1981200" cy="1257300"/>
          </a:xfrm>
          <a:prstGeom prst="flowChartAlternateProcess">
            <a:avLst/>
          </a:prstGeom>
          <a:noFill/>
          <a:ln w="9525">
            <a:solidFill>
              <a:schemeClr val="tx1"/>
            </a:solidFill>
            <a:miter lim="800000"/>
            <a:headEnd/>
            <a:tailEnd/>
          </a:ln>
        </p:spPr>
        <p:txBody>
          <a:bodyPr wrap="none" anchor="ctr"/>
          <a:lstStyle/>
          <a:p>
            <a:endParaRPr lang="en-US" sz="1800" b="0" dirty="0"/>
          </a:p>
        </p:txBody>
      </p:sp>
      <p:sp>
        <p:nvSpPr>
          <p:cNvPr id="27655" name="Text Box 12"/>
          <p:cNvSpPr txBox="1">
            <a:spLocks noChangeArrowheads="1"/>
          </p:cNvSpPr>
          <p:nvPr/>
        </p:nvSpPr>
        <p:spPr bwMode="auto">
          <a:xfrm>
            <a:off x="809625" y="4648200"/>
            <a:ext cx="1981200" cy="822325"/>
          </a:xfrm>
          <a:prstGeom prst="rect">
            <a:avLst/>
          </a:prstGeom>
          <a:noFill/>
          <a:ln w="9525">
            <a:noFill/>
            <a:miter lim="800000"/>
            <a:headEnd/>
            <a:tailEnd/>
          </a:ln>
        </p:spPr>
        <p:txBody>
          <a:bodyPr>
            <a:spAutoFit/>
          </a:bodyPr>
          <a:lstStyle/>
          <a:p>
            <a:pPr algn="ctr" eaLnBrk="0" hangingPunct="0">
              <a:spcBef>
                <a:spcPct val="50000"/>
              </a:spcBef>
            </a:pPr>
            <a:r>
              <a:rPr lang="en-US" sz="2400" u="sng" dirty="0">
                <a:latin typeface="Arial Black" pitchFamily="34" charset="0"/>
              </a:rPr>
              <a:t>Dynasty Trust</a:t>
            </a:r>
          </a:p>
        </p:txBody>
      </p:sp>
      <p:sp>
        <p:nvSpPr>
          <p:cNvPr id="27656" name="AutoShape 4"/>
          <p:cNvSpPr>
            <a:spLocks noChangeArrowheads="1"/>
          </p:cNvSpPr>
          <p:nvPr/>
        </p:nvSpPr>
        <p:spPr bwMode="auto">
          <a:xfrm>
            <a:off x="2971800" y="4359275"/>
            <a:ext cx="2819400" cy="1308100"/>
          </a:xfrm>
          <a:prstGeom prst="rightArrow">
            <a:avLst>
              <a:gd name="adj1" fmla="val 50000"/>
              <a:gd name="adj2" fmla="val 53883"/>
            </a:avLst>
          </a:prstGeom>
          <a:noFill/>
          <a:ln w="9525">
            <a:solidFill>
              <a:schemeClr val="tx1"/>
            </a:solidFill>
            <a:miter lim="800000"/>
            <a:headEnd/>
            <a:tailEnd/>
          </a:ln>
        </p:spPr>
        <p:txBody>
          <a:bodyPr wrap="none" anchor="ctr"/>
          <a:lstStyle/>
          <a:p>
            <a:endParaRPr lang="en-US" sz="1800" b="0" dirty="0"/>
          </a:p>
        </p:txBody>
      </p:sp>
      <p:sp>
        <p:nvSpPr>
          <p:cNvPr id="27657" name="Text Box 5"/>
          <p:cNvSpPr txBox="1">
            <a:spLocks noChangeArrowheads="1"/>
          </p:cNvSpPr>
          <p:nvPr/>
        </p:nvSpPr>
        <p:spPr bwMode="auto">
          <a:xfrm>
            <a:off x="2590800" y="4648200"/>
            <a:ext cx="3276600" cy="641350"/>
          </a:xfrm>
          <a:prstGeom prst="rect">
            <a:avLst/>
          </a:prstGeom>
          <a:noFill/>
          <a:ln w="9525">
            <a:noFill/>
            <a:miter lim="800000"/>
            <a:headEnd/>
            <a:tailEnd/>
          </a:ln>
        </p:spPr>
        <p:txBody>
          <a:bodyPr>
            <a:spAutoFit/>
          </a:bodyPr>
          <a:lstStyle/>
          <a:p>
            <a:pPr algn="ctr" eaLnBrk="0" hangingPunct="0"/>
            <a:r>
              <a:rPr lang="en-US" sz="1800" b="0" dirty="0">
                <a:latin typeface="Arial Black" pitchFamily="34" charset="0"/>
              </a:rPr>
              <a:t>Power of </a:t>
            </a:r>
          </a:p>
          <a:p>
            <a:pPr algn="ctr" eaLnBrk="0" hangingPunct="0"/>
            <a:r>
              <a:rPr lang="en-US" sz="1800" b="0" dirty="0">
                <a:latin typeface="Arial Black" pitchFamily="34" charset="0"/>
              </a:rPr>
              <a:t>Withdrawal</a:t>
            </a:r>
          </a:p>
        </p:txBody>
      </p:sp>
      <p:sp>
        <p:nvSpPr>
          <p:cNvPr id="26627" name="Text Box 3"/>
          <p:cNvSpPr txBox="1">
            <a:spLocks noChangeArrowheads="1"/>
          </p:cNvSpPr>
          <p:nvPr/>
        </p:nvSpPr>
        <p:spPr bwMode="auto">
          <a:xfrm>
            <a:off x="5943600" y="4267200"/>
            <a:ext cx="2743200" cy="1625600"/>
          </a:xfrm>
          <a:prstGeom prst="rect">
            <a:avLst/>
          </a:prstGeom>
          <a:solidFill>
            <a:srgbClr val="FFFF00"/>
          </a:solidFill>
          <a:ln w="9525">
            <a:solidFill>
              <a:schemeClr val="tx1"/>
            </a:solidFill>
            <a:miter lim="800000"/>
            <a:headEnd/>
            <a:tailEnd/>
          </a:ln>
          <a:effectLst/>
        </p:spPr>
        <p:txBody>
          <a:bodyPr>
            <a:spAutoFit/>
          </a:bodyPr>
          <a:lstStyle/>
          <a:p>
            <a:pPr algn="ctr" eaLnBrk="0" hangingPunct="0">
              <a:spcBef>
                <a:spcPct val="50000"/>
              </a:spcBef>
              <a:defRPr/>
            </a:pPr>
            <a:endParaRPr lang="en-US" sz="1600" u="sng" dirty="0">
              <a:solidFill>
                <a:srgbClr val="000000"/>
              </a:solidFill>
              <a:effectLst>
                <a:outerShdw blurRad="38100" dist="38100" dir="2700000" algn="tl">
                  <a:srgbClr val="FFFFFF"/>
                </a:outerShdw>
              </a:effectLst>
              <a:latin typeface="Calisto MT" pitchFamily="18" charset="0"/>
            </a:endParaRPr>
          </a:p>
          <a:p>
            <a:pPr algn="ctr" eaLnBrk="0" hangingPunct="0">
              <a:spcBef>
                <a:spcPct val="50000"/>
              </a:spcBef>
              <a:defRPr/>
            </a:pPr>
            <a:r>
              <a:rPr lang="en-US" sz="3200" dirty="0">
                <a:solidFill>
                  <a:srgbClr val="000000"/>
                </a:solidFill>
                <a:effectLst>
                  <a:outerShdw blurRad="38100" dist="38100" dir="2700000" algn="tl">
                    <a:srgbClr val="FFFFFF"/>
                  </a:outerShdw>
                </a:effectLst>
                <a:latin typeface="Calisto MT" pitchFamily="18" charset="0"/>
              </a:rPr>
              <a:t> </a:t>
            </a:r>
            <a:endParaRPr lang="en-US" sz="3200" u="sng" dirty="0">
              <a:solidFill>
                <a:srgbClr val="000000"/>
              </a:solidFill>
              <a:effectLst>
                <a:outerShdw blurRad="38100" dist="38100" dir="2700000" algn="tl">
                  <a:srgbClr val="FFFFFF"/>
                </a:outerShdw>
              </a:effectLst>
              <a:latin typeface="Calisto MT" pitchFamily="18" charset="0"/>
            </a:endParaRPr>
          </a:p>
          <a:p>
            <a:pPr algn="ctr" eaLnBrk="0" hangingPunct="0">
              <a:spcBef>
                <a:spcPct val="50000"/>
              </a:spcBef>
              <a:defRPr/>
            </a:pPr>
            <a:endParaRPr lang="en-US" sz="2400" dirty="0">
              <a:solidFill>
                <a:srgbClr val="000000"/>
              </a:solidFill>
              <a:latin typeface="Arial Rounded MT Bold" charset="0"/>
            </a:endParaRPr>
          </a:p>
        </p:txBody>
      </p:sp>
      <p:sp>
        <p:nvSpPr>
          <p:cNvPr id="27659" name="Text Box 3"/>
          <p:cNvSpPr txBox="1">
            <a:spLocks noChangeArrowheads="1"/>
          </p:cNvSpPr>
          <p:nvPr/>
        </p:nvSpPr>
        <p:spPr bwMode="auto">
          <a:xfrm>
            <a:off x="5943600" y="4648200"/>
            <a:ext cx="2743200" cy="1004888"/>
          </a:xfrm>
          <a:prstGeom prst="rect">
            <a:avLst/>
          </a:prstGeom>
          <a:solidFill>
            <a:srgbClr val="FFFF00"/>
          </a:solidFill>
          <a:ln w="9525">
            <a:noFill/>
            <a:miter lim="800000"/>
            <a:headEnd/>
            <a:tailEnd/>
          </a:ln>
        </p:spPr>
        <p:txBody>
          <a:bodyPr>
            <a:spAutoFit/>
          </a:bodyPr>
          <a:lstStyle/>
          <a:p>
            <a:pPr algn="ctr" eaLnBrk="0" hangingPunct="0">
              <a:spcBef>
                <a:spcPct val="50000"/>
              </a:spcBef>
            </a:pPr>
            <a:r>
              <a:rPr lang="en-US" sz="2400" u="sng" dirty="0">
                <a:solidFill>
                  <a:srgbClr val="000000"/>
                </a:solidFill>
                <a:latin typeface="Arial Black" pitchFamily="34" charset="0"/>
              </a:rPr>
              <a:t>CHILD</a:t>
            </a:r>
          </a:p>
          <a:p>
            <a:pPr algn="ctr" eaLnBrk="0" hangingPunct="0">
              <a:spcBef>
                <a:spcPct val="50000"/>
              </a:spcBef>
            </a:pPr>
            <a:endParaRPr lang="en-US" sz="2400" dirty="0">
              <a:solidFill>
                <a:srgbClr val="000000"/>
              </a:solidFill>
              <a:latin typeface="Arial Black" pitchFamily="34" charset="0"/>
            </a:endParaRPr>
          </a:p>
        </p:txBody>
      </p:sp>
      <p:sp>
        <p:nvSpPr>
          <p:cNvPr id="29714" name="Text Box 18"/>
          <p:cNvSpPr txBox="1">
            <a:spLocks noChangeArrowheads="1"/>
          </p:cNvSpPr>
          <p:nvPr/>
        </p:nvSpPr>
        <p:spPr bwMode="auto">
          <a:xfrm>
            <a:off x="1019175" y="1771650"/>
            <a:ext cx="1609725" cy="701675"/>
          </a:xfrm>
          <a:prstGeom prst="rect">
            <a:avLst/>
          </a:prstGeom>
          <a:noFill/>
          <a:ln w="9525" algn="ctr">
            <a:noFill/>
            <a:miter lim="800000"/>
            <a:headEnd/>
            <a:tailEnd/>
          </a:ln>
        </p:spPr>
        <p:txBody>
          <a:bodyPr>
            <a:spAutoFit/>
          </a:bodyPr>
          <a:lstStyle/>
          <a:p>
            <a:pPr algn="ctr" eaLnBrk="0" hangingPunct="0">
              <a:spcBef>
                <a:spcPct val="50000"/>
              </a:spcBef>
            </a:pPr>
            <a:r>
              <a:rPr lang="en-US" sz="4000" b="0" u="sng" dirty="0">
                <a:solidFill>
                  <a:srgbClr val="000000"/>
                </a:solidFill>
                <a:latin typeface="Arial Black" pitchFamily="34" charset="0"/>
              </a:rPr>
              <a:t>MOM</a:t>
            </a:r>
          </a:p>
        </p:txBody>
      </p:sp>
      <p:pic>
        <p:nvPicPr>
          <p:cNvPr id="29715" name="Picture 19" descr="MC900432537[1]"/>
          <p:cNvPicPr>
            <a:picLocks noChangeAspect="1" noChangeArrowheads="1"/>
          </p:cNvPicPr>
          <p:nvPr/>
        </p:nvPicPr>
        <p:blipFill>
          <a:blip r:embed="rId2"/>
          <a:srcRect/>
          <a:stretch>
            <a:fillRect/>
          </a:stretch>
        </p:blipFill>
        <p:spPr bwMode="auto">
          <a:xfrm>
            <a:off x="1304925" y="1441450"/>
            <a:ext cx="1066800" cy="330200"/>
          </a:xfrm>
          <a:prstGeom prst="rect">
            <a:avLst/>
          </a:prstGeom>
          <a:noFill/>
          <a:ln w="9525">
            <a:noFill/>
            <a:miter lim="800000"/>
            <a:headEnd/>
            <a:tailEnd/>
          </a:ln>
        </p:spPr>
      </p:pic>
      <p:pic>
        <p:nvPicPr>
          <p:cNvPr id="29712" name="Picture 16" descr="MC900432537[1]"/>
          <p:cNvPicPr>
            <a:picLocks noChangeAspect="1" noChangeArrowheads="1"/>
          </p:cNvPicPr>
          <p:nvPr/>
        </p:nvPicPr>
        <p:blipFill>
          <a:blip r:embed="rId3"/>
          <a:srcRect/>
          <a:stretch>
            <a:fillRect/>
          </a:stretch>
        </p:blipFill>
        <p:spPr bwMode="auto">
          <a:xfrm>
            <a:off x="6934200" y="4678362"/>
            <a:ext cx="914400" cy="360363"/>
          </a:xfrm>
          <a:prstGeom prst="rect">
            <a:avLst/>
          </a:prstGeom>
          <a:noFill/>
          <a:ln w="9525">
            <a:noFill/>
            <a:miter lim="800000"/>
            <a:headEnd/>
            <a:tailEnd/>
          </a:ln>
        </p:spPr>
      </p:pic>
      <p:sp>
        <p:nvSpPr>
          <p:cNvPr id="29713" name="Text Box 17"/>
          <p:cNvSpPr txBox="1">
            <a:spLocks noChangeArrowheads="1"/>
          </p:cNvSpPr>
          <p:nvPr/>
        </p:nvSpPr>
        <p:spPr bwMode="auto">
          <a:xfrm>
            <a:off x="6248400" y="5289550"/>
            <a:ext cx="2133600" cy="641350"/>
          </a:xfrm>
          <a:prstGeom prst="rect">
            <a:avLst/>
          </a:prstGeom>
          <a:noFill/>
          <a:ln w="9525" algn="ctr">
            <a:noFill/>
            <a:miter lim="800000"/>
            <a:headEnd/>
            <a:tailEnd/>
          </a:ln>
        </p:spPr>
        <p:txBody>
          <a:bodyPr>
            <a:spAutoFit/>
          </a:bodyPr>
          <a:lstStyle/>
          <a:p>
            <a:pPr algn="ctr" eaLnBrk="0" hangingPunct="0">
              <a:spcBef>
                <a:spcPct val="50000"/>
              </a:spcBef>
            </a:pPr>
            <a:r>
              <a:rPr lang="en-US" sz="3600" b="0" u="sng" dirty="0">
                <a:solidFill>
                  <a:srgbClr val="000000"/>
                </a:solidFill>
                <a:latin typeface="Arial Black" pitchFamily="34" charset="0"/>
              </a:rPr>
              <a:t>CLIENT</a:t>
            </a:r>
          </a:p>
        </p:txBody>
      </p:sp>
    </p:spTree>
    <p:extLst>
      <p:ext uri="{BB962C8B-B14F-4D97-AF65-F5344CB8AC3E}">
        <p14:creationId xmlns:p14="http://schemas.microsoft.com/office/powerpoint/2010/main" val="268648236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29714"/>
                                        </p:tgtEl>
                                        <p:attrNameLst>
                                          <p:attrName>style.visibility</p:attrName>
                                        </p:attrNameLst>
                                      </p:cBhvr>
                                      <p:to>
                                        <p:strVal val="visible"/>
                                      </p:to>
                                    </p:set>
                                    <p:anim calcmode="lin" valueType="num">
                                      <p:cBhvr additive="base">
                                        <p:cTn id="7" dur="500" fill="hold"/>
                                        <p:tgtEl>
                                          <p:spTgt spid="29714"/>
                                        </p:tgtEl>
                                        <p:attrNameLst>
                                          <p:attrName>ppt_x</p:attrName>
                                        </p:attrNameLst>
                                      </p:cBhvr>
                                      <p:tavLst>
                                        <p:tav tm="0">
                                          <p:val>
                                            <p:strVal val="1+#ppt_w/2"/>
                                          </p:val>
                                        </p:tav>
                                        <p:tav tm="100000">
                                          <p:val>
                                            <p:strVal val="#ppt_x"/>
                                          </p:val>
                                        </p:tav>
                                      </p:tavLst>
                                    </p:anim>
                                    <p:anim calcmode="lin" valueType="num">
                                      <p:cBhvr additive="base">
                                        <p:cTn id="8" dur="500" fill="hold"/>
                                        <p:tgtEl>
                                          <p:spTgt spid="29714"/>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29715"/>
                                        </p:tgtEl>
                                        <p:attrNameLst>
                                          <p:attrName>style.visibility</p:attrName>
                                        </p:attrNameLst>
                                      </p:cBhvr>
                                      <p:to>
                                        <p:strVal val="visible"/>
                                      </p:to>
                                    </p:set>
                                    <p:anim calcmode="lin" valueType="num">
                                      <p:cBhvr additive="base">
                                        <p:cTn id="11" dur="500" fill="hold"/>
                                        <p:tgtEl>
                                          <p:spTgt spid="29715"/>
                                        </p:tgtEl>
                                        <p:attrNameLst>
                                          <p:attrName>ppt_x</p:attrName>
                                        </p:attrNameLst>
                                      </p:cBhvr>
                                      <p:tavLst>
                                        <p:tav tm="0">
                                          <p:val>
                                            <p:strVal val="1+#ppt_w/2"/>
                                          </p:val>
                                        </p:tav>
                                        <p:tav tm="100000">
                                          <p:val>
                                            <p:strVal val="#ppt_x"/>
                                          </p:val>
                                        </p:tav>
                                      </p:tavLst>
                                    </p:anim>
                                    <p:anim calcmode="lin" valueType="num">
                                      <p:cBhvr additive="base">
                                        <p:cTn id="12" dur="500" fill="hold"/>
                                        <p:tgtEl>
                                          <p:spTgt spid="29715"/>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nodeType="clickEffect">
                                  <p:stCondLst>
                                    <p:cond delay="0"/>
                                  </p:stCondLst>
                                  <p:childTnLst>
                                    <p:set>
                                      <p:cBhvr>
                                        <p:cTn id="16" dur="1" fill="hold">
                                          <p:stCondLst>
                                            <p:cond delay="0"/>
                                          </p:stCondLst>
                                        </p:cTn>
                                        <p:tgtEl>
                                          <p:spTgt spid="29712"/>
                                        </p:tgtEl>
                                        <p:attrNameLst>
                                          <p:attrName>style.visibility</p:attrName>
                                        </p:attrNameLst>
                                      </p:cBhvr>
                                      <p:to>
                                        <p:strVal val="visible"/>
                                      </p:to>
                                    </p:set>
                                    <p:anim calcmode="lin" valueType="num">
                                      <p:cBhvr additive="base">
                                        <p:cTn id="17" dur="500" fill="hold"/>
                                        <p:tgtEl>
                                          <p:spTgt spid="29712"/>
                                        </p:tgtEl>
                                        <p:attrNameLst>
                                          <p:attrName>ppt_x</p:attrName>
                                        </p:attrNameLst>
                                      </p:cBhvr>
                                      <p:tavLst>
                                        <p:tav tm="0">
                                          <p:val>
                                            <p:strVal val="1+#ppt_w/2"/>
                                          </p:val>
                                        </p:tav>
                                        <p:tav tm="100000">
                                          <p:val>
                                            <p:strVal val="#ppt_x"/>
                                          </p:val>
                                        </p:tav>
                                      </p:tavLst>
                                    </p:anim>
                                    <p:anim calcmode="lin" valueType="num">
                                      <p:cBhvr additive="base">
                                        <p:cTn id="18" dur="500" fill="hold"/>
                                        <p:tgtEl>
                                          <p:spTgt spid="29712"/>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29713"/>
                                        </p:tgtEl>
                                        <p:attrNameLst>
                                          <p:attrName>style.visibility</p:attrName>
                                        </p:attrNameLst>
                                      </p:cBhvr>
                                      <p:to>
                                        <p:strVal val="visible"/>
                                      </p:to>
                                    </p:set>
                                    <p:anim calcmode="lin" valueType="num">
                                      <p:cBhvr additive="base">
                                        <p:cTn id="21" dur="500" fill="hold"/>
                                        <p:tgtEl>
                                          <p:spTgt spid="29713"/>
                                        </p:tgtEl>
                                        <p:attrNameLst>
                                          <p:attrName>ppt_x</p:attrName>
                                        </p:attrNameLst>
                                      </p:cBhvr>
                                      <p:tavLst>
                                        <p:tav tm="0">
                                          <p:val>
                                            <p:strVal val="1+#ppt_w/2"/>
                                          </p:val>
                                        </p:tav>
                                        <p:tav tm="100000">
                                          <p:val>
                                            <p:strVal val="#ppt_x"/>
                                          </p:val>
                                        </p:tav>
                                      </p:tavLst>
                                    </p:anim>
                                    <p:anim calcmode="lin" valueType="num">
                                      <p:cBhvr additive="base">
                                        <p:cTn id="22" dur="500" fill="hold"/>
                                        <p:tgtEl>
                                          <p:spTgt spid="297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14" grpId="0"/>
      <p:bldP spid="29713" grpId="0"/>
    </p:bldLst>
  </p:timing>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09398"/>
          </a:xfrm>
        </p:spPr>
        <p:txBody>
          <a:bodyPr/>
          <a:lstStyle/>
          <a:p>
            <a:pPr algn="ctr"/>
            <a:r>
              <a:rPr lang="en-US" sz="4400" dirty="0" smtClean="0"/>
              <a:t>WISH LIST</a:t>
            </a:r>
            <a:endParaRPr lang="en-US" sz="4400" dirty="0"/>
          </a:p>
        </p:txBody>
      </p:sp>
      <p:sp>
        <p:nvSpPr>
          <p:cNvPr id="3" name="Content Placeholder 2"/>
          <p:cNvSpPr>
            <a:spLocks noGrp="1"/>
          </p:cNvSpPr>
          <p:nvPr>
            <p:ph idx="1"/>
          </p:nvPr>
        </p:nvSpPr>
        <p:spPr>
          <a:xfrm>
            <a:off x="457200" y="2286000"/>
            <a:ext cx="8382000" cy="3545586"/>
          </a:xfrm>
        </p:spPr>
        <p:txBody>
          <a:bodyPr/>
          <a:lstStyle/>
          <a:p>
            <a:pPr lvl="0">
              <a:buFont typeface="Wingdings" panose="05000000000000000000" pitchFamily="2" charset="2"/>
              <a:buChar char="q"/>
            </a:pPr>
            <a:r>
              <a:rPr lang="en-US" sz="3600" dirty="0" smtClean="0"/>
              <a:t>   Control</a:t>
            </a:r>
            <a:endParaRPr lang="en-US" sz="3600" dirty="0"/>
          </a:p>
          <a:p>
            <a:pPr lvl="0">
              <a:buFont typeface="Wingdings" panose="05000000000000000000" pitchFamily="2" charset="2"/>
              <a:buChar char="q"/>
            </a:pPr>
            <a:r>
              <a:rPr lang="en-US" sz="3600" dirty="0" smtClean="0"/>
              <a:t>   Use </a:t>
            </a:r>
            <a:r>
              <a:rPr lang="en-US" sz="3600" dirty="0"/>
              <a:t>and </a:t>
            </a:r>
            <a:r>
              <a:rPr lang="en-US" sz="3600" dirty="0" smtClean="0"/>
              <a:t>Enjoyment</a:t>
            </a:r>
            <a:endParaRPr lang="en-US" sz="3600" dirty="0"/>
          </a:p>
          <a:p>
            <a:pPr lvl="0">
              <a:buFont typeface="Wingdings" panose="05000000000000000000" pitchFamily="2" charset="2"/>
              <a:buChar char="q"/>
            </a:pPr>
            <a:r>
              <a:rPr lang="en-US" sz="3600" dirty="0" smtClean="0"/>
              <a:t>   Ability </a:t>
            </a:r>
            <a:r>
              <a:rPr lang="en-US" sz="3600" dirty="0"/>
              <a:t>to Change</a:t>
            </a:r>
          </a:p>
          <a:p>
            <a:pPr lvl="0">
              <a:buFont typeface="Wingdings" panose="05000000000000000000" pitchFamily="2" charset="2"/>
              <a:buChar char="q"/>
            </a:pPr>
            <a:r>
              <a:rPr lang="en-US" sz="3600" dirty="0" smtClean="0"/>
              <a:t>   Creditor </a:t>
            </a:r>
            <a:r>
              <a:rPr lang="en-US" sz="3600" dirty="0"/>
              <a:t>and Divorce Protection</a:t>
            </a:r>
          </a:p>
          <a:p>
            <a:pPr>
              <a:buFont typeface="Wingdings" panose="05000000000000000000" pitchFamily="2" charset="2"/>
              <a:buChar char="q"/>
            </a:pPr>
            <a:r>
              <a:rPr lang="en-US" sz="3600" dirty="0" smtClean="0"/>
              <a:t>   Tax </a:t>
            </a:r>
            <a:r>
              <a:rPr lang="en-US" sz="3600" dirty="0"/>
              <a:t>Savings</a:t>
            </a:r>
          </a:p>
          <a:p>
            <a:pPr>
              <a:buFont typeface="Wingdings" panose="05000000000000000000" pitchFamily="2" charset="2"/>
              <a:buChar char="q"/>
            </a:pPr>
            <a:r>
              <a:rPr lang="en-US" sz="3600" dirty="0" smtClean="0"/>
              <a:t>   Avoid </a:t>
            </a:r>
            <a:r>
              <a:rPr lang="en-US" sz="3600" dirty="0"/>
              <a:t>Complexity </a:t>
            </a:r>
            <a:r>
              <a:rPr lang="en-US" b="1" dirty="0"/>
              <a:t> </a:t>
            </a:r>
            <a:endParaRPr lang="en-US" dirty="0"/>
          </a:p>
        </p:txBody>
      </p:sp>
    </p:spTree>
    <p:extLst>
      <p:ext uri="{BB962C8B-B14F-4D97-AF65-F5344CB8AC3E}">
        <p14:creationId xmlns:p14="http://schemas.microsoft.com/office/powerpoint/2010/main" val="1468153732"/>
      </p:ext>
    </p:extLst>
  </p:cSld>
  <p:clrMapOvr>
    <a:masterClrMapping/>
  </p:clrMapOvr>
  <p:transition>
    <p:fade/>
  </p:transition>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57199" y="276330"/>
            <a:ext cx="8229600" cy="747897"/>
          </a:xfrm>
        </p:spPr>
        <p:txBody>
          <a:bodyPr>
            <a:noAutofit/>
          </a:bodyPr>
          <a:lstStyle/>
          <a:p>
            <a:pPr algn="ctr" eaLnBrk="1" hangingPunct="1">
              <a:defRPr/>
            </a:pPr>
            <a:r>
              <a:rPr lang="en-US" sz="4400" dirty="0" smtClean="0">
                <a:latin typeface="+mj-lt"/>
              </a:rPr>
              <a:t>THE PERFECT TRUST</a:t>
            </a:r>
          </a:p>
        </p:txBody>
      </p:sp>
      <p:sp>
        <p:nvSpPr>
          <p:cNvPr id="51203" name="Rectangle 3"/>
          <p:cNvSpPr>
            <a:spLocks noGrp="1" noChangeArrowheads="1"/>
          </p:cNvSpPr>
          <p:nvPr>
            <p:ph type="body" idx="1"/>
          </p:nvPr>
        </p:nvSpPr>
        <p:spPr>
          <a:xfrm>
            <a:off x="192086" y="2418304"/>
            <a:ext cx="8759825" cy="3497945"/>
          </a:xfrm>
        </p:spPr>
        <p:txBody>
          <a:bodyPr/>
          <a:lstStyle/>
          <a:p>
            <a:pPr marL="0" indent="0">
              <a:buNone/>
            </a:pPr>
            <a:r>
              <a:rPr lang="en-US" sz="2800" b="1" u="sng" dirty="0" smtClean="0">
                <a:solidFill>
                  <a:schemeClr val="tx1"/>
                </a:solidFill>
                <a:latin typeface="+mn-lt"/>
              </a:rPr>
              <a:t>Dynastic</a:t>
            </a:r>
            <a:r>
              <a:rPr lang="en-US" sz="2800" b="1" u="sng" dirty="0">
                <a:solidFill>
                  <a:schemeClr val="tx1"/>
                </a:solidFill>
                <a:latin typeface="+mn-lt"/>
              </a:rPr>
              <a:t>; Discretionary </a:t>
            </a:r>
            <a:r>
              <a:rPr lang="en-US" sz="2800" dirty="0">
                <a:solidFill>
                  <a:schemeClr val="tx1"/>
                </a:solidFill>
                <a:latin typeface="+mn-lt"/>
              </a:rPr>
              <a:t>(with distribution discretion in the hands of an Independent Party who can be fired and replaced); </a:t>
            </a:r>
            <a:r>
              <a:rPr lang="en-US" sz="2800" b="1" u="sng" dirty="0">
                <a:solidFill>
                  <a:schemeClr val="tx1"/>
                </a:solidFill>
                <a:latin typeface="+mn-lt"/>
              </a:rPr>
              <a:t>Beneficiary Controlled </a:t>
            </a:r>
            <a:r>
              <a:rPr lang="en-US" sz="2800" b="1" u="sng" dirty="0" smtClean="0">
                <a:solidFill>
                  <a:schemeClr val="tx1"/>
                </a:solidFill>
                <a:latin typeface="+mn-lt"/>
              </a:rPr>
              <a:t>Trust </a:t>
            </a:r>
            <a:r>
              <a:rPr lang="en-US" sz="2800" dirty="0" smtClean="0">
                <a:solidFill>
                  <a:schemeClr val="tx1"/>
                </a:solidFill>
                <a:latin typeface="+mn-lt"/>
              </a:rPr>
              <a:t>(unless </a:t>
            </a:r>
            <a:r>
              <a:rPr lang="en-US" sz="2800" dirty="0">
                <a:solidFill>
                  <a:schemeClr val="tx1"/>
                </a:solidFill>
                <a:latin typeface="+mn-lt"/>
              </a:rPr>
              <a:t>(i</a:t>
            </a:r>
            <a:r>
              <a:rPr lang="en-US" sz="2800" dirty="0" smtClean="0">
                <a:solidFill>
                  <a:schemeClr val="tx1"/>
                </a:solidFill>
                <a:latin typeface="+mn-lt"/>
              </a:rPr>
              <a:t>) controls </a:t>
            </a:r>
            <a:r>
              <a:rPr lang="en-US" sz="2800" dirty="0">
                <a:solidFill>
                  <a:schemeClr val="tx1"/>
                </a:solidFill>
                <a:latin typeface="+mn-lt"/>
              </a:rPr>
              <a:t>are undesirable or (ii) impermissible under law to avoid the taxing authorities and other claimants); </a:t>
            </a:r>
            <a:r>
              <a:rPr lang="en-US" sz="2800" b="1" u="sng" dirty="0">
                <a:solidFill>
                  <a:schemeClr val="tx1"/>
                </a:solidFill>
                <a:latin typeface="+mn-lt"/>
              </a:rPr>
              <a:t>where the use of trust assets rather than distributions are encouraged</a:t>
            </a:r>
            <a:r>
              <a:rPr lang="en-US" sz="2800" b="1" dirty="0">
                <a:solidFill>
                  <a:schemeClr val="tx1"/>
                </a:solidFill>
                <a:latin typeface="+mn-lt"/>
              </a:rPr>
              <a:t> </a:t>
            </a:r>
            <a:r>
              <a:rPr lang="en-US" sz="2800" dirty="0">
                <a:solidFill>
                  <a:schemeClr val="tx1"/>
                </a:solidFill>
                <a:latin typeface="+mn-lt"/>
              </a:rPr>
              <a:t>(unless distributions are beneficial or desirable); </a:t>
            </a:r>
            <a:r>
              <a:rPr lang="en-US" sz="2800" b="1" u="sng" dirty="0">
                <a:solidFill>
                  <a:schemeClr val="tx1"/>
                </a:solidFill>
                <a:latin typeface="+mn-lt"/>
              </a:rPr>
              <a:t>sitused</a:t>
            </a:r>
            <a:r>
              <a:rPr lang="en-US" sz="2800" dirty="0">
                <a:solidFill>
                  <a:schemeClr val="tx1"/>
                </a:solidFill>
                <a:latin typeface="+mn-lt"/>
              </a:rPr>
              <a:t> in a </a:t>
            </a:r>
            <a:r>
              <a:rPr lang="en-US" sz="2800" dirty="0" smtClean="0">
                <a:solidFill>
                  <a:schemeClr val="tx1"/>
                </a:solidFill>
                <a:latin typeface="+mn-lt"/>
              </a:rPr>
              <a:t>trust-friendly </a:t>
            </a:r>
            <a:r>
              <a:rPr lang="en-US" sz="2800" dirty="0">
                <a:solidFill>
                  <a:schemeClr val="tx1"/>
                </a:solidFill>
                <a:latin typeface="+mn-lt"/>
              </a:rPr>
              <a:t>jurisdiction.</a:t>
            </a:r>
          </a:p>
          <a:p>
            <a:pPr eaLnBrk="1" hangingPunct="1">
              <a:lnSpc>
                <a:spcPct val="70000"/>
              </a:lnSpc>
              <a:buFont typeface="Wingdings" panose="05000000000000000000" pitchFamily="2" charset="2"/>
              <a:buNone/>
              <a:defRPr/>
            </a:pPr>
            <a:endParaRPr lang="en-US" sz="2800" dirty="0" smtClean="0">
              <a:latin typeface="Georgia" panose="02040502050405020303" pitchFamily="18" charset="0"/>
              <a:sym typeface="Wingdings" panose="05000000000000000000" pitchFamily="2" charset="2"/>
            </a:endParaRPr>
          </a:p>
        </p:txBody>
      </p:sp>
    </p:spTree>
    <p:extLst>
      <p:ext uri="{BB962C8B-B14F-4D97-AF65-F5344CB8AC3E}">
        <p14:creationId xmlns:p14="http://schemas.microsoft.com/office/powerpoint/2010/main" val="20296763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304800"/>
            <a:ext cx="5321440" cy="1075765"/>
          </a:xfrm>
        </p:spPr>
        <p:txBody>
          <a:bodyPr>
            <a:noAutofit/>
          </a:bodyPr>
          <a:lstStyle/>
          <a:p>
            <a:pPr algn="ctr"/>
            <a:r>
              <a:rPr lang="en-US" dirty="0" smtClean="0"/>
              <a:t>BDIT</a:t>
            </a:r>
            <a:endParaRPr lang="en-US" dirty="0"/>
          </a:p>
        </p:txBody>
      </p:sp>
      <p:sp>
        <p:nvSpPr>
          <p:cNvPr id="3" name="Content Placeholder 2"/>
          <p:cNvSpPr>
            <a:spLocks noGrp="1"/>
          </p:cNvSpPr>
          <p:nvPr>
            <p:ph idx="1"/>
          </p:nvPr>
        </p:nvSpPr>
        <p:spPr>
          <a:xfrm>
            <a:off x="0" y="3124200"/>
            <a:ext cx="8802357" cy="4034951"/>
          </a:xfrm>
        </p:spPr>
        <p:txBody>
          <a:bodyPr/>
          <a:lstStyle/>
          <a:p>
            <a:pPr marL="457200" lvl="1" indent="0">
              <a:buClr>
                <a:srgbClr val="FF9999"/>
              </a:buClr>
              <a:buSzPct val="65000"/>
              <a:buNone/>
              <a:defRPr/>
            </a:pPr>
            <a:r>
              <a:rPr lang="en-US" sz="3600" dirty="0">
                <a:sym typeface="Wingdings" panose="05000000000000000000" pitchFamily="2" charset="2"/>
              </a:rPr>
              <a:t></a:t>
            </a:r>
            <a:r>
              <a:rPr lang="en-US" sz="3600" dirty="0">
                <a:cs typeface="Vrinda" panose="020B0502040204020203" pitchFamily="34" charset="0"/>
                <a:sym typeface="Wingdings" panose="05000000000000000000" pitchFamily="2" charset="2"/>
              </a:rPr>
              <a:t> </a:t>
            </a:r>
            <a:r>
              <a:rPr lang="en-US" sz="3600" dirty="0" smtClean="0">
                <a:cs typeface="Vrinda" panose="020B0502040204020203" pitchFamily="34" charset="0"/>
                <a:sym typeface="Wingdings" panose="05000000000000000000" pitchFamily="2" charset="2"/>
              </a:rPr>
              <a:t>Only Strategy That Gives Beneficiary All   	 Six (6) Components of “Wish” List</a:t>
            </a:r>
            <a:endParaRPr lang="en-US" sz="3600" dirty="0" smtClean="0">
              <a:sym typeface="Wingdings" panose="05000000000000000000" pitchFamily="2" charset="2"/>
            </a:endParaRPr>
          </a:p>
          <a:p>
            <a:pPr marL="457200" lvl="1" indent="0">
              <a:buClr>
                <a:srgbClr val="FF9999"/>
              </a:buClr>
              <a:buSzPct val="65000"/>
              <a:buNone/>
              <a:defRPr/>
            </a:pPr>
            <a:r>
              <a:rPr lang="en-US" sz="3600" dirty="0" smtClean="0">
                <a:sym typeface="Wingdings" panose="05000000000000000000" pitchFamily="2" charset="2"/>
              </a:rPr>
              <a:t></a:t>
            </a:r>
            <a:r>
              <a:rPr lang="en-US" sz="3600" dirty="0" smtClean="0">
                <a:cs typeface="Vrinda" panose="020B0502040204020203" pitchFamily="34" charset="0"/>
                <a:sym typeface="Wingdings" panose="05000000000000000000" pitchFamily="2" charset="2"/>
              </a:rPr>
              <a:t> Third Party Created and Funded Trust</a:t>
            </a:r>
            <a:endParaRPr lang="en-US" sz="3600" dirty="0"/>
          </a:p>
          <a:p>
            <a:pPr marL="457200" lvl="1" indent="0">
              <a:buClr>
                <a:srgbClr val="FF9999"/>
              </a:buClr>
              <a:buSzPct val="65000"/>
              <a:buNone/>
              <a:defRPr/>
            </a:pPr>
            <a:r>
              <a:rPr lang="en-US" sz="3600" dirty="0" smtClean="0">
                <a:latin typeface="+mn-lt"/>
                <a:sym typeface="Wingdings" panose="05000000000000000000" pitchFamily="2" charset="2"/>
              </a:rPr>
              <a:t> </a:t>
            </a:r>
            <a:r>
              <a:rPr lang="en-US" sz="3600" dirty="0" smtClean="0">
                <a:latin typeface="+mn-lt"/>
              </a:rPr>
              <a:t>Transfer Subject to Crummey Power of 	 	 Withdrawal</a:t>
            </a:r>
          </a:p>
          <a:p>
            <a:pPr marL="457200" lvl="1" indent="0">
              <a:buClr>
                <a:srgbClr val="FF9999"/>
              </a:buClr>
              <a:buSzPct val="65000"/>
              <a:buNone/>
              <a:defRPr/>
            </a:pPr>
            <a:r>
              <a:rPr lang="en-US" sz="3200" dirty="0">
                <a:latin typeface="+mn-lt"/>
              </a:rPr>
              <a:t>	</a:t>
            </a:r>
            <a:endParaRPr lang="en-US" sz="1400" dirty="0" smtClean="0">
              <a:latin typeface="+mn-lt"/>
            </a:endParaRPr>
          </a:p>
          <a:p>
            <a:pPr marL="457200" lvl="1" indent="0">
              <a:buClr>
                <a:srgbClr val="FF9999"/>
              </a:buClr>
              <a:buSzPct val="65000"/>
              <a:buNone/>
              <a:defRPr/>
            </a:pPr>
            <a:endParaRPr lang="en-US" sz="1400" dirty="0" smtClean="0">
              <a:latin typeface="+mn-lt"/>
            </a:endParaRPr>
          </a:p>
          <a:p>
            <a:pPr marL="457200" lvl="1" indent="0">
              <a:buClr>
                <a:srgbClr val="FF9999"/>
              </a:buClr>
              <a:buSzPct val="65000"/>
              <a:buNone/>
              <a:defRPr/>
            </a:pPr>
            <a:r>
              <a:rPr lang="en-US" sz="3200" dirty="0" smtClean="0">
                <a:latin typeface="+mn-lt"/>
              </a:rPr>
              <a:t>		</a:t>
            </a:r>
            <a:endParaRPr lang="en-US" sz="3200" dirty="0">
              <a:latin typeface="Georgia" panose="02040502050405020303" pitchFamily="18" charset="0"/>
            </a:endParaRPr>
          </a:p>
        </p:txBody>
      </p:sp>
    </p:spTree>
    <p:extLst>
      <p:ext uri="{BB962C8B-B14F-4D97-AF65-F5344CB8AC3E}">
        <p14:creationId xmlns:p14="http://schemas.microsoft.com/office/powerpoint/2010/main" val="329814043"/>
      </p:ext>
    </p:extLst>
  </p:cSld>
  <p:clrMapOvr>
    <a:masterClrMapping/>
  </p:clrMapOvr>
  <p:transition>
    <p:fade/>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98715" y="2895600"/>
            <a:ext cx="7681913" cy="1523495"/>
          </a:xfrm>
        </p:spPr>
        <p:txBody>
          <a:bodyPr vert="horz" wrap="square" lIns="91440" tIns="45720" rIns="91440" bIns="45720" numCol="1" anchorCtr="0" compatLnSpc="1">
            <a:prstTxWarp prst="textNoShape">
              <a:avLst/>
            </a:prstTxWarp>
          </a:bodyPr>
          <a:lstStyle/>
          <a:p>
            <a:pPr algn="ctr"/>
            <a:r>
              <a:rPr lang="en-US" b="1" dirty="0" smtClean="0"/>
              <a:t>THE</a:t>
            </a:r>
            <a:r>
              <a:rPr lang="en-US" b="1" dirty="0" smtClean="0"/>
              <a:t/>
            </a:r>
            <a:br>
              <a:rPr lang="en-US" b="1" dirty="0" smtClean="0"/>
            </a:br>
            <a:r>
              <a:rPr lang="en-US" b="1" dirty="0" smtClean="0"/>
              <a:t> </a:t>
            </a:r>
            <a:r>
              <a:rPr lang="en-US" b="1" dirty="0" smtClean="0"/>
              <a:t>“10%” MYTH</a:t>
            </a:r>
            <a:endParaRPr b="1" dirty="0">
              <a:latin typeface="+mj-lt"/>
              <a:ea typeface="ヒラギノ角ゴ Pro W3" pitchFamily="-64" charset="-128"/>
              <a:cs typeface="ヒラギノ角ゴ Pro W3" pitchFamily="-64" charset="-128"/>
            </a:endParaRPr>
          </a:p>
        </p:txBody>
      </p:sp>
      <p:sp>
        <p:nvSpPr>
          <p:cNvPr id="2" name="TextBox 1"/>
          <p:cNvSpPr txBox="1"/>
          <p:nvPr/>
        </p:nvSpPr>
        <p:spPr>
          <a:xfrm>
            <a:off x="360218" y="415636"/>
            <a:ext cx="8358909" cy="584775"/>
          </a:xfrm>
          <a:prstGeom prst="rect">
            <a:avLst/>
          </a:prstGeom>
          <a:noFill/>
        </p:spPr>
        <p:txBody>
          <a:bodyPr wrap="square" rtlCol="0">
            <a:spAutoFit/>
          </a:bodyPr>
          <a:lstStyle/>
          <a:p>
            <a:r>
              <a:rPr lang="en-US" sz="3200" b="1" dirty="0" smtClean="0">
                <a:solidFill>
                  <a:srgbClr val="FFFFFF"/>
                </a:solidFill>
              </a:rPr>
              <a:t>OSHINS 11 - </a:t>
            </a:r>
            <a:r>
              <a:rPr lang="en-US" sz="3200" b="1" dirty="0" smtClean="0">
                <a:solidFill>
                  <a:srgbClr val="FFFFFF"/>
                </a:solidFill>
              </a:rPr>
              <a:t>#11</a:t>
            </a:r>
            <a:endParaRPr lang="en-US" sz="3200" b="1" dirty="0">
              <a:solidFill>
                <a:srgbClr val="FFFFFF"/>
              </a:solidFill>
            </a:endParaRPr>
          </a:p>
        </p:txBody>
      </p:sp>
    </p:spTree>
    <p:extLst>
      <p:ext uri="{BB962C8B-B14F-4D97-AF65-F5344CB8AC3E}">
        <p14:creationId xmlns:p14="http://schemas.microsoft.com/office/powerpoint/2010/main" val="626047997"/>
      </p:ext>
    </p:extLst>
  </p:cSld>
  <p:clrMapOvr>
    <a:masterClrMapping/>
  </p:clrMapOvr>
  <p:transition>
    <p:fade/>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438400"/>
            <a:ext cx="8839200" cy="4862870"/>
          </a:xfrm>
        </p:spPr>
        <p:txBody>
          <a:bodyPr/>
          <a:lstStyle/>
          <a:p>
            <a:pPr lvl="1">
              <a:buClr>
                <a:srgbClr val="FF9999"/>
              </a:buClr>
              <a:buNone/>
              <a:defRPr/>
            </a:pPr>
            <a:endParaRPr lang="en-US" sz="1600" dirty="0">
              <a:latin typeface="Georgia" panose="02040502050405020303" pitchFamily="18" charset="0"/>
            </a:endParaRPr>
          </a:p>
          <a:p>
            <a:pPr>
              <a:buFont typeface="Wingdings" panose="05000000000000000000" pitchFamily="2" charset="2"/>
              <a:buChar char="q"/>
              <a:defRPr/>
            </a:pPr>
            <a:r>
              <a:rPr lang="en-US" dirty="0" smtClean="0">
                <a:sym typeface="Wingdings" panose="05000000000000000000" pitchFamily="2" charset="2"/>
              </a:rPr>
              <a:t>USSC</a:t>
            </a:r>
            <a:endParaRPr lang="en-US" sz="3200" b="0" dirty="0">
              <a:solidFill>
                <a:schemeClr val="tx1"/>
              </a:solidFill>
              <a:sym typeface="Wingdings" panose="05000000000000000000" pitchFamily="2" charset="2"/>
            </a:endParaRPr>
          </a:p>
          <a:p>
            <a:pPr>
              <a:buNone/>
              <a:defRPr/>
            </a:pPr>
            <a:r>
              <a:rPr lang="en-US" sz="2800" b="0" i="1" dirty="0">
                <a:solidFill>
                  <a:schemeClr val="tx1"/>
                </a:solidFill>
                <a:sym typeface="Wingdings" panose="05000000000000000000" pitchFamily="2" charset="2"/>
              </a:rPr>
              <a:t>	</a:t>
            </a:r>
            <a:r>
              <a:rPr lang="en-US" sz="2800" b="0" i="1" dirty="0" smtClean="0">
                <a:solidFill>
                  <a:schemeClr val="tx1"/>
                </a:solidFill>
                <a:sym typeface="Wingdings" panose="05000000000000000000" pitchFamily="2" charset="2"/>
              </a:rPr>
              <a:t>	</a:t>
            </a:r>
            <a:r>
              <a:rPr lang="en-US" sz="2800" i="1" dirty="0" smtClean="0">
                <a:sym typeface="Wingdings" panose="05000000000000000000" pitchFamily="2" charset="2"/>
              </a:rPr>
              <a:t>     ◊  </a:t>
            </a:r>
            <a:r>
              <a:rPr lang="en-US" sz="2800" i="1" dirty="0" smtClean="0">
                <a:sym typeface="Wingdings" panose="05000000000000000000" pitchFamily="2" charset="2"/>
              </a:rPr>
              <a:t>Clay Brown</a:t>
            </a:r>
            <a:endParaRPr lang="en-US" sz="2800" i="1" dirty="0" smtClean="0">
              <a:sym typeface="Wingdings" panose="05000000000000000000" pitchFamily="2" charset="2"/>
            </a:endParaRPr>
          </a:p>
          <a:p>
            <a:pPr>
              <a:buNone/>
              <a:defRPr/>
            </a:pPr>
            <a:r>
              <a:rPr lang="en-US" sz="2800" i="1" dirty="0" smtClean="0">
                <a:sym typeface="Wingdings" panose="05000000000000000000" pitchFamily="2" charset="2"/>
              </a:rPr>
              <a:t>		     ◊  </a:t>
            </a:r>
            <a:r>
              <a:rPr lang="en-US" sz="2800" i="1" dirty="0" smtClean="0">
                <a:sym typeface="Wingdings" panose="05000000000000000000" pitchFamily="2" charset="2"/>
              </a:rPr>
              <a:t>Frank Lyon</a:t>
            </a:r>
          </a:p>
          <a:p>
            <a:pPr>
              <a:buNone/>
              <a:defRPr/>
            </a:pPr>
            <a:r>
              <a:rPr lang="en-US" sz="2800" i="1" dirty="0">
                <a:sym typeface="Wingdings" panose="05000000000000000000" pitchFamily="2" charset="2"/>
              </a:rPr>
              <a:t>		     ◊  </a:t>
            </a:r>
            <a:r>
              <a:rPr lang="en-US" sz="2800" i="1" dirty="0" smtClean="0">
                <a:sym typeface="Wingdings" panose="05000000000000000000" pitchFamily="2" charset="2"/>
              </a:rPr>
              <a:t>Consumer Life</a:t>
            </a:r>
            <a:endParaRPr lang="en-US" sz="2800" i="1" dirty="0">
              <a:sym typeface="Wingdings" panose="05000000000000000000" pitchFamily="2" charset="2"/>
            </a:endParaRPr>
          </a:p>
          <a:p>
            <a:pPr>
              <a:buNone/>
              <a:defRPr/>
            </a:pPr>
            <a:r>
              <a:rPr lang="en-US" sz="2800" i="1" dirty="0">
                <a:sym typeface="Wingdings" panose="05000000000000000000" pitchFamily="2" charset="2"/>
              </a:rPr>
              <a:t>		     ◊  </a:t>
            </a:r>
            <a:r>
              <a:rPr lang="en-US" sz="2800" i="1" dirty="0" smtClean="0">
                <a:sym typeface="Wingdings" panose="05000000000000000000" pitchFamily="2" charset="2"/>
              </a:rPr>
              <a:t>Cottage Savings</a:t>
            </a:r>
            <a:endParaRPr lang="en-US" sz="2800" i="1" dirty="0">
              <a:sym typeface="Wingdings" panose="05000000000000000000" pitchFamily="2" charset="2"/>
            </a:endParaRPr>
          </a:p>
          <a:p>
            <a:pPr>
              <a:buNone/>
              <a:defRPr/>
            </a:pPr>
            <a:endParaRPr lang="en-US" sz="2800" dirty="0">
              <a:sym typeface="Wingdings" panose="05000000000000000000" pitchFamily="2" charset="2"/>
            </a:endParaRPr>
          </a:p>
          <a:p>
            <a:pPr>
              <a:buNone/>
              <a:defRPr/>
            </a:pPr>
            <a:endParaRPr lang="en-US" sz="2800" dirty="0">
              <a:sym typeface="Wingdings" panose="05000000000000000000" pitchFamily="2" charset="2"/>
            </a:endParaRPr>
          </a:p>
          <a:p>
            <a:pPr marL="0" indent="0">
              <a:buNone/>
              <a:defRPr/>
            </a:pPr>
            <a:r>
              <a:rPr lang="en-US" sz="1600" b="1" dirty="0"/>
              <a:t>Charles I. Kingson</a:t>
            </a:r>
            <a:r>
              <a:rPr lang="en-US" sz="1600" i="1" dirty="0"/>
              <a:t>, Risk, Ownership, Equity: 2011 Erwin N. Griswold Lecture</a:t>
            </a:r>
            <a:r>
              <a:rPr lang="en-US" sz="1600" dirty="0"/>
              <a:t>, Tax Lawyer, Vol. 64, No.3  (</a:t>
            </a:r>
            <a:r>
              <a:rPr lang="en-US" sz="1600" u="sng" dirty="0">
                <a:hlinkClick r:id="rId3"/>
              </a:rPr>
              <a:t>http://www.americanbar.org/content/dam/aba/publishing/tax_lawyer/ttl-spr11-02-Kingson.authcheckdam.pdf</a:t>
            </a:r>
            <a:r>
              <a:rPr lang="en-US" sz="1600" dirty="0"/>
              <a:t>)</a:t>
            </a:r>
          </a:p>
          <a:p>
            <a:pPr marL="0" indent="0">
              <a:buNone/>
              <a:defRPr/>
            </a:pPr>
            <a:endParaRPr lang="en-US" sz="3200" b="0" dirty="0">
              <a:solidFill>
                <a:schemeClr val="tx1"/>
              </a:solidFill>
              <a:sym typeface="Wingdings" panose="05000000000000000000" pitchFamily="2" charset="2"/>
            </a:endParaRPr>
          </a:p>
        </p:txBody>
      </p:sp>
      <p:sp>
        <p:nvSpPr>
          <p:cNvPr id="5" name="Title 1"/>
          <p:cNvSpPr txBox="1">
            <a:spLocks/>
          </p:cNvSpPr>
          <p:nvPr/>
        </p:nvSpPr>
        <p:spPr>
          <a:xfrm>
            <a:off x="439271" y="304800"/>
            <a:ext cx="8382000" cy="664797"/>
          </a:xfrm>
          <a:prstGeom prst="rect">
            <a:avLst/>
          </a:prstGeom>
        </p:spPr>
        <p:txBody>
          <a:bodyPr vert="horz" wrap="square" lIns="0" tIns="0" rIns="0" bIns="0" rtlCol="0" anchor="t">
            <a:noAutofit/>
          </a:bodyPr>
          <a:lst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stStyle>
          <a:p>
            <a:pPr algn="ctr"/>
            <a:r>
              <a:rPr lang="en-US" sz="5400" dirty="0" smtClean="0"/>
              <a:t>ECONOMIC SUBSTANCE</a:t>
            </a:r>
            <a:endParaRPr lang="en-US" sz="5400" dirty="0"/>
          </a:p>
        </p:txBody>
      </p:sp>
    </p:spTree>
    <p:extLst>
      <p:ext uri="{BB962C8B-B14F-4D97-AF65-F5344CB8AC3E}">
        <p14:creationId xmlns:p14="http://schemas.microsoft.com/office/powerpoint/2010/main" val="4065097399"/>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81776" cy="1075765"/>
          </a:xfrm>
        </p:spPr>
        <p:txBody>
          <a:bodyPr>
            <a:noAutofit/>
          </a:bodyPr>
          <a:lstStyle/>
          <a:p>
            <a:pPr algn="ctr"/>
            <a:r>
              <a:rPr lang="en-US" sz="4400" dirty="0" smtClean="0">
                <a:latin typeface="+mj-lt"/>
              </a:rPr>
              <a:t>TRANSFER OF FRACTIONAL INTEREST IN A LIFE INSURANCE POLICY</a:t>
            </a:r>
            <a:endParaRPr lang="en-US" sz="4400" dirty="0">
              <a:latin typeface="+mj-lt"/>
            </a:endParaRPr>
          </a:p>
        </p:txBody>
      </p:sp>
      <p:sp>
        <p:nvSpPr>
          <p:cNvPr id="3" name="Content Placeholder 2"/>
          <p:cNvSpPr>
            <a:spLocks noGrp="1"/>
          </p:cNvSpPr>
          <p:nvPr>
            <p:ph idx="1"/>
          </p:nvPr>
        </p:nvSpPr>
        <p:spPr>
          <a:xfrm>
            <a:off x="-152400" y="3048000"/>
            <a:ext cx="8802357" cy="3650230"/>
          </a:xfrm>
        </p:spPr>
        <p:txBody>
          <a:bodyPr/>
          <a:lstStyle/>
          <a:p>
            <a:pPr marL="457200" lvl="1" indent="0">
              <a:buClr>
                <a:srgbClr val="FF9999"/>
              </a:buClr>
              <a:buSzPct val="65000"/>
              <a:buNone/>
              <a:defRPr/>
            </a:pPr>
            <a:r>
              <a:rPr lang="en-US" sz="3600" dirty="0" smtClean="0">
                <a:latin typeface="Georgia" panose="02040502050405020303" pitchFamily="18" charset="0"/>
                <a:sym typeface="Wingdings" panose="05000000000000000000" pitchFamily="2" charset="2"/>
              </a:rPr>
              <a:t> </a:t>
            </a:r>
            <a:r>
              <a:rPr lang="en-US" sz="3600" dirty="0"/>
              <a:t>What the Recipient Gets</a:t>
            </a:r>
          </a:p>
          <a:p>
            <a:pPr marL="457200" lvl="1" indent="0">
              <a:buClr>
                <a:srgbClr val="FF9999"/>
              </a:buClr>
              <a:buSzPct val="65000"/>
              <a:buNone/>
              <a:defRPr/>
            </a:pPr>
            <a:r>
              <a:rPr lang="en-US" sz="3200" dirty="0" smtClean="0">
                <a:latin typeface="+mn-lt"/>
              </a:rPr>
              <a:t>		</a:t>
            </a:r>
            <a:r>
              <a:rPr lang="en-US" sz="3200" dirty="0" smtClean="0">
                <a:latin typeface="+mn-lt"/>
                <a:sym typeface="Wingdings" panose="05000000000000000000" pitchFamily="2" charset="2"/>
              </a:rPr>
              <a:t>◊</a:t>
            </a:r>
            <a:r>
              <a:rPr lang="en-US" sz="3200" dirty="0" smtClean="0">
                <a:latin typeface="+mn-lt"/>
              </a:rPr>
              <a:t> </a:t>
            </a:r>
            <a:r>
              <a:rPr lang="en-US" sz="3200" dirty="0"/>
              <a:t>Rev. </a:t>
            </a:r>
            <a:r>
              <a:rPr lang="en-US" sz="3200" dirty="0" smtClean="0"/>
              <a:t>Rul. </a:t>
            </a:r>
            <a:r>
              <a:rPr lang="en-US" sz="3200" dirty="0"/>
              <a:t>93-12 </a:t>
            </a:r>
            <a:endParaRPr lang="en-US" sz="3200" dirty="0" smtClean="0"/>
          </a:p>
          <a:p>
            <a:pPr marL="457200" lvl="1" indent="0">
              <a:buClr>
                <a:srgbClr val="FF9999"/>
              </a:buClr>
              <a:buSzPct val="65000"/>
              <a:buNone/>
              <a:defRPr/>
            </a:pPr>
            <a:r>
              <a:rPr lang="en-US" sz="3600" dirty="0" smtClean="0">
                <a:latin typeface="+mn-lt"/>
                <a:sym typeface="Wingdings" panose="05000000000000000000" pitchFamily="2" charset="2"/>
              </a:rPr>
              <a:t> </a:t>
            </a:r>
            <a:r>
              <a:rPr lang="en-US" sz="3600" dirty="0" smtClean="0">
                <a:latin typeface="+mn-lt"/>
              </a:rPr>
              <a:t>Rights of a Fractional Interest Owner</a:t>
            </a:r>
            <a:r>
              <a:rPr lang="en-US" sz="3200" dirty="0">
                <a:latin typeface="+mn-lt"/>
              </a:rPr>
              <a:t>		 	</a:t>
            </a:r>
            <a:r>
              <a:rPr lang="en-US" sz="3200" dirty="0" smtClean="0">
                <a:latin typeface="+mn-lt"/>
                <a:sym typeface="Wingdings" panose="05000000000000000000" pitchFamily="2" charset="2"/>
              </a:rPr>
              <a:t>◊</a:t>
            </a:r>
            <a:r>
              <a:rPr lang="en-US" sz="3200" dirty="0" smtClean="0">
                <a:latin typeface="+mn-lt"/>
              </a:rPr>
              <a:t> More Restrictive Than an FLP</a:t>
            </a:r>
          </a:p>
          <a:p>
            <a:pPr marL="457200" lvl="1" indent="0">
              <a:buClr>
                <a:srgbClr val="FF9999"/>
              </a:buClr>
              <a:buSzPct val="65000"/>
              <a:buNone/>
              <a:defRPr/>
            </a:pPr>
            <a:r>
              <a:rPr lang="en-US" sz="3200" dirty="0" smtClean="0">
                <a:sym typeface="Wingdings" panose="05000000000000000000" pitchFamily="2" charset="2"/>
              </a:rPr>
              <a:t>		◊</a:t>
            </a:r>
            <a:r>
              <a:rPr lang="en-US" sz="3200" dirty="0" smtClean="0"/>
              <a:t> Negligible Value</a:t>
            </a:r>
            <a:endParaRPr lang="en-US" sz="3200" dirty="0"/>
          </a:p>
          <a:p>
            <a:pPr marL="457200" lvl="1" indent="0">
              <a:buClr>
                <a:srgbClr val="FF9999"/>
              </a:buClr>
              <a:buSzPct val="65000"/>
              <a:buNone/>
              <a:defRPr/>
            </a:pPr>
            <a:endParaRPr lang="en-US" sz="1400" dirty="0" smtClean="0">
              <a:latin typeface="+mn-lt"/>
            </a:endParaRPr>
          </a:p>
          <a:p>
            <a:pPr marL="457200" lvl="1" indent="0">
              <a:buClr>
                <a:srgbClr val="FF9999"/>
              </a:buClr>
              <a:buSzPct val="65000"/>
              <a:buNone/>
              <a:defRPr/>
            </a:pPr>
            <a:endParaRPr lang="en-US" sz="1400" dirty="0" smtClean="0">
              <a:latin typeface="+mn-lt"/>
            </a:endParaRPr>
          </a:p>
          <a:p>
            <a:pPr marL="457200" lvl="1" indent="0">
              <a:buClr>
                <a:srgbClr val="FF9999"/>
              </a:buClr>
              <a:buSzPct val="65000"/>
              <a:buNone/>
              <a:defRPr/>
            </a:pPr>
            <a:r>
              <a:rPr lang="en-US" sz="3200" dirty="0" smtClean="0">
                <a:latin typeface="+mn-lt"/>
              </a:rPr>
              <a:t>		</a:t>
            </a:r>
            <a:endParaRPr lang="en-US" sz="3200" dirty="0">
              <a:latin typeface="Georgia" panose="02040502050405020303" pitchFamily="18" charset="0"/>
            </a:endParaRPr>
          </a:p>
        </p:txBody>
      </p:sp>
    </p:spTree>
    <p:extLst>
      <p:ext uri="{BB962C8B-B14F-4D97-AF65-F5344CB8AC3E}">
        <p14:creationId xmlns:p14="http://schemas.microsoft.com/office/powerpoint/2010/main" val="3098557997"/>
      </p:ext>
    </p:extLst>
  </p:cSld>
  <p:clrMapOvr>
    <a:masterClrMapping/>
  </p:clrMapOvr>
  <p:transition>
    <p:fad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667000"/>
            <a:ext cx="8552329" cy="3576364"/>
          </a:xfrm>
        </p:spPr>
        <p:txBody>
          <a:bodyPr/>
          <a:lstStyle/>
          <a:p>
            <a:pPr lvl="1">
              <a:buClr>
                <a:srgbClr val="FF9999"/>
              </a:buClr>
              <a:buNone/>
              <a:defRPr/>
            </a:pPr>
            <a:endParaRPr lang="en-US" sz="1600" dirty="0">
              <a:latin typeface="Georgia" panose="02040502050405020303" pitchFamily="18" charset="0"/>
            </a:endParaRPr>
          </a:p>
          <a:p>
            <a:pPr>
              <a:buNone/>
              <a:defRPr/>
            </a:pPr>
            <a:r>
              <a:rPr lang="en-US" sz="3200" b="0" dirty="0">
                <a:solidFill>
                  <a:schemeClr val="tx1"/>
                </a:solidFill>
                <a:sym typeface="Wingdings" panose="05000000000000000000" pitchFamily="2" charset="2"/>
              </a:rPr>
              <a:t> </a:t>
            </a:r>
            <a:r>
              <a:rPr lang="en-US" dirty="0" smtClean="0">
                <a:sym typeface="Wingdings" panose="05000000000000000000" pitchFamily="2" charset="2"/>
              </a:rPr>
              <a:t>Sale for a Note Payable Solely Out of Earnings  Respected</a:t>
            </a:r>
            <a:endParaRPr lang="en-US" sz="2800" b="0" dirty="0" smtClean="0">
              <a:solidFill>
                <a:schemeClr val="tx1"/>
              </a:solidFill>
              <a:sym typeface="Wingdings" panose="05000000000000000000" pitchFamily="2" charset="2"/>
            </a:endParaRPr>
          </a:p>
          <a:p>
            <a:pPr>
              <a:buFont typeface="Wingdings" panose="05000000000000000000" pitchFamily="2" charset="2"/>
              <a:buChar char="q"/>
              <a:defRPr/>
            </a:pPr>
            <a:r>
              <a:rPr lang="en-US" b="0" dirty="0" smtClean="0">
                <a:solidFill>
                  <a:schemeClr val="tx1"/>
                </a:solidFill>
                <a:sym typeface="Wingdings" panose="05000000000000000000" pitchFamily="2" charset="2"/>
              </a:rPr>
              <a:t> </a:t>
            </a:r>
            <a:r>
              <a:rPr lang="en-US" b="0" dirty="0" smtClean="0">
                <a:solidFill>
                  <a:schemeClr val="tx1"/>
                </a:solidFill>
                <a:sym typeface="Wingdings" panose="05000000000000000000" pitchFamily="2" charset="2"/>
              </a:rPr>
              <a:t>Tax Consequences Matter</a:t>
            </a:r>
            <a:endParaRPr lang="en-US" b="0" dirty="0" smtClean="0">
              <a:solidFill>
                <a:schemeClr val="tx1"/>
              </a:solidFill>
              <a:sym typeface="Wingdings" panose="05000000000000000000" pitchFamily="2" charset="2"/>
            </a:endParaRPr>
          </a:p>
          <a:p>
            <a:pPr marL="0" indent="0">
              <a:buNone/>
              <a:defRPr/>
            </a:pPr>
            <a:r>
              <a:rPr lang="en-US" sz="2800" dirty="0">
                <a:sym typeface="Wingdings" panose="05000000000000000000" pitchFamily="2" charset="2"/>
              </a:rPr>
              <a:t>	     </a:t>
            </a:r>
            <a:r>
              <a:rPr lang="en-US" sz="2800" dirty="0" smtClean="0">
                <a:sym typeface="Wingdings" panose="05000000000000000000" pitchFamily="2" charset="2"/>
              </a:rPr>
              <a:t> ◊  </a:t>
            </a:r>
            <a:r>
              <a:rPr lang="en-US" sz="2800" dirty="0" smtClean="0">
                <a:sym typeface="Wingdings" panose="05000000000000000000" pitchFamily="2" charset="2"/>
              </a:rPr>
              <a:t>Factor Considered in the Real World</a:t>
            </a:r>
            <a:endParaRPr lang="en-US" sz="2800" dirty="0" smtClean="0">
              <a:sym typeface="Wingdings" panose="05000000000000000000" pitchFamily="2" charset="2"/>
            </a:endParaRPr>
          </a:p>
          <a:p>
            <a:pPr marL="0" indent="0">
              <a:buNone/>
              <a:defRPr/>
            </a:pPr>
            <a:r>
              <a:rPr lang="en-US" sz="2800" dirty="0" smtClean="0">
                <a:sym typeface="Wingdings" panose="05000000000000000000" pitchFamily="2" charset="2"/>
              </a:rPr>
              <a:t>	      ◊  </a:t>
            </a:r>
            <a:r>
              <a:rPr lang="en-US" sz="2800" dirty="0" smtClean="0">
                <a:sym typeface="Wingdings" panose="05000000000000000000" pitchFamily="2" charset="2"/>
              </a:rPr>
              <a:t>Tax Benefits Increase the Economic Result</a:t>
            </a:r>
            <a:endParaRPr lang="en-US" b="0" dirty="0">
              <a:solidFill>
                <a:schemeClr val="tx1"/>
              </a:solidFill>
              <a:sym typeface="Wingdings" panose="05000000000000000000" pitchFamily="2" charset="2"/>
            </a:endParaRPr>
          </a:p>
          <a:p>
            <a:pPr marL="0" indent="0">
              <a:buNone/>
              <a:defRPr/>
            </a:pPr>
            <a:r>
              <a:rPr lang="en-US" sz="2600" dirty="0">
                <a:sym typeface="Wingdings" panose="05000000000000000000" pitchFamily="2" charset="2"/>
              </a:rPr>
              <a:t>	</a:t>
            </a:r>
            <a:r>
              <a:rPr lang="en-US" sz="2600" dirty="0" smtClean="0">
                <a:sym typeface="Wingdings" panose="05000000000000000000" pitchFamily="2" charset="2"/>
              </a:rPr>
              <a:t>		- Faster</a:t>
            </a:r>
          </a:p>
          <a:p>
            <a:pPr marL="0" indent="0">
              <a:buNone/>
              <a:defRPr/>
            </a:pPr>
            <a:r>
              <a:rPr lang="en-US" sz="2600" b="0" dirty="0">
                <a:solidFill>
                  <a:schemeClr val="tx1"/>
                </a:solidFill>
                <a:sym typeface="Wingdings" panose="05000000000000000000" pitchFamily="2" charset="2"/>
              </a:rPr>
              <a:t>	</a:t>
            </a:r>
            <a:r>
              <a:rPr lang="en-US" sz="2600" b="0" dirty="0" smtClean="0">
                <a:solidFill>
                  <a:schemeClr val="tx1"/>
                </a:solidFill>
                <a:sym typeface="Wingdings" panose="05000000000000000000" pitchFamily="2" charset="2"/>
              </a:rPr>
              <a:t>		- Safer</a:t>
            </a:r>
            <a:endParaRPr lang="en-US" sz="2600" b="0" dirty="0">
              <a:solidFill>
                <a:schemeClr val="tx1"/>
              </a:solidFill>
              <a:sym typeface="Wingdings" panose="05000000000000000000" pitchFamily="2" charset="2"/>
            </a:endParaRPr>
          </a:p>
        </p:txBody>
      </p:sp>
      <p:sp>
        <p:nvSpPr>
          <p:cNvPr id="5" name="Title 1"/>
          <p:cNvSpPr txBox="1">
            <a:spLocks/>
          </p:cNvSpPr>
          <p:nvPr/>
        </p:nvSpPr>
        <p:spPr>
          <a:xfrm>
            <a:off x="439271" y="304800"/>
            <a:ext cx="8382000" cy="664797"/>
          </a:xfrm>
          <a:prstGeom prst="rect">
            <a:avLst/>
          </a:prstGeom>
        </p:spPr>
        <p:txBody>
          <a:bodyPr vert="horz" wrap="square" lIns="0" tIns="0" rIns="0" bIns="0" rtlCol="0" anchor="t">
            <a:noAutofit/>
          </a:bodyPr>
          <a:lst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stStyle>
          <a:p>
            <a:pPr algn="ctr"/>
            <a:r>
              <a:rPr lang="en-US" sz="4400" dirty="0" smtClean="0"/>
              <a:t>COMM’R v. CLAY BROWN </a:t>
            </a:r>
          </a:p>
          <a:p>
            <a:pPr algn="ctr"/>
            <a:r>
              <a:rPr lang="en-US" sz="4400" dirty="0" smtClean="0"/>
              <a:t>et al. 380 U.S. 563 (1065)</a:t>
            </a:r>
            <a:endParaRPr lang="en-US" sz="4400" dirty="0"/>
          </a:p>
        </p:txBody>
      </p:sp>
    </p:spTree>
    <p:extLst>
      <p:ext uri="{BB962C8B-B14F-4D97-AF65-F5344CB8AC3E}">
        <p14:creationId xmlns:p14="http://schemas.microsoft.com/office/powerpoint/2010/main" val="417797964"/>
      </p:ext>
    </p:extLst>
  </p:cSld>
  <p:clrMapOvr>
    <a:masterClrMapping/>
  </p:clrMapOvr>
  <p:transition>
    <p:fade/>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762000" y="2286000"/>
            <a:ext cx="7690114" cy="1384994"/>
          </a:xfrm>
        </p:spPr>
        <p:txBody>
          <a:bodyPr/>
          <a:lstStyle/>
          <a:p>
            <a:pPr algn="ctr"/>
            <a:r>
              <a:rPr sz="9600" spc="-150" dirty="0" smtClean="0">
                <a:latin typeface="+mj-lt"/>
              </a:rPr>
              <a:t>OPPORTUNITY SHIFTING</a:t>
            </a:r>
            <a:endParaRPr lang="en-US" sz="9600" spc="-150" dirty="0">
              <a:latin typeface="+mj-lt"/>
            </a:endParaRPr>
          </a:p>
        </p:txBody>
      </p:sp>
    </p:spTree>
    <p:extLst>
      <p:ext uri="{BB962C8B-B14F-4D97-AF65-F5344CB8AC3E}">
        <p14:creationId xmlns:p14="http://schemas.microsoft.com/office/powerpoint/2010/main" val="2599819373"/>
      </p:ext>
    </p:extLst>
  </p:cSld>
  <p:clrMapOvr>
    <a:masterClrMapping/>
  </p:clrMapOvr>
  <p:transition>
    <p:fade/>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438400"/>
            <a:ext cx="8552329" cy="3810274"/>
          </a:xfrm>
        </p:spPr>
        <p:txBody>
          <a:bodyPr/>
          <a:lstStyle/>
          <a:p>
            <a:pPr lvl="1">
              <a:buClr>
                <a:srgbClr val="FF9999"/>
              </a:buClr>
              <a:buNone/>
              <a:defRPr/>
            </a:pPr>
            <a:endParaRPr lang="en-US" sz="1600" dirty="0">
              <a:latin typeface="Georgia" panose="02040502050405020303" pitchFamily="18" charset="0"/>
            </a:endParaRPr>
          </a:p>
          <a:p>
            <a:pPr>
              <a:buNone/>
              <a:defRPr/>
            </a:pPr>
            <a:r>
              <a:rPr lang="en-US" sz="3200" b="0" dirty="0">
                <a:solidFill>
                  <a:schemeClr val="tx1"/>
                </a:solidFill>
                <a:sym typeface="Wingdings" panose="05000000000000000000" pitchFamily="2" charset="2"/>
              </a:rPr>
              <a:t>  </a:t>
            </a:r>
            <a:r>
              <a:rPr lang="en-US" dirty="0" smtClean="0">
                <a:sym typeface="Wingdings" panose="05000000000000000000" pitchFamily="2" charset="2"/>
              </a:rPr>
              <a:t>Client (or Someone Else) Has</a:t>
            </a:r>
            <a:endParaRPr lang="en-US" sz="3200" b="0" dirty="0">
              <a:solidFill>
                <a:schemeClr val="tx1"/>
              </a:solidFill>
              <a:sym typeface="Wingdings" panose="05000000000000000000" pitchFamily="2" charset="2"/>
            </a:endParaRPr>
          </a:p>
          <a:p>
            <a:pPr>
              <a:buNone/>
              <a:defRPr/>
            </a:pPr>
            <a:r>
              <a:rPr lang="en-US" sz="2800" b="0" dirty="0">
                <a:solidFill>
                  <a:schemeClr val="tx1"/>
                </a:solidFill>
                <a:sym typeface="Wingdings" panose="05000000000000000000" pitchFamily="2" charset="2"/>
              </a:rPr>
              <a:t>		      ◊  </a:t>
            </a:r>
            <a:r>
              <a:rPr lang="en-US" sz="2800" b="0" dirty="0" smtClean="0">
                <a:solidFill>
                  <a:schemeClr val="tx1"/>
                </a:solidFill>
                <a:sym typeface="Wingdings" panose="05000000000000000000" pitchFamily="2" charset="2"/>
              </a:rPr>
              <a:t>New Opportunity</a:t>
            </a:r>
            <a:endParaRPr lang="en-US" sz="2800" b="0" dirty="0">
              <a:solidFill>
                <a:schemeClr val="tx1"/>
              </a:solidFill>
              <a:sym typeface="Wingdings" panose="05000000000000000000" pitchFamily="2" charset="2"/>
            </a:endParaRPr>
          </a:p>
          <a:p>
            <a:pPr>
              <a:buNone/>
              <a:defRPr/>
            </a:pPr>
            <a:r>
              <a:rPr lang="en-US" sz="2800" b="0" dirty="0">
                <a:solidFill>
                  <a:schemeClr val="tx1"/>
                </a:solidFill>
                <a:sym typeface="Wingdings" panose="05000000000000000000" pitchFamily="2" charset="2"/>
              </a:rPr>
              <a:t>	 	      ◊  </a:t>
            </a:r>
            <a:r>
              <a:rPr lang="en-US" sz="2800" b="0" dirty="0" smtClean="0">
                <a:solidFill>
                  <a:schemeClr val="tx1"/>
                </a:solidFill>
                <a:sym typeface="Wingdings" panose="05000000000000000000" pitchFamily="2" charset="2"/>
              </a:rPr>
              <a:t>Ancillary  Business Opportunity</a:t>
            </a:r>
          </a:p>
          <a:p>
            <a:pPr>
              <a:buFont typeface="Wingdings" panose="05000000000000000000" pitchFamily="2" charset="2"/>
              <a:buChar char="q"/>
              <a:defRPr/>
            </a:pPr>
            <a:r>
              <a:rPr lang="en-US" b="0" dirty="0" smtClean="0">
                <a:solidFill>
                  <a:schemeClr val="tx1"/>
                </a:solidFill>
                <a:sym typeface="Wingdings" panose="05000000000000000000" pitchFamily="2" charset="2"/>
              </a:rPr>
              <a:t>  Typical Planning</a:t>
            </a:r>
          </a:p>
          <a:p>
            <a:pPr marL="0" indent="0">
              <a:buNone/>
              <a:defRPr/>
            </a:pPr>
            <a:r>
              <a:rPr lang="en-US" sz="2800" dirty="0">
                <a:sym typeface="Wingdings" panose="05000000000000000000" pitchFamily="2" charset="2"/>
              </a:rPr>
              <a:t>	     </a:t>
            </a:r>
            <a:r>
              <a:rPr lang="en-US" sz="2800" dirty="0" smtClean="0">
                <a:sym typeface="Wingdings" panose="05000000000000000000" pitchFamily="2" charset="2"/>
              </a:rPr>
              <a:t> ◊  Limited to Choice of Entity</a:t>
            </a:r>
            <a:endParaRPr lang="en-US" b="0" dirty="0">
              <a:solidFill>
                <a:schemeClr val="tx1"/>
              </a:solidFill>
              <a:sym typeface="Wingdings" panose="05000000000000000000" pitchFamily="2" charset="2"/>
            </a:endParaRPr>
          </a:p>
          <a:p>
            <a:pPr>
              <a:buFont typeface="Wingdings" panose="05000000000000000000" pitchFamily="2" charset="2"/>
              <a:buChar char="q"/>
              <a:defRPr/>
            </a:pPr>
            <a:r>
              <a:rPr lang="en-US" sz="3200" b="0" dirty="0" smtClean="0">
                <a:solidFill>
                  <a:schemeClr val="tx1"/>
                </a:solidFill>
                <a:sym typeface="Wingdings" panose="05000000000000000000" pitchFamily="2" charset="2"/>
              </a:rPr>
              <a:t>  BDIT Solution – Everybody Wins</a:t>
            </a:r>
          </a:p>
          <a:p>
            <a:pPr marL="0" indent="0">
              <a:buNone/>
              <a:defRPr/>
            </a:pPr>
            <a:endParaRPr lang="en-US" sz="3200" b="0" dirty="0">
              <a:solidFill>
                <a:schemeClr val="tx1"/>
              </a:solidFill>
              <a:sym typeface="Wingdings" panose="05000000000000000000" pitchFamily="2" charset="2"/>
            </a:endParaRPr>
          </a:p>
        </p:txBody>
      </p:sp>
      <p:sp>
        <p:nvSpPr>
          <p:cNvPr id="5" name="Title 1"/>
          <p:cNvSpPr txBox="1">
            <a:spLocks/>
          </p:cNvSpPr>
          <p:nvPr/>
        </p:nvSpPr>
        <p:spPr>
          <a:xfrm>
            <a:off x="439271" y="304800"/>
            <a:ext cx="8382000" cy="664797"/>
          </a:xfrm>
          <a:prstGeom prst="rect">
            <a:avLst/>
          </a:prstGeom>
        </p:spPr>
        <p:txBody>
          <a:bodyPr vert="horz" wrap="square" lIns="0" tIns="0" rIns="0" bIns="0" rtlCol="0" anchor="t">
            <a:noAutofit/>
          </a:bodyPr>
          <a:lst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stStyle>
          <a:p>
            <a:pPr algn="ctr"/>
            <a:r>
              <a:rPr lang="en-US" sz="4000" dirty="0" smtClean="0"/>
              <a:t>OPPORTUNITY SHIFTING - FAVORABLE BUSINESS OR INVESTMENT OPPORTUNITY</a:t>
            </a:r>
            <a:endParaRPr lang="en-US" sz="4000" dirty="0"/>
          </a:p>
        </p:txBody>
      </p:sp>
    </p:spTree>
    <p:extLst>
      <p:ext uri="{BB962C8B-B14F-4D97-AF65-F5344CB8AC3E}">
        <p14:creationId xmlns:p14="http://schemas.microsoft.com/office/powerpoint/2010/main" val="3756511565"/>
      </p:ext>
    </p:extLst>
  </p:cSld>
  <p:clrMapOvr>
    <a:masterClrMapping/>
  </p:clrMapOvr>
  <p:transition>
    <p:fade/>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667000"/>
            <a:ext cx="8552329" cy="3779496"/>
          </a:xfrm>
        </p:spPr>
        <p:txBody>
          <a:bodyPr/>
          <a:lstStyle/>
          <a:p>
            <a:pPr lvl="1">
              <a:buClr>
                <a:srgbClr val="FF9999"/>
              </a:buClr>
              <a:buNone/>
              <a:defRPr/>
            </a:pPr>
            <a:endParaRPr lang="en-US" sz="1600" dirty="0">
              <a:latin typeface="Georgia" panose="02040502050405020303" pitchFamily="18" charset="0"/>
            </a:endParaRPr>
          </a:p>
          <a:p>
            <a:pPr>
              <a:buNone/>
              <a:defRPr/>
            </a:pPr>
            <a:r>
              <a:rPr lang="en-US" sz="3200" b="0" dirty="0">
                <a:solidFill>
                  <a:schemeClr val="tx1"/>
                </a:solidFill>
                <a:sym typeface="Wingdings" panose="05000000000000000000" pitchFamily="2" charset="2"/>
              </a:rPr>
              <a:t> </a:t>
            </a:r>
            <a:r>
              <a:rPr lang="en-US" dirty="0" smtClean="0">
                <a:sym typeface="Wingdings" panose="05000000000000000000" pitchFamily="2" charset="2"/>
              </a:rPr>
              <a:t>Client – Control, Beneficial Enjoyment, Rewrite    Power</a:t>
            </a:r>
            <a:endParaRPr lang="en-US" sz="2800" b="0" dirty="0" smtClean="0">
              <a:solidFill>
                <a:schemeClr val="tx1"/>
              </a:solidFill>
              <a:sym typeface="Wingdings" panose="05000000000000000000" pitchFamily="2" charset="2"/>
            </a:endParaRPr>
          </a:p>
          <a:p>
            <a:pPr>
              <a:buFont typeface="Wingdings" panose="05000000000000000000" pitchFamily="2" charset="2"/>
              <a:buChar char="q"/>
              <a:defRPr/>
            </a:pPr>
            <a:r>
              <a:rPr lang="en-US" b="0" dirty="0" smtClean="0">
                <a:solidFill>
                  <a:schemeClr val="tx1"/>
                </a:solidFill>
                <a:sym typeface="Wingdings" panose="05000000000000000000" pitchFamily="2" charset="2"/>
              </a:rPr>
              <a:t> Business (or Investment) is Never Exposed to : </a:t>
            </a:r>
          </a:p>
          <a:p>
            <a:pPr marL="0" indent="0">
              <a:buNone/>
              <a:defRPr/>
            </a:pPr>
            <a:r>
              <a:rPr lang="en-US" sz="2800" dirty="0">
                <a:sym typeface="Wingdings" panose="05000000000000000000" pitchFamily="2" charset="2"/>
              </a:rPr>
              <a:t>	     </a:t>
            </a:r>
            <a:r>
              <a:rPr lang="en-US" sz="2800" dirty="0" smtClean="0">
                <a:sym typeface="Wingdings" panose="05000000000000000000" pitchFamily="2" charset="2"/>
              </a:rPr>
              <a:t> ◊  Transfer Taxes</a:t>
            </a:r>
          </a:p>
          <a:p>
            <a:pPr marL="0" indent="0">
              <a:buNone/>
              <a:defRPr/>
            </a:pPr>
            <a:r>
              <a:rPr lang="en-US" sz="2800" dirty="0" smtClean="0">
                <a:sym typeface="Wingdings" panose="05000000000000000000" pitchFamily="2" charset="2"/>
              </a:rPr>
              <a:t>	      ◊  Creditors</a:t>
            </a:r>
            <a:endParaRPr lang="en-US" b="0" dirty="0">
              <a:solidFill>
                <a:schemeClr val="tx1"/>
              </a:solidFill>
              <a:sym typeface="Wingdings" panose="05000000000000000000" pitchFamily="2" charset="2"/>
            </a:endParaRPr>
          </a:p>
          <a:p>
            <a:pPr>
              <a:buFont typeface="Wingdings" panose="05000000000000000000" pitchFamily="2" charset="2"/>
              <a:buChar char="q"/>
              <a:defRPr/>
            </a:pPr>
            <a:r>
              <a:rPr lang="en-US" sz="3200" b="0" dirty="0" smtClean="0">
                <a:solidFill>
                  <a:schemeClr val="tx1"/>
                </a:solidFill>
                <a:sym typeface="Wingdings" panose="05000000000000000000" pitchFamily="2" charset="2"/>
              </a:rPr>
              <a:t> Client’s Personal Wealth is “Tax Burned”</a:t>
            </a:r>
          </a:p>
          <a:p>
            <a:pPr marL="0" indent="0">
              <a:buNone/>
              <a:defRPr/>
            </a:pPr>
            <a:endParaRPr lang="en-US" sz="3200" b="0" dirty="0">
              <a:solidFill>
                <a:schemeClr val="tx1"/>
              </a:solidFill>
              <a:sym typeface="Wingdings" panose="05000000000000000000" pitchFamily="2" charset="2"/>
            </a:endParaRPr>
          </a:p>
        </p:txBody>
      </p:sp>
      <p:sp>
        <p:nvSpPr>
          <p:cNvPr id="5" name="Title 1"/>
          <p:cNvSpPr txBox="1">
            <a:spLocks/>
          </p:cNvSpPr>
          <p:nvPr/>
        </p:nvSpPr>
        <p:spPr>
          <a:xfrm>
            <a:off x="439271" y="304800"/>
            <a:ext cx="8382000" cy="664797"/>
          </a:xfrm>
          <a:prstGeom prst="rect">
            <a:avLst/>
          </a:prstGeom>
        </p:spPr>
        <p:txBody>
          <a:bodyPr vert="horz" wrap="square" lIns="0" tIns="0" rIns="0" bIns="0" rtlCol="0" anchor="t">
            <a:noAutofit/>
          </a:bodyPr>
          <a:lst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stStyle>
          <a:p>
            <a:pPr algn="ctr"/>
            <a:r>
              <a:rPr lang="en-US" sz="4400" dirty="0" smtClean="0"/>
              <a:t>ESTATE PLANNING IMPLICATIONS OF OPPORTUNITY SHIFTING TO A BDIT</a:t>
            </a:r>
            <a:endParaRPr lang="en-US" sz="4400" dirty="0"/>
          </a:p>
        </p:txBody>
      </p:sp>
    </p:spTree>
    <p:extLst>
      <p:ext uri="{BB962C8B-B14F-4D97-AF65-F5344CB8AC3E}">
        <p14:creationId xmlns:p14="http://schemas.microsoft.com/office/powerpoint/2010/main" val="710224406"/>
      </p:ext>
    </p:extLst>
  </p:cSld>
  <p:clrMapOvr>
    <a:masterClrMapping/>
  </p:clrMapOvr>
  <p:transition>
    <p:fade/>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438400"/>
            <a:ext cx="8839200" cy="3336298"/>
          </a:xfrm>
        </p:spPr>
        <p:txBody>
          <a:bodyPr/>
          <a:lstStyle/>
          <a:p>
            <a:pPr lvl="1">
              <a:buClr>
                <a:srgbClr val="FF9999"/>
              </a:buClr>
              <a:buNone/>
              <a:defRPr/>
            </a:pPr>
            <a:endParaRPr lang="en-US" sz="1600" dirty="0">
              <a:latin typeface="Georgia" panose="02040502050405020303" pitchFamily="18" charset="0"/>
            </a:endParaRPr>
          </a:p>
          <a:p>
            <a:pPr>
              <a:buNone/>
              <a:defRPr/>
            </a:pPr>
            <a:r>
              <a:rPr lang="en-US" sz="3200" b="0" dirty="0">
                <a:solidFill>
                  <a:schemeClr val="tx1"/>
                </a:solidFill>
                <a:sym typeface="Wingdings" panose="05000000000000000000" pitchFamily="2" charset="2"/>
              </a:rPr>
              <a:t>  </a:t>
            </a:r>
            <a:r>
              <a:rPr lang="en-US" dirty="0" smtClean="0">
                <a:sym typeface="Wingdings" panose="05000000000000000000" pitchFamily="2" charset="2"/>
              </a:rPr>
              <a:t>Why </a:t>
            </a:r>
            <a:r>
              <a:rPr lang="en-US" dirty="0">
                <a:sym typeface="Wingdings" panose="05000000000000000000" pitchFamily="2" charset="2"/>
              </a:rPr>
              <a:t>N</a:t>
            </a:r>
            <a:r>
              <a:rPr lang="en-US" dirty="0" smtClean="0">
                <a:sym typeface="Wingdings" panose="05000000000000000000" pitchFamily="2" charset="2"/>
              </a:rPr>
              <a:t>ot Every Client?</a:t>
            </a:r>
            <a:endParaRPr lang="en-US" sz="3200" b="0" dirty="0">
              <a:solidFill>
                <a:schemeClr val="tx1"/>
              </a:solidFill>
              <a:sym typeface="Wingdings" panose="05000000000000000000" pitchFamily="2" charset="2"/>
            </a:endParaRPr>
          </a:p>
          <a:p>
            <a:pPr>
              <a:buNone/>
              <a:defRPr/>
            </a:pPr>
            <a:r>
              <a:rPr lang="en-US" sz="2800" b="0" dirty="0">
                <a:solidFill>
                  <a:schemeClr val="tx1"/>
                </a:solidFill>
                <a:sym typeface="Wingdings" panose="05000000000000000000" pitchFamily="2" charset="2"/>
              </a:rPr>
              <a:t>		      ◊  </a:t>
            </a:r>
            <a:r>
              <a:rPr lang="en-US" sz="2800" b="0" dirty="0" smtClean="0">
                <a:solidFill>
                  <a:schemeClr val="tx1"/>
                </a:solidFill>
                <a:sym typeface="Wingdings" panose="05000000000000000000" pitchFamily="2" charset="2"/>
              </a:rPr>
              <a:t>Intra-family Diversion of Wealth Popular Strategy</a:t>
            </a:r>
            <a:endParaRPr lang="en-US" sz="2800" b="0" dirty="0">
              <a:solidFill>
                <a:schemeClr val="tx1"/>
              </a:solidFill>
              <a:sym typeface="Wingdings" panose="05000000000000000000" pitchFamily="2" charset="2"/>
            </a:endParaRPr>
          </a:p>
          <a:p>
            <a:pPr>
              <a:buNone/>
              <a:defRPr/>
            </a:pPr>
            <a:r>
              <a:rPr lang="en-US" sz="2800" b="0" dirty="0">
                <a:solidFill>
                  <a:schemeClr val="tx1"/>
                </a:solidFill>
                <a:sym typeface="Wingdings" panose="05000000000000000000" pitchFamily="2" charset="2"/>
              </a:rPr>
              <a:t>	 	      ◊  </a:t>
            </a:r>
            <a:r>
              <a:rPr lang="en-US" sz="2800" b="0" dirty="0" smtClean="0">
                <a:solidFill>
                  <a:schemeClr val="tx1"/>
                </a:solidFill>
                <a:sym typeface="Wingdings" panose="05000000000000000000" pitchFamily="2" charset="2"/>
              </a:rPr>
              <a:t>Resolves Biggest Dilemma</a:t>
            </a:r>
          </a:p>
          <a:p>
            <a:pPr>
              <a:buFont typeface="Wingdings" panose="05000000000000000000" pitchFamily="2" charset="2"/>
              <a:buChar char="q"/>
              <a:defRPr/>
            </a:pPr>
            <a:r>
              <a:rPr lang="en-US" b="0" dirty="0" smtClean="0">
                <a:solidFill>
                  <a:schemeClr val="tx1"/>
                </a:solidFill>
                <a:sym typeface="Wingdings" panose="05000000000000000000" pitchFamily="2" charset="2"/>
              </a:rPr>
              <a:t>  Exception</a:t>
            </a:r>
          </a:p>
          <a:p>
            <a:pPr>
              <a:buFont typeface="Wingdings" panose="05000000000000000000" pitchFamily="2" charset="2"/>
              <a:buChar char="q"/>
              <a:defRPr/>
            </a:pPr>
            <a:r>
              <a:rPr lang="en-US" sz="3200" b="0" dirty="0" smtClean="0">
                <a:solidFill>
                  <a:schemeClr val="tx1"/>
                </a:solidFill>
                <a:sym typeface="Wingdings" panose="05000000000000000000" pitchFamily="2" charset="2"/>
              </a:rPr>
              <a:t>  Wealthy Parents</a:t>
            </a:r>
          </a:p>
          <a:p>
            <a:pPr marL="0" indent="0">
              <a:buNone/>
              <a:defRPr/>
            </a:pPr>
            <a:endParaRPr lang="en-US" sz="3200" b="0" dirty="0">
              <a:solidFill>
                <a:schemeClr val="tx1"/>
              </a:solidFill>
              <a:sym typeface="Wingdings" panose="05000000000000000000" pitchFamily="2" charset="2"/>
            </a:endParaRPr>
          </a:p>
        </p:txBody>
      </p:sp>
      <p:sp>
        <p:nvSpPr>
          <p:cNvPr id="5" name="Title 1"/>
          <p:cNvSpPr txBox="1">
            <a:spLocks/>
          </p:cNvSpPr>
          <p:nvPr/>
        </p:nvSpPr>
        <p:spPr>
          <a:xfrm>
            <a:off x="439271" y="304800"/>
            <a:ext cx="8382000" cy="664797"/>
          </a:xfrm>
          <a:prstGeom prst="rect">
            <a:avLst/>
          </a:prstGeom>
        </p:spPr>
        <p:txBody>
          <a:bodyPr vert="horz" wrap="square" lIns="0" tIns="0" rIns="0" bIns="0" rtlCol="0" anchor="t">
            <a:noAutofit/>
          </a:bodyPr>
          <a:lst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stStyle>
          <a:p>
            <a:pPr algn="ctr"/>
            <a:r>
              <a:rPr lang="en-US" dirty="0" smtClean="0"/>
              <a:t>PRACTICE PLANNING</a:t>
            </a:r>
          </a:p>
          <a:p>
            <a:pPr algn="ctr"/>
            <a:r>
              <a:rPr lang="en-US" dirty="0" smtClean="0"/>
              <a:t>WHO IS IT SUITED FOR?</a:t>
            </a:r>
            <a:endParaRPr lang="en-US" dirty="0"/>
          </a:p>
        </p:txBody>
      </p:sp>
    </p:spTree>
    <p:extLst>
      <p:ext uri="{BB962C8B-B14F-4D97-AF65-F5344CB8AC3E}">
        <p14:creationId xmlns:p14="http://schemas.microsoft.com/office/powerpoint/2010/main" val="2635107716"/>
      </p:ext>
    </p:extLst>
  </p:cSld>
  <p:clrMapOvr>
    <a:masterClrMapping/>
  </p:clrMapOvr>
  <p:transition>
    <p:fade/>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762000" y="2286000"/>
            <a:ext cx="7690114" cy="1384994"/>
          </a:xfrm>
        </p:spPr>
        <p:txBody>
          <a:bodyPr/>
          <a:lstStyle/>
          <a:p>
            <a:pPr algn="ctr"/>
            <a:r>
              <a:rPr lang="en-US" sz="9600" spc="-150" dirty="0" smtClean="0">
                <a:latin typeface="+mj-lt"/>
              </a:rPr>
              <a:t>INSTALLMENT NOTE SALES</a:t>
            </a:r>
            <a:endParaRPr lang="en-US" sz="9600" spc="-150" dirty="0">
              <a:latin typeface="+mj-lt"/>
            </a:endParaRPr>
          </a:p>
        </p:txBody>
      </p:sp>
    </p:spTree>
    <p:extLst>
      <p:ext uri="{BB962C8B-B14F-4D97-AF65-F5344CB8AC3E}">
        <p14:creationId xmlns:p14="http://schemas.microsoft.com/office/powerpoint/2010/main" val="4020038897"/>
      </p:ext>
    </p:extLst>
  </p:cSld>
  <p:clrMapOvr>
    <a:masterClrMapping/>
  </p:clrMapOvr>
  <p:transition>
    <p:fade/>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5400" dirty="0" smtClean="0"/>
              <a:t>STEPS SIMILAR TO IDGT</a:t>
            </a:r>
            <a:endParaRPr lang="en-US" sz="5400" dirty="0"/>
          </a:p>
        </p:txBody>
      </p:sp>
      <p:sp>
        <p:nvSpPr>
          <p:cNvPr id="3" name="Content Placeholder 2"/>
          <p:cNvSpPr>
            <a:spLocks noGrp="1"/>
          </p:cNvSpPr>
          <p:nvPr>
            <p:ph idx="1"/>
          </p:nvPr>
        </p:nvSpPr>
        <p:spPr>
          <a:xfrm>
            <a:off x="248770" y="2590800"/>
            <a:ext cx="8646459" cy="3200876"/>
          </a:xfrm>
        </p:spPr>
        <p:txBody>
          <a:bodyPr/>
          <a:lstStyle/>
          <a:p>
            <a:pPr>
              <a:lnSpc>
                <a:spcPct val="90000"/>
              </a:lnSpc>
              <a:buNone/>
              <a:defRPr/>
            </a:pPr>
            <a:r>
              <a:rPr lang="en-US" sz="3200" b="0" dirty="0">
                <a:solidFill>
                  <a:schemeClr val="tx1"/>
                </a:solidFill>
                <a:sym typeface="Wingdings" panose="05000000000000000000" pitchFamily="2" charset="2"/>
              </a:rPr>
              <a:t></a:t>
            </a:r>
            <a:r>
              <a:rPr lang="en-US" sz="3200" b="0" dirty="0">
                <a:solidFill>
                  <a:schemeClr val="tx1"/>
                </a:solidFill>
              </a:rPr>
              <a:t> </a:t>
            </a:r>
            <a:r>
              <a:rPr lang="en-US" sz="3200" b="0" dirty="0" smtClean="0">
                <a:solidFill>
                  <a:schemeClr val="tx1"/>
                </a:solidFill>
              </a:rPr>
              <a:t>Except </a:t>
            </a:r>
            <a:r>
              <a:rPr lang="en-US" dirty="0" smtClean="0"/>
              <a:t>Third-party Sets Up and “Seeds” BDIT</a:t>
            </a:r>
            <a:endParaRPr lang="en-US" sz="3200" b="0" dirty="0">
              <a:solidFill>
                <a:schemeClr val="tx1"/>
              </a:solidFill>
            </a:endParaRPr>
          </a:p>
          <a:p>
            <a:pPr marL="0" indent="0">
              <a:lnSpc>
                <a:spcPct val="120000"/>
              </a:lnSpc>
              <a:buNone/>
              <a:defRPr/>
            </a:pPr>
            <a:r>
              <a:rPr lang="en-US" sz="3200" b="0" dirty="0">
                <a:solidFill>
                  <a:schemeClr val="tx1"/>
                </a:solidFill>
                <a:sym typeface="Wingdings" panose="05000000000000000000" pitchFamily="2" charset="2"/>
              </a:rPr>
              <a:t> </a:t>
            </a:r>
            <a:r>
              <a:rPr lang="en-US" sz="3200" b="0" dirty="0" smtClean="0">
                <a:solidFill>
                  <a:schemeClr val="tx1"/>
                </a:solidFill>
              </a:rPr>
              <a:t>Client Given a Lapsing Power of Withdrawal</a:t>
            </a:r>
            <a:endParaRPr lang="en-US" sz="3200" b="0" dirty="0">
              <a:solidFill>
                <a:schemeClr val="tx1"/>
              </a:solidFill>
            </a:endParaRPr>
          </a:p>
          <a:p>
            <a:pPr marL="0" indent="0">
              <a:lnSpc>
                <a:spcPct val="120000"/>
              </a:lnSpc>
              <a:buNone/>
              <a:defRPr/>
            </a:pPr>
            <a:r>
              <a:rPr lang="en-US" sz="3200" b="0" dirty="0">
                <a:solidFill>
                  <a:schemeClr val="tx1"/>
                </a:solidFill>
                <a:sym typeface="Wingdings" panose="05000000000000000000" pitchFamily="2" charset="2"/>
              </a:rPr>
              <a:t> </a:t>
            </a:r>
            <a:r>
              <a:rPr lang="en-US" sz="3200" b="0" dirty="0" smtClean="0">
                <a:solidFill>
                  <a:schemeClr val="tx1"/>
                </a:solidFill>
              </a:rPr>
              <a:t>Client Sells Interests in Entity to BDIT for a Note</a:t>
            </a:r>
            <a:endParaRPr lang="en-US" sz="3200" b="0" dirty="0">
              <a:solidFill>
                <a:schemeClr val="tx1"/>
              </a:solidFill>
            </a:endParaRPr>
          </a:p>
          <a:p>
            <a:pPr>
              <a:lnSpc>
                <a:spcPct val="120000"/>
              </a:lnSpc>
              <a:buFont typeface="Wingdings" panose="05000000000000000000" pitchFamily="2" charset="2"/>
              <a:buChar char="q"/>
              <a:defRPr/>
            </a:pPr>
            <a:r>
              <a:rPr lang="en-US" sz="3200" b="0" dirty="0" smtClean="0">
                <a:solidFill>
                  <a:schemeClr val="tx1"/>
                </a:solidFill>
              </a:rPr>
              <a:t> Cash Flow Pays the Note</a:t>
            </a:r>
          </a:p>
          <a:p>
            <a:pPr>
              <a:lnSpc>
                <a:spcPct val="120000"/>
              </a:lnSpc>
              <a:buNone/>
              <a:defRPr/>
            </a:pPr>
            <a:endParaRPr lang="en-US" sz="3200" b="0" dirty="0">
              <a:solidFill>
                <a:schemeClr val="tx1"/>
              </a:solidFill>
            </a:endParaRPr>
          </a:p>
        </p:txBody>
      </p:sp>
    </p:spTree>
    <p:extLst>
      <p:ext uri="{BB962C8B-B14F-4D97-AF65-F5344CB8AC3E}">
        <p14:creationId xmlns:p14="http://schemas.microsoft.com/office/powerpoint/2010/main" val="147437"/>
      </p:ext>
    </p:extLst>
  </p:cSld>
  <p:clrMapOvr>
    <a:masterClrMapping/>
  </p:clrMapOvr>
  <p:transition>
    <p:fade/>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dirty="0" smtClean="0"/>
              <a:t>TAX RESULT – FREEZE, SQUEEZE AND BURN</a:t>
            </a:r>
            <a:endParaRPr lang="en-US" dirty="0"/>
          </a:p>
        </p:txBody>
      </p:sp>
      <p:sp>
        <p:nvSpPr>
          <p:cNvPr id="3" name="Content Placeholder 2"/>
          <p:cNvSpPr>
            <a:spLocks noGrp="1"/>
          </p:cNvSpPr>
          <p:nvPr>
            <p:ph idx="1"/>
          </p:nvPr>
        </p:nvSpPr>
        <p:spPr>
          <a:xfrm>
            <a:off x="248770" y="3276600"/>
            <a:ext cx="8646459" cy="2215991"/>
          </a:xfrm>
        </p:spPr>
        <p:txBody>
          <a:bodyPr/>
          <a:lstStyle/>
          <a:p>
            <a:pPr>
              <a:lnSpc>
                <a:spcPct val="90000"/>
              </a:lnSpc>
              <a:buFont typeface="Wingdings" panose="05000000000000000000" pitchFamily="2" charset="2"/>
              <a:buChar char="q"/>
              <a:defRPr/>
            </a:pPr>
            <a:r>
              <a:rPr lang="en-US" dirty="0" smtClean="0"/>
              <a:t> Estate Freeze</a:t>
            </a:r>
          </a:p>
          <a:p>
            <a:pPr>
              <a:lnSpc>
                <a:spcPct val="90000"/>
              </a:lnSpc>
              <a:buFont typeface="Wingdings" panose="05000000000000000000" pitchFamily="2" charset="2"/>
              <a:buChar char="q"/>
              <a:defRPr/>
            </a:pPr>
            <a:r>
              <a:rPr lang="en-US" sz="3200" b="0" dirty="0" smtClean="0">
                <a:solidFill>
                  <a:schemeClr val="tx1"/>
                </a:solidFill>
              </a:rPr>
              <a:t> Discount Removed From Transfer Tax System</a:t>
            </a:r>
          </a:p>
          <a:p>
            <a:pPr>
              <a:lnSpc>
                <a:spcPct val="90000"/>
              </a:lnSpc>
              <a:buFont typeface="Wingdings" panose="05000000000000000000" pitchFamily="2" charset="2"/>
              <a:buChar char="q"/>
              <a:defRPr/>
            </a:pPr>
            <a:r>
              <a:rPr lang="en-US" dirty="0" smtClean="0"/>
              <a:t> Estate Depletion</a:t>
            </a:r>
            <a:endParaRPr lang="en-US" sz="3200" b="0" dirty="0">
              <a:solidFill>
                <a:schemeClr val="tx1"/>
              </a:solidFill>
            </a:endParaRPr>
          </a:p>
          <a:p>
            <a:pPr>
              <a:lnSpc>
                <a:spcPct val="120000"/>
              </a:lnSpc>
              <a:buNone/>
              <a:defRPr/>
            </a:pPr>
            <a:endParaRPr lang="en-US" sz="3200" b="0" dirty="0">
              <a:solidFill>
                <a:schemeClr val="tx1"/>
              </a:solidFill>
            </a:endParaRPr>
          </a:p>
        </p:txBody>
      </p:sp>
    </p:spTree>
    <p:extLst>
      <p:ext uri="{BB962C8B-B14F-4D97-AF65-F5344CB8AC3E}">
        <p14:creationId xmlns:p14="http://schemas.microsoft.com/office/powerpoint/2010/main" val="1024935491"/>
      </p:ext>
    </p:extLst>
  </p:cSld>
  <p:clrMapOvr>
    <a:masterClrMapping/>
  </p:clrMapOvr>
  <p:transition>
    <p:fade/>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438400"/>
            <a:ext cx="8839200" cy="3268587"/>
          </a:xfrm>
        </p:spPr>
        <p:txBody>
          <a:bodyPr/>
          <a:lstStyle/>
          <a:p>
            <a:pPr lvl="1">
              <a:buClr>
                <a:srgbClr val="FF9999"/>
              </a:buClr>
              <a:buNone/>
              <a:defRPr/>
            </a:pPr>
            <a:endParaRPr lang="en-US" sz="1600" dirty="0">
              <a:latin typeface="Georgia" panose="02040502050405020303" pitchFamily="18" charset="0"/>
            </a:endParaRPr>
          </a:p>
          <a:p>
            <a:pPr>
              <a:buFont typeface="Wingdings" panose="05000000000000000000" pitchFamily="2" charset="2"/>
              <a:buChar char="q"/>
              <a:defRPr/>
            </a:pPr>
            <a:r>
              <a:rPr lang="en-US" dirty="0" smtClean="0">
                <a:sym typeface="Wingdings" panose="05000000000000000000" pitchFamily="2" charset="2"/>
              </a:rPr>
              <a:t> Client in Control</a:t>
            </a:r>
          </a:p>
          <a:p>
            <a:pPr>
              <a:buFont typeface="Wingdings" panose="05000000000000000000" pitchFamily="2" charset="2"/>
              <a:buChar char="q"/>
              <a:defRPr/>
            </a:pPr>
            <a:r>
              <a:rPr lang="en-US" sz="3200" b="0" dirty="0" smtClean="0">
                <a:solidFill>
                  <a:schemeClr val="tx1"/>
                </a:solidFill>
                <a:sym typeface="Wingdings" panose="05000000000000000000" pitchFamily="2" charset="2"/>
              </a:rPr>
              <a:t> Key Family Asset Creditor Protected</a:t>
            </a:r>
            <a:endParaRPr lang="en-US" sz="3200" b="0" dirty="0">
              <a:solidFill>
                <a:schemeClr val="tx1"/>
              </a:solidFill>
              <a:sym typeface="Wingdings" panose="05000000000000000000" pitchFamily="2" charset="2"/>
            </a:endParaRPr>
          </a:p>
          <a:p>
            <a:pPr>
              <a:buNone/>
              <a:defRPr/>
            </a:pPr>
            <a:r>
              <a:rPr lang="en-US" sz="2800" b="0" dirty="0">
                <a:solidFill>
                  <a:schemeClr val="tx1"/>
                </a:solidFill>
                <a:sym typeface="Wingdings" panose="05000000000000000000" pitchFamily="2" charset="2"/>
              </a:rPr>
              <a:t>	</a:t>
            </a:r>
            <a:r>
              <a:rPr lang="en-US" sz="2800" b="0" dirty="0" smtClean="0">
                <a:solidFill>
                  <a:schemeClr val="tx1"/>
                </a:solidFill>
                <a:sym typeface="Wingdings" panose="05000000000000000000" pitchFamily="2" charset="2"/>
              </a:rPr>
              <a:t>	</a:t>
            </a:r>
            <a:r>
              <a:rPr lang="en-US" sz="2800" dirty="0" smtClean="0">
                <a:sym typeface="Wingdings" panose="05000000000000000000" pitchFamily="2" charset="2"/>
              </a:rPr>
              <a:t>     ◊  Creditors</a:t>
            </a:r>
          </a:p>
          <a:p>
            <a:pPr>
              <a:buNone/>
              <a:defRPr/>
            </a:pPr>
            <a:r>
              <a:rPr lang="en-US" sz="2800" dirty="0" smtClean="0">
                <a:sym typeface="Wingdings" panose="05000000000000000000" pitchFamily="2" charset="2"/>
              </a:rPr>
              <a:t>		     ◊  Divorcing Spouses</a:t>
            </a:r>
            <a:endParaRPr lang="en-US" sz="2800" dirty="0">
              <a:sym typeface="Wingdings" panose="05000000000000000000" pitchFamily="2" charset="2"/>
            </a:endParaRPr>
          </a:p>
          <a:p>
            <a:pPr>
              <a:buNone/>
              <a:defRPr/>
            </a:pPr>
            <a:endParaRPr lang="en-US" sz="2800" dirty="0">
              <a:sym typeface="Wingdings" panose="05000000000000000000" pitchFamily="2" charset="2"/>
            </a:endParaRPr>
          </a:p>
          <a:p>
            <a:pPr marL="0" indent="0">
              <a:buNone/>
              <a:defRPr/>
            </a:pPr>
            <a:endParaRPr lang="en-US" sz="3200" b="0" dirty="0">
              <a:solidFill>
                <a:schemeClr val="tx1"/>
              </a:solidFill>
              <a:sym typeface="Wingdings" panose="05000000000000000000" pitchFamily="2" charset="2"/>
            </a:endParaRPr>
          </a:p>
        </p:txBody>
      </p:sp>
      <p:sp>
        <p:nvSpPr>
          <p:cNvPr id="5" name="Title 1"/>
          <p:cNvSpPr txBox="1">
            <a:spLocks/>
          </p:cNvSpPr>
          <p:nvPr/>
        </p:nvSpPr>
        <p:spPr>
          <a:xfrm>
            <a:off x="439271" y="304800"/>
            <a:ext cx="8382000" cy="664797"/>
          </a:xfrm>
          <a:prstGeom prst="rect">
            <a:avLst/>
          </a:prstGeom>
        </p:spPr>
        <p:txBody>
          <a:bodyPr vert="horz" wrap="square" lIns="0" tIns="0" rIns="0" bIns="0" rtlCol="0" anchor="t">
            <a:noAutofit/>
          </a:bodyPr>
          <a:lst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stStyle>
          <a:p>
            <a:pPr algn="ctr"/>
            <a:r>
              <a:rPr lang="en-US" sz="5400" dirty="0" smtClean="0"/>
              <a:t>NON-TAX RESULT</a:t>
            </a:r>
            <a:endParaRPr lang="en-US" sz="5400" dirty="0"/>
          </a:p>
        </p:txBody>
      </p:sp>
    </p:spTree>
    <p:extLst>
      <p:ext uri="{BB962C8B-B14F-4D97-AF65-F5344CB8AC3E}">
        <p14:creationId xmlns:p14="http://schemas.microsoft.com/office/powerpoint/2010/main" val="2701490213"/>
      </p:ext>
    </p:extLst>
  </p:cSld>
  <p:clrMapOvr>
    <a:masterClrMapping/>
  </p:clrMapOvr>
  <p:transition>
    <p:fade/>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400" dirty="0" smtClean="0"/>
              <a:t>IDGT – “LARGE; BUT REASONABLE COMPENSATION” OFTEN ADVISED</a:t>
            </a:r>
            <a:endParaRPr lang="en-US" sz="4400" dirty="0"/>
          </a:p>
        </p:txBody>
      </p:sp>
      <p:sp>
        <p:nvSpPr>
          <p:cNvPr id="3" name="Content Placeholder 2"/>
          <p:cNvSpPr>
            <a:spLocks noGrp="1"/>
          </p:cNvSpPr>
          <p:nvPr>
            <p:ph idx="1"/>
          </p:nvPr>
        </p:nvSpPr>
        <p:spPr>
          <a:xfrm>
            <a:off x="210671" y="2667000"/>
            <a:ext cx="8552329" cy="5503045"/>
          </a:xfrm>
        </p:spPr>
        <p:txBody>
          <a:bodyPr/>
          <a:lstStyle/>
          <a:p>
            <a:pPr lvl="1">
              <a:buClr>
                <a:srgbClr val="FF9999"/>
              </a:buClr>
              <a:buNone/>
              <a:defRPr/>
            </a:pPr>
            <a:endParaRPr lang="en-US" sz="1600" dirty="0">
              <a:latin typeface="Georgia" panose="02040502050405020303" pitchFamily="18" charset="0"/>
            </a:endParaRPr>
          </a:p>
          <a:p>
            <a:pPr>
              <a:buFont typeface="Wingdings" panose="05000000000000000000" pitchFamily="2" charset="2"/>
              <a:buChar char="q"/>
              <a:defRPr/>
            </a:pPr>
            <a:r>
              <a:rPr lang="en-US" dirty="0" smtClean="0">
                <a:sym typeface="Wingdings" panose="05000000000000000000" pitchFamily="2" charset="2"/>
              </a:rPr>
              <a:t> Oxymoron</a:t>
            </a:r>
          </a:p>
          <a:p>
            <a:pPr>
              <a:buFont typeface="Wingdings" panose="05000000000000000000" pitchFamily="2" charset="2"/>
              <a:buChar char="q"/>
              <a:defRPr/>
            </a:pPr>
            <a:r>
              <a:rPr lang="en-US" dirty="0" smtClean="0">
                <a:sym typeface="Wingdings" panose="05000000000000000000" pitchFamily="2" charset="2"/>
              </a:rPr>
              <a:t> “Counselor…” – UGH!</a:t>
            </a:r>
          </a:p>
          <a:p>
            <a:pPr>
              <a:buFont typeface="Wingdings" panose="05000000000000000000" pitchFamily="2" charset="2"/>
              <a:buChar char="q"/>
              <a:defRPr/>
            </a:pPr>
            <a:r>
              <a:rPr lang="en-US" dirty="0" smtClean="0">
                <a:sym typeface="Wingdings" panose="05000000000000000000" pitchFamily="2" charset="2"/>
              </a:rPr>
              <a:t> Any “Retained Interest” Taints All – </a:t>
            </a:r>
            <a:r>
              <a:rPr lang="en-US" dirty="0" smtClean="0">
                <a:latin typeface="Vrinda" panose="020B0502040204020203" pitchFamily="34" charset="0"/>
                <a:cs typeface="Vrinda" panose="020B0502040204020203" pitchFamily="34" charset="0"/>
                <a:sym typeface="Wingdings" panose="05000000000000000000" pitchFamily="2" charset="2"/>
              </a:rPr>
              <a:t>§</a:t>
            </a:r>
            <a:r>
              <a:rPr lang="en-US" dirty="0" smtClean="0">
                <a:sym typeface="Wingdings" panose="05000000000000000000" pitchFamily="2" charset="2"/>
              </a:rPr>
              <a:t>2036</a:t>
            </a:r>
          </a:p>
          <a:p>
            <a:pPr marL="0" indent="0">
              <a:buNone/>
              <a:defRPr/>
            </a:pPr>
            <a:r>
              <a:rPr lang="en-US" sz="2800" dirty="0" smtClean="0">
                <a:sym typeface="Wingdings" panose="05000000000000000000" pitchFamily="2" charset="2"/>
              </a:rPr>
              <a:t>	◊  </a:t>
            </a:r>
            <a:r>
              <a:rPr lang="en-US" sz="2800" i="1" dirty="0" smtClean="0">
                <a:sym typeface="Wingdings" panose="05000000000000000000" pitchFamily="2" charset="2"/>
              </a:rPr>
              <a:t>Estate of Korby </a:t>
            </a:r>
            <a:r>
              <a:rPr lang="en-US" sz="2800" dirty="0" smtClean="0">
                <a:sym typeface="Wingdings" panose="05000000000000000000" pitchFamily="2" charset="2"/>
              </a:rPr>
              <a:t>– Implied Agreement</a:t>
            </a:r>
            <a:endParaRPr lang="en-US" sz="2800" dirty="0">
              <a:sym typeface="Wingdings" panose="05000000000000000000" pitchFamily="2" charset="2"/>
            </a:endParaRPr>
          </a:p>
          <a:p>
            <a:pPr marL="0" indent="0">
              <a:buNone/>
              <a:defRPr/>
            </a:pPr>
            <a:r>
              <a:rPr lang="en-US" sz="2800" dirty="0" smtClean="0">
                <a:sym typeface="Wingdings" panose="05000000000000000000" pitchFamily="2" charset="2"/>
              </a:rPr>
              <a:t>	◊  </a:t>
            </a:r>
            <a:r>
              <a:rPr lang="en-US" sz="2800" i="1" dirty="0" smtClean="0">
                <a:sym typeface="Wingdings" panose="05000000000000000000" pitchFamily="2" charset="2"/>
              </a:rPr>
              <a:t>Estate of Turner* </a:t>
            </a:r>
            <a:r>
              <a:rPr lang="en-US" sz="2800" dirty="0" smtClean="0">
                <a:sym typeface="Wingdings" panose="05000000000000000000" pitchFamily="2" charset="2"/>
              </a:rPr>
              <a:t>- $2,000 a Month Held Excessive</a:t>
            </a:r>
          </a:p>
          <a:p>
            <a:pPr>
              <a:buFont typeface="Wingdings" panose="05000000000000000000" pitchFamily="2" charset="2"/>
              <a:buChar char="q"/>
              <a:defRPr/>
            </a:pPr>
            <a:r>
              <a:rPr lang="en-US" dirty="0" smtClean="0">
                <a:sym typeface="Wingdings" panose="05000000000000000000" pitchFamily="2" charset="2"/>
              </a:rPr>
              <a:t> BDIT Avoids Need to “Retain”</a:t>
            </a:r>
          </a:p>
          <a:p>
            <a:pPr marL="0" indent="0">
              <a:buNone/>
              <a:defRPr/>
            </a:pPr>
            <a:endParaRPr lang="en-US" sz="1800" dirty="0" smtClean="0">
              <a:sym typeface="Wingdings" panose="05000000000000000000" pitchFamily="2" charset="2"/>
            </a:endParaRPr>
          </a:p>
          <a:p>
            <a:pPr marL="0" indent="0">
              <a:buNone/>
              <a:defRPr/>
            </a:pPr>
            <a:r>
              <a:rPr lang="en-US" sz="1800" dirty="0" smtClean="0">
                <a:sym typeface="Wingdings" panose="05000000000000000000" pitchFamily="2" charset="2"/>
              </a:rPr>
              <a:t>*T.C</a:t>
            </a:r>
            <a:r>
              <a:rPr lang="en-US" sz="1800" dirty="0">
                <a:sym typeface="Wingdings" panose="05000000000000000000" pitchFamily="2" charset="2"/>
              </a:rPr>
              <a:t>. Memo 2011-209</a:t>
            </a:r>
          </a:p>
          <a:p>
            <a:pPr marL="0" indent="0">
              <a:buNone/>
              <a:defRPr/>
            </a:pPr>
            <a:endParaRPr lang="en-US" dirty="0">
              <a:sym typeface="Wingdings" panose="05000000000000000000" pitchFamily="2" charset="2"/>
            </a:endParaRPr>
          </a:p>
          <a:p>
            <a:pPr marL="0" indent="0">
              <a:buNone/>
              <a:defRPr/>
            </a:pPr>
            <a:endParaRPr lang="en-US" dirty="0" smtClean="0">
              <a:sym typeface="Wingdings" panose="05000000000000000000" pitchFamily="2" charset="2"/>
            </a:endParaRPr>
          </a:p>
          <a:p>
            <a:pPr marL="0" indent="0">
              <a:buNone/>
              <a:defRPr/>
            </a:pPr>
            <a:endParaRPr lang="en-US" sz="2800" dirty="0">
              <a:sym typeface="Wingdings" panose="05000000000000000000" pitchFamily="2" charset="2"/>
            </a:endParaRPr>
          </a:p>
        </p:txBody>
      </p:sp>
    </p:spTree>
    <p:extLst>
      <p:ext uri="{BB962C8B-B14F-4D97-AF65-F5344CB8AC3E}">
        <p14:creationId xmlns:p14="http://schemas.microsoft.com/office/powerpoint/2010/main" val="2009107021"/>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28910"/>
            <a:ext cx="8382000" cy="664797"/>
          </a:xfrm>
        </p:spPr>
        <p:txBody>
          <a:bodyPr>
            <a:noAutofit/>
          </a:bodyPr>
          <a:lstStyle/>
          <a:p>
            <a:pPr algn="ctr"/>
            <a:r>
              <a:rPr lang="en-US" sz="4400" dirty="0" smtClean="0">
                <a:latin typeface="+mj-lt"/>
              </a:rPr>
              <a:t>RIGHTS OF AN OWNER OF A FRACTIONAL INTEREST</a:t>
            </a:r>
            <a:endParaRPr lang="en-US" sz="4400" dirty="0">
              <a:latin typeface="+mj-lt"/>
            </a:endParaRPr>
          </a:p>
        </p:txBody>
      </p:sp>
      <p:sp>
        <p:nvSpPr>
          <p:cNvPr id="3" name="Content Placeholder 2"/>
          <p:cNvSpPr>
            <a:spLocks noGrp="1"/>
          </p:cNvSpPr>
          <p:nvPr>
            <p:ph idx="1"/>
          </p:nvPr>
        </p:nvSpPr>
        <p:spPr>
          <a:xfrm>
            <a:off x="304800" y="2133600"/>
            <a:ext cx="8646459" cy="5441490"/>
          </a:xfrm>
        </p:spPr>
        <p:txBody>
          <a:bodyPr/>
          <a:lstStyle/>
          <a:p>
            <a:pPr>
              <a:lnSpc>
                <a:spcPct val="90000"/>
              </a:lnSpc>
              <a:buNone/>
              <a:defRPr/>
            </a:pPr>
            <a:r>
              <a:rPr lang="en-US" b="0" dirty="0">
                <a:sym typeface="Wingdings" panose="05000000000000000000" pitchFamily="2" charset="2"/>
              </a:rPr>
              <a:t></a:t>
            </a:r>
            <a:r>
              <a:rPr lang="en-US" b="0" dirty="0">
                <a:solidFill>
                  <a:schemeClr val="tx1"/>
                </a:solidFill>
              </a:rPr>
              <a:t> </a:t>
            </a:r>
            <a:r>
              <a:rPr lang="en-US" dirty="0" smtClean="0"/>
              <a:t>Change Beneficiary</a:t>
            </a:r>
            <a:endParaRPr lang="en-US" b="0" dirty="0">
              <a:solidFill>
                <a:schemeClr val="tx1"/>
              </a:solidFill>
            </a:endParaRPr>
          </a:p>
          <a:p>
            <a:pPr marL="0" indent="0">
              <a:lnSpc>
                <a:spcPct val="120000"/>
              </a:lnSpc>
              <a:buNone/>
              <a:defRPr/>
            </a:pPr>
            <a:r>
              <a:rPr lang="en-US" b="0" dirty="0">
                <a:solidFill>
                  <a:schemeClr val="tx1"/>
                </a:solidFill>
                <a:sym typeface="Wingdings" panose="05000000000000000000" pitchFamily="2" charset="2"/>
              </a:rPr>
              <a:t> </a:t>
            </a:r>
            <a:r>
              <a:rPr lang="en-US" b="0" dirty="0" smtClean="0">
                <a:solidFill>
                  <a:schemeClr val="tx1"/>
                </a:solidFill>
              </a:rPr>
              <a:t>Borrow Against the Policy</a:t>
            </a:r>
            <a:endParaRPr lang="en-US" b="0" dirty="0">
              <a:solidFill>
                <a:schemeClr val="tx1"/>
              </a:solidFill>
            </a:endParaRPr>
          </a:p>
          <a:p>
            <a:pPr>
              <a:lnSpc>
                <a:spcPct val="120000"/>
              </a:lnSpc>
              <a:buFont typeface="Wingdings" panose="05000000000000000000" pitchFamily="2" charset="2"/>
              <a:buChar char="q"/>
              <a:defRPr/>
            </a:pPr>
            <a:r>
              <a:rPr lang="en-US" b="0" dirty="0" smtClean="0">
                <a:solidFill>
                  <a:schemeClr val="tx1"/>
                </a:solidFill>
              </a:rPr>
              <a:t> Surrender</a:t>
            </a:r>
          </a:p>
          <a:p>
            <a:pPr>
              <a:lnSpc>
                <a:spcPct val="120000"/>
              </a:lnSpc>
              <a:buFont typeface="Wingdings" panose="05000000000000000000" pitchFamily="2" charset="2"/>
              <a:buChar char="q"/>
              <a:defRPr/>
            </a:pPr>
            <a:r>
              <a:rPr lang="en-US" dirty="0"/>
              <a:t> </a:t>
            </a:r>
            <a:r>
              <a:rPr lang="en-US" dirty="0" smtClean="0"/>
              <a:t>Exchange</a:t>
            </a:r>
          </a:p>
          <a:p>
            <a:pPr>
              <a:lnSpc>
                <a:spcPct val="120000"/>
              </a:lnSpc>
              <a:buFont typeface="Wingdings" panose="05000000000000000000" pitchFamily="2" charset="2"/>
              <a:buChar char="q"/>
              <a:defRPr/>
            </a:pPr>
            <a:r>
              <a:rPr lang="en-US" b="0" dirty="0">
                <a:solidFill>
                  <a:schemeClr val="tx1"/>
                </a:solidFill>
              </a:rPr>
              <a:t> </a:t>
            </a:r>
            <a:r>
              <a:rPr lang="en-US" b="0" dirty="0" smtClean="0">
                <a:solidFill>
                  <a:schemeClr val="tx1"/>
                </a:solidFill>
              </a:rPr>
              <a:t>Take Dividends in Cash</a:t>
            </a:r>
          </a:p>
          <a:p>
            <a:pPr>
              <a:lnSpc>
                <a:spcPct val="120000"/>
              </a:lnSpc>
              <a:buFont typeface="Wingdings" panose="05000000000000000000" pitchFamily="2" charset="2"/>
              <a:buChar char="q"/>
              <a:defRPr/>
            </a:pPr>
            <a:r>
              <a:rPr lang="en-US" dirty="0"/>
              <a:t> </a:t>
            </a:r>
            <a:r>
              <a:rPr lang="en-US" dirty="0" smtClean="0"/>
              <a:t>Pledge</a:t>
            </a:r>
            <a:endParaRPr lang="en-US" b="0" dirty="0" smtClean="0">
              <a:solidFill>
                <a:schemeClr val="tx1"/>
              </a:solidFill>
            </a:endParaRPr>
          </a:p>
          <a:p>
            <a:pPr marL="0" indent="0">
              <a:lnSpc>
                <a:spcPct val="120000"/>
              </a:lnSpc>
              <a:buNone/>
              <a:defRPr/>
            </a:pPr>
            <a:endParaRPr lang="en-US" sz="3600" b="0" dirty="0" smtClean="0">
              <a:solidFill>
                <a:schemeClr val="tx1"/>
              </a:solidFill>
            </a:endParaRPr>
          </a:p>
          <a:p>
            <a:pPr>
              <a:lnSpc>
                <a:spcPct val="120000"/>
              </a:lnSpc>
              <a:buFont typeface="Wingdings" panose="05000000000000000000" pitchFamily="2" charset="2"/>
              <a:buChar char="q"/>
              <a:defRPr/>
            </a:pPr>
            <a:endParaRPr lang="en-US" sz="3600" b="0" dirty="0" smtClean="0">
              <a:solidFill>
                <a:schemeClr val="tx1"/>
              </a:solidFill>
            </a:endParaRPr>
          </a:p>
        </p:txBody>
      </p:sp>
      <p:sp>
        <p:nvSpPr>
          <p:cNvPr id="6" name="Multiply 5"/>
          <p:cNvSpPr/>
          <p:nvPr/>
        </p:nvSpPr>
        <p:spPr bwMode="auto">
          <a:xfrm>
            <a:off x="304800" y="2667000"/>
            <a:ext cx="381000" cy="533400"/>
          </a:xfrm>
          <a:prstGeom prst="mathMultiply">
            <a:avLst/>
          </a:prstGeom>
          <a:solidFill>
            <a:schemeClr val="tx1"/>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7" name="Multiply 6"/>
          <p:cNvSpPr/>
          <p:nvPr/>
        </p:nvSpPr>
        <p:spPr bwMode="auto">
          <a:xfrm>
            <a:off x="314325" y="3384780"/>
            <a:ext cx="333375" cy="533400"/>
          </a:xfrm>
          <a:prstGeom prst="mathMultiply">
            <a:avLst/>
          </a:prstGeom>
          <a:solidFill>
            <a:schemeClr val="tx1"/>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8" name="Multiply 7"/>
          <p:cNvSpPr/>
          <p:nvPr/>
        </p:nvSpPr>
        <p:spPr bwMode="auto">
          <a:xfrm>
            <a:off x="309562" y="4056674"/>
            <a:ext cx="333375" cy="533400"/>
          </a:xfrm>
          <a:prstGeom prst="mathMultiply">
            <a:avLst/>
          </a:prstGeom>
          <a:solidFill>
            <a:schemeClr val="tx1"/>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9" name="Multiply 8"/>
          <p:cNvSpPr/>
          <p:nvPr/>
        </p:nvSpPr>
        <p:spPr bwMode="auto">
          <a:xfrm>
            <a:off x="304800" y="4692420"/>
            <a:ext cx="333375" cy="533400"/>
          </a:xfrm>
          <a:prstGeom prst="mathMultiply">
            <a:avLst/>
          </a:prstGeom>
          <a:solidFill>
            <a:schemeClr val="tx1"/>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10" name="Multiply 9"/>
          <p:cNvSpPr/>
          <p:nvPr/>
        </p:nvSpPr>
        <p:spPr bwMode="auto">
          <a:xfrm>
            <a:off x="304800" y="5410200"/>
            <a:ext cx="333375" cy="533400"/>
          </a:xfrm>
          <a:prstGeom prst="mathMultiply">
            <a:avLst/>
          </a:prstGeom>
          <a:solidFill>
            <a:schemeClr val="tx1"/>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17" name="Multiply 16"/>
          <p:cNvSpPr/>
          <p:nvPr/>
        </p:nvSpPr>
        <p:spPr bwMode="auto">
          <a:xfrm>
            <a:off x="290512" y="2041410"/>
            <a:ext cx="381000" cy="533400"/>
          </a:xfrm>
          <a:prstGeom prst="mathMultiply">
            <a:avLst/>
          </a:prstGeom>
          <a:solidFill>
            <a:schemeClr val="tx1"/>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0000"/>
              </a:solidFill>
              <a:effectLst>
                <a:outerShdw blurRad="38100" dist="38100" dir="2700000" algn="tl">
                  <a:srgbClr val="000000">
                    <a:alpha val="43137"/>
                  </a:srgbClr>
                </a:outerShdw>
              </a:effectLst>
              <a:latin typeface="Segoe" pitchFamily="34" charset="0"/>
            </a:endParaRPr>
          </a:p>
        </p:txBody>
      </p:sp>
    </p:spTree>
    <p:extLst>
      <p:ext uri="{BB962C8B-B14F-4D97-AF65-F5344CB8AC3E}">
        <p14:creationId xmlns:p14="http://schemas.microsoft.com/office/powerpoint/2010/main" val="3797929443"/>
      </p:ext>
    </p:extLst>
  </p:cSld>
  <p:clrMapOvr>
    <a:masterClrMapping/>
  </p:clrMapOvr>
  <p:transition>
    <p:fade/>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685800" y="1752600"/>
            <a:ext cx="7690114" cy="1384994"/>
          </a:xfrm>
        </p:spPr>
        <p:txBody>
          <a:bodyPr/>
          <a:lstStyle/>
          <a:p>
            <a:pPr algn="ctr"/>
            <a:r>
              <a:rPr lang="en-US" sz="8800" spc="-150" dirty="0" smtClean="0">
                <a:latin typeface="+mj-lt"/>
              </a:rPr>
              <a:t>THE QUINTESSENTIAL ILIT</a:t>
            </a:r>
            <a:endParaRPr lang="en-US" sz="8800" spc="-150" dirty="0">
              <a:latin typeface="+mj-lt"/>
            </a:endParaRPr>
          </a:p>
        </p:txBody>
      </p:sp>
    </p:spTree>
    <p:extLst>
      <p:ext uri="{BB962C8B-B14F-4D97-AF65-F5344CB8AC3E}">
        <p14:creationId xmlns:p14="http://schemas.microsoft.com/office/powerpoint/2010/main" val="3056990473"/>
      </p:ext>
    </p:extLst>
  </p:cSld>
  <p:clrMapOvr>
    <a:masterClrMapping/>
  </p:clrMapOvr>
  <p:transition>
    <p:fade/>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667000"/>
            <a:ext cx="8839200" cy="4044184"/>
          </a:xfrm>
        </p:spPr>
        <p:txBody>
          <a:bodyPr/>
          <a:lstStyle/>
          <a:p>
            <a:pPr lvl="1">
              <a:buClr>
                <a:srgbClr val="FF9999"/>
              </a:buClr>
              <a:buNone/>
              <a:defRPr/>
            </a:pPr>
            <a:endParaRPr lang="en-US" sz="1600" dirty="0">
              <a:latin typeface="Georgia" panose="02040502050405020303" pitchFamily="18" charset="0"/>
            </a:endParaRPr>
          </a:p>
          <a:p>
            <a:pPr>
              <a:buFont typeface="Wingdings" panose="05000000000000000000" pitchFamily="2" charset="2"/>
              <a:buChar char="q"/>
              <a:defRPr/>
            </a:pPr>
            <a:r>
              <a:rPr lang="en-US" dirty="0" smtClean="0">
                <a:sym typeface="Wingdings" panose="05000000000000000000" pitchFamily="2" charset="2"/>
              </a:rPr>
              <a:t> Death Benefit</a:t>
            </a:r>
          </a:p>
          <a:p>
            <a:pPr>
              <a:buFont typeface="Wingdings" panose="05000000000000000000" pitchFamily="2" charset="2"/>
              <a:buChar char="q"/>
              <a:defRPr/>
            </a:pPr>
            <a:r>
              <a:rPr lang="en-US" sz="3200" b="0" dirty="0" smtClean="0">
                <a:solidFill>
                  <a:schemeClr val="tx1"/>
                </a:solidFill>
                <a:sym typeface="Wingdings" panose="05000000000000000000" pitchFamily="2" charset="2"/>
              </a:rPr>
              <a:t> Lifetime Benefits</a:t>
            </a:r>
            <a:endParaRPr lang="en-US" sz="3200" b="0" dirty="0">
              <a:solidFill>
                <a:schemeClr val="tx1"/>
              </a:solidFill>
              <a:sym typeface="Wingdings" panose="05000000000000000000" pitchFamily="2" charset="2"/>
            </a:endParaRPr>
          </a:p>
          <a:p>
            <a:pPr>
              <a:buNone/>
              <a:defRPr/>
            </a:pPr>
            <a:r>
              <a:rPr lang="en-US" sz="2800" b="0" dirty="0">
                <a:solidFill>
                  <a:schemeClr val="tx1"/>
                </a:solidFill>
                <a:sym typeface="Wingdings" panose="05000000000000000000" pitchFamily="2" charset="2"/>
              </a:rPr>
              <a:t>	</a:t>
            </a:r>
            <a:r>
              <a:rPr lang="en-US" sz="2800" b="0" dirty="0" smtClean="0">
                <a:solidFill>
                  <a:schemeClr val="tx1"/>
                </a:solidFill>
                <a:sym typeface="Wingdings" panose="05000000000000000000" pitchFamily="2" charset="2"/>
              </a:rPr>
              <a:t>	</a:t>
            </a:r>
            <a:r>
              <a:rPr lang="en-US" sz="2800" dirty="0" smtClean="0">
                <a:sym typeface="Wingdings" panose="05000000000000000000" pitchFamily="2" charset="2"/>
              </a:rPr>
              <a:t>     ◊  Often Acquired as a Conservative Safe Alternative 	         Asset Class Backed by a Powerful Large Financial    	         Institution</a:t>
            </a:r>
          </a:p>
          <a:p>
            <a:pPr>
              <a:buNone/>
              <a:defRPr/>
            </a:pPr>
            <a:r>
              <a:rPr lang="en-US" sz="2800" dirty="0" smtClean="0">
                <a:sym typeface="Wingdings" panose="05000000000000000000" pitchFamily="2" charset="2"/>
              </a:rPr>
              <a:t>		     ◊  Income Tax-free Build-up</a:t>
            </a:r>
            <a:endParaRPr lang="en-US" sz="2800" dirty="0">
              <a:sym typeface="Wingdings" panose="05000000000000000000" pitchFamily="2" charset="2"/>
            </a:endParaRPr>
          </a:p>
          <a:p>
            <a:pPr>
              <a:buNone/>
              <a:defRPr/>
            </a:pPr>
            <a:endParaRPr lang="en-US" sz="2800" dirty="0">
              <a:sym typeface="Wingdings" panose="05000000000000000000" pitchFamily="2" charset="2"/>
            </a:endParaRPr>
          </a:p>
          <a:p>
            <a:pPr marL="0" indent="0">
              <a:buNone/>
              <a:defRPr/>
            </a:pPr>
            <a:endParaRPr lang="en-US" sz="3200" b="0" dirty="0">
              <a:solidFill>
                <a:schemeClr val="tx1"/>
              </a:solidFill>
              <a:sym typeface="Wingdings" panose="05000000000000000000" pitchFamily="2" charset="2"/>
            </a:endParaRPr>
          </a:p>
        </p:txBody>
      </p:sp>
      <p:sp>
        <p:nvSpPr>
          <p:cNvPr id="5" name="Title 1"/>
          <p:cNvSpPr txBox="1">
            <a:spLocks/>
          </p:cNvSpPr>
          <p:nvPr/>
        </p:nvSpPr>
        <p:spPr>
          <a:xfrm>
            <a:off x="439271" y="304800"/>
            <a:ext cx="8382000" cy="664797"/>
          </a:xfrm>
          <a:prstGeom prst="rect">
            <a:avLst/>
          </a:prstGeom>
        </p:spPr>
        <p:txBody>
          <a:bodyPr vert="horz" wrap="square" lIns="0" tIns="0" rIns="0" bIns="0" rtlCol="0" anchor="t">
            <a:noAutofit/>
          </a:bodyPr>
          <a:lst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stStyle>
          <a:p>
            <a:pPr algn="ctr"/>
            <a:r>
              <a:rPr lang="en-US" sz="5400" dirty="0" smtClean="0"/>
              <a:t>THE TWO PRINCIPAL FEATURES OF A LIFE INSURANCE POLICY*</a:t>
            </a:r>
            <a:endParaRPr lang="en-US" sz="5400" dirty="0"/>
          </a:p>
        </p:txBody>
      </p:sp>
      <p:sp>
        <p:nvSpPr>
          <p:cNvPr id="2" name="TextBox 1"/>
          <p:cNvSpPr txBox="1"/>
          <p:nvPr/>
        </p:nvSpPr>
        <p:spPr>
          <a:xfrm>
            <a:off x="304800" y="6248400"/>
            <a:ext cx="8153400" cy="338554"/>
          </a:xfrm>
          <a:prstGeom prst="rect">
            <a:avLst/>
          </a:prstGeom>
          <a:noFill/>
        </p:spPr>
        <p:txBody>
          <a:bodyPr wrap="square" rtlCol="0">
            <a:spAutoFit/>
          </a:bodyPr>
          <a:lstStyle/>
          <a:p>
            <a:r>
              <a:rPr lang="en-US" sz="1600" dirty="0" smtClean="0"/>
              <a:t>*Other than a term policy</a:t>
            </a:r>
            <a:endParaRPr lang="en-US" sz="1600" dirty="0"/>
          </a:p>
        </p:txBody>
      </p:sp>
    </p:spTree>
    <p:extLst>
      <p:ext uri="{BB962C8B-B14F-4D97-AF65-F5344CB8AC3E}">
        <p14:creationId xmlns:p14="http://schemas.microsoft.com/office/powerpoint/2010/main" val="1569342342"/>
      </p:ext>
    </p:extLst>
  </p:cSld>
  <p:clrMapOvr>
    <a:masterClrMapping/>
  </p:clrMapOvr>
  <p:transition>
    <p:fade/>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709" y="2209800"/>
            <a:ext cx="8745071" cy="4047262"/>
          </a:xfrm>
        </p:spPr>
        <p:txBody>
          <a:bodyPr/>
          <a:lstStyle/>
          <a:p>
            <a:pPr lvl="1">
              <a:buClr>
                <a:srgbClr val="FF9999"/>
              </a:buClr>
              <a:buNone/>
              <a:defRPr/>
            </a:pPr>
            <a:endParaRPr lang="en-US" sz="1600" dirty="0">
              <a:latin typeface="Georgia" panose="02040502050405020303" pitchFamily="18" charset="0"/>
            </a:endParaRPr>
          </a:p>
          <a:p>
            <a:pPr>
              <a:buNone/>
              <a:defRPr/>
            </a:pPr>
            <a:r>
              <a:rPr lang="en-US" sz="3200" b="0" dirty="0">
                <a:solidFill>
                  <a:schemeClr val="tx1"/>
                </a:solidFill>
                <a:sym typeface="Wingdings" panose="05000000000000000000" pitchFamily="2" charset="2"/>
              </a:rPr>
              <a:t> </a:t>
            </a:r>
            <a:r>
              <a:rPr lang="en-US" sz="3200" b="0" dirty="0" smtClean="0">
                <a:solidFill>
                  <a:schemeClr val="tx1"/>
                </a:solidFill>
                <a:sym typeface="Wingdings" panose="05000000000000000000" pitchFamily="2" charset="2"/>
              </a:rPr>
              <a:t>Who Owns the Policy?</a:t>
            </a:r>
            <a:endParaRPr lang="en-US" sz="3200" b="0" dirty="0">
              <a:solidFill>
                <a:schemeClr val="tx1"/>
              </a:solidFill>
              <a:sym typeface="Wingdings" panose="05000000000000000000" pitchFamily="2" charset="2"/>
            </a:endParaRPr>
          </a:p>
          <a:p>
            <a:pPr>
              <a:buNone/>
              <a:defRPr/>
            </a:pPr>
            <a:r>
              <a:rPr lang="en-US" sz="2600" b="0" dirty="0">
                <a:solidFill>
                  <a:schemeClr val="tx1"/>
                </a:solidFill>
                <a:sym typeface="Wingdings" panose="05000000000000000000" pitchFamily="2" charset="2"/>
              </a:rPr>
              <a:t>		      ◊  </a:t>
            </a:r>
            <a:r>
              <a:rPr lang="en-US" sz="2600" b="0" dirty="0" smtClean="0">
                <a:solidFill>
                  <a:schemeClr val="tx1"/>
                </a:solidFill>
                <a:sym typeface="Wingdings" panose="05000000000000000000" pitchFamily="2" charset="2"/>
              </a:rPr>
              <a:t>ILIT</a:t>
            </a:r>
            <a:endParaRPr lang="en-US" sz="2600" b="0" dirty="0">
              <a:solidFill>
                <a:schemeClr val="tx1"/>
              </a:solidFill>
              <a:sym typeface="Wingdings" panose="05000000000000000000" pitchFamily="2" charset="2"/>
            </a:endParaRPr>
          </a:p>
          <a:p>
            <a:pPr>
              <a:buNone/>
              <a:defRPr/>
            </a:pPr>
            <a:r>
              <a:rPr lang="en-US" sz="2600" b="0" dirty="0">
                <a:solidFill>
                  <a:schemeClr val="tx1"/>
                </a:solidFill>
                <a:sym typeface="Wingdings" panose="05000000000000000000" pitchFamily="2" charset="2"/>
              </a:rPr>
              <a:t>	 	      ◊  </a:t>
            </a:r>
            <a:r>
              <a:rPr lang="en-US" sz="2600" b="0" dirty="0" smtClean="0">
                <a:solidFill>
                  <a:schemeClr val="tx1"/>
                </a:solidFill>
                <a:sym typeface="Wingdings" panose="05000000000000000000" pitchFamily="2" charset="2"/>
              </a:rPr>
              <a:t>Insured</a:t>
            </a:r>
          </a:p>
          <a:p>
            <a:pPr>
              <a:buNone/>
              <a:defRPr/>
            </a:pPr>
            <a:r>
              <a:rPr lang="en-US" dirty="0" smtClean="0">
                <a:sym typeface="Wingdings" panose="05000000000000000000" pitchFamily="2" charset="2"/>
              </a:rPr>
              <a:t> </a:t>
            </a:r>
            <a:r>
              <a:rPr lang="en-US" sz="3200" b="0" dirty="0" smtClean="0">
                <a:solidFill>
                  <a:schemeClr val="tx1"/>
                </a:solidFill>
                <a:sym typeface="Wingdings" panose="05000000000000000000" pitchFamily="2" charset="2"/>
              </a:rPr>
              <a:t>Virtues of BDIT as Funded ILIT</a:t>
            </a:r>
          </a:p>
          <a:p>
            <a:pPr marL="0" indent="0">
              <a:buNone/>
              <a:defRPr/>
            </a:pPr>
            <a:r>
              <a:rPr lang="en-US" dirty="0" smtClean="0">
                <a:sym typeface="Wingdings" panose="05000000000000000000" pitchFamily="2" charset="2"/>
              </a:rPr>
              <a:t>	     </a:t>
            </a:r>
            <a:r>
              <a:rPr lang="en-US" sz="2600" dirty="0" smtClean="0">
                <a:sym typeface="Wingdings" panose="05000000000000000000" pitchFamily="2" charset="2"/>
              </a:rPr>
              <a:t>◊  Complexities Avoided</a:t>
            </a:r>
            <a:endParaRPr lang="en-US" sz="2600" dirty="0">
              <a:sym typeface="Wingdings" panose="05000000000000000000" pitchFamily="2" charset="2"/>
            </a:endParaRPr>
          </a:p>
          <a:p>
            <a:pPr marL="0" indent="0">
              <a:buNone/>
              <a:defRPr/>
            </a:pPr>
            <a:r>
              <a:rPr lang="en-US" sz="2600" dirty="0" smtClean="0">
                <a:sym typeface="Wingdings" panose="05000000000000000000" pitchFamily="2" charset="2"/>
              </a:rPr>
              <a:t>	      ◊  Gifting Limitations Finessed</a:t>
            </a:r>
          </a:p>
          <a:p>
            <a:pPr marL="0" indent="0">
              <a:buNone/>
              <a:defRPr/>
            </a:pPr>
            <a:r>
              <a:rPr lang="en-US" sz="2600" dirty="0" smtClean="0">
                <a:sym typeface="Wingdings" panose="05000000000000000000" pitchFamily="2" charset="2"/>
              </a:rPr>
              <a:t>	      ◊  Access Without Estate Tax</a:t>
            </a:r>
            <a:endParaRPr lang="en-US" sz="2600" dirty="0">
              <a:sym typeface="Wingdings" panose="05000000000000000000" pitchFamily="2" charset="2"/>
            </a:endParaRPr>
          </a:p>
          <a:p>
            <a:pPr marL="0" indent="0">
              <a:buNone/>
              <a:defRPr/>
            </a:pPr>
            <a:endParaRPr lang="en-US" sz="2600" b="0" dirty="0">
              <a:solidFill>
                <a:schemeClr val="tx1"/>
              </a:solidFill>
              <a:sym typeface="Wingdings" panose="05000000000000000000" pitchFamily="2" charset="2"/>
            </a:endParaRPr>
          </a:p>
        </p:txBody>
      </p:sp>
      <p:sp>
        <p:nvSpPr>
          <p:cNvPr id="5" name="Title 1"/>
          <p:cNvSpPr txBox="1">
            <a:spLocks/>
          </p:cNvSpPr>
          <p:nvPr/>
        </p:nvSpPr>
        <p:spPr>
          <a:xfrm>
            <a:off x="439271" y="304800"/>
            <a:ext cx="8382000" cy="664797"/>
          </a:xfrm>
          <a:prstGeom prst="rect">
            <a:avLst/>
          </a:prstGeom>
        </p:spPr>
        <p:txBody>
          <a:bodyPr vert="horz" wrap="square" lIns="0" tIns="0" rIns="0" bIns="0" rtlCol="0" anchor="t">
            <a:noAutofit/>
          </a:bodyPr>
          <a:lst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stStyle>
          <a:p>
            <a:pPr algn="ctr"/>
            <a:r>
              <a:rPr lang="en-US" dirty="0" smtClean="0"/>
              <a:t>PLANNING DILEMMAS</a:t>
            </a:r>
            <a:endParaRPr lang="en-US" dirty="0"/>
          </a:p>
        </p:txBody>
      </p:sp>
    </p:spTree>
    <p:extLst>
      <p:ext uri="{BB962C8B-B14F-4D97-AF65-F5344CB8AC3E}">
        <p14:creationId xmlns:p14="http://schemas.microsoft.com/office/powerpoint/2010/main" val="1274525632"/>
      </p:ext>
    </p:extLst>
  </p:cSld>
  <p:clrMapOvr>
    <a:masterClrMapping/>
  </p:clrMapOvr>
  <p:transition>
    <p:fade/>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445" y="1828800"/>
            <a:ext cx="8745071" cy="4158061"/>
          </a:xfrm>
        </p:spPr>
        <p:txBody>
          <a:bodyPr/>
          <a:lstStyle/>
          <a:p>
            <a:pPr lvl="1">
              <a:buClr>
                <a:srgbClr val="FF9999"/>
              </a:buClr>
              <a:buNone/>
              <a:defRPr/>
            </a:pPr>
            <a:endParaRPr lang="en-US" sz="1600" dirty="0">
              <a:latin typeface="Georgia" panose="02040502050405020303" pitchFamily="18" charset="0"/>
            </a:endParaRPr>
          </a:p>
          <a:p>
            <a:pPr>
              <a:buNone/>
              <a:defRPr/>
            </a:pPr>
            <a:r>
              <a:rPr lang="en-US" sz="3200" b="0" dirty="0">
                <a:solidFill>
                  <a:schemeClr val="tx1"/>
                </a:solidFill>
                <a:sym typeface="Wingdings" panose="05000000000000000000" pitchFamily="2" charset="2"/>
              </a:rPr>
              <a:t> </a:t>
            </a:r>
            <a:r>
              <a:rPr lang="en-US" dirty="0" smtClean="0">
                <a:sym typeface="Wingdings" panose="05000000000000000000" pitchFamily="2" charset="2"/>
              </a:rPr>
              <a:t>Life Insurance in a Trust Created by Another          Person Makes the Policy More Valuable to the Insured</a:t>
            </a:r>
            <a:endParaRPr lang="en-US" sz="3200" b="0" dirty="0">
              <a:solidFill>
                <a:schemeClr val="tx1"/>
              </a:solidFill>
              <a:sym typeface="Wingdings" panose="05000000000000000000" pitchFamily="2" charset="2"/>
            </a:endParaRPr>
          </a:p>
          <a:p>
            <a:pPr>
              <a:buNone/>
              <a:defRPr/>
            </a:pPr>
            <a:r>
              <a:rPr lang="en-US" dirty="0" smtClean="0">
                <a:sym typeface="Wingdings" panose="05000000000000000000" pitchFamily="2" charset="2"/>
              </a:rPr>
              <a:t> </a:t>
            </a:r>
            <a:r>
              <a:rPr lang="en-US" b="0" dirty="0" smtClean="0">
                <a:solidFill>
                  <a:schemeClr val="tx1"/>
                </a:solidFill>
                <a:sym typeface="Wingdings" panose="05000000000000000000" pitchFamily="2" charset="2"/>
              </a:rPr>
              <a:t>With Minimal Exceptions, Investing in LI Should be Permissible in Every Trust</a:t>
            </a:r>
            <a:endParaRPr lang="en-US" b="0" dirty="0">
              <a:solidFill>
                <a:schemeClr val="tx1"/>
              </a:solidFill>
              <a:sym typeface="Wingdings" panose="05000000000000000000" pitchFamily="2" charset="2"/>
            </a:endParaRPr>
          </a:p>
          <a:p>
            <a:pPr>
              <a:buFont typeface="Wingdings" panose="05000000000000000000" pitchFamily="2" charset="2"/>
              <a:buChar char="q"/>
              <a:defRPr/>
            </a:pPr>
            <a:r>
              <a:rPr lang="en-US" sz="3200" b="0" dirty="0" smtClean="0">
                <a:solidFill>
                  <a:schemeClr val="tx1"/>
                </a:solidFill>
                <a:sym typeface="Wingdings" panose="05000000000000000000" pitchFamily="2" charset="2"/>
              </a:rPr>
              <a:t> Rules for LI on Client</a:t>
            </a:r>
          </a:p>
          <a:p>
            <a:pPr marL="0" indent="0">
              <a:buNone/>
              <a:defRPr/>
            </a:pPr>
            <a:r>
              <a:rPr lang="en-US" dirty="0" smtClean="0">
                <a:sym typeface="Wingdings" panose="05000000000000000000" pitchFamily="2" charset="2"/>
              </a:rPr>
              <a:t>	     </a:t>
            </a:r>
            <a:r>
              <a:rPr lang="en-US" sz="2600" dirty="0" smtClean="0">
                <a:sym typeface="Wingdings" panose="05000000000000000000" pitchFamily="2" charset="2"/>
              </a:rPr>
              <a:t>◊  Insured Cannot be Decision Maker</a:t>
            </a:r>
            <a:endParaRPr lang="en-US" sz="2600" dirty="0">
              <a:sym typeface="Wingdings" panose="05000000000000000000" pitchFamily="2" charset="2"/>
            </a:endParaRPr>
          </a:p>
          <a:p>
            <a:pPr marL="0" indent="0">
              <a:buNone/>
              <a:defRPr/>
            </a:pPr>
            <a:r>
              <a:rPr lang="en-US" sz="2600" dirty="0" smtClean="0">
                <a:sym typeface="Wingdings" panose="05000000000000000000" pitchFamily="2" charset="2"/>
              </a:rPr>
              <a:t>	      ◊  No Power of Appointment Over LI or Its Proceeds</a:t>
            </a:r>
            <a:endParaRPr lang="en-US" sz="2600" b="0" dirty="0">
              <a:solidFill>
                <a:schemeClr val="tx1"/>
              </a:solidFill>
              <a:sym typeface="Wingdings" panose="05000000000000000000" pitchFamily="2" charset="2"/>
            </a:endParaRPr>
          </a:p>
        </p:txBody>
      </p:sp>
      <p:sp>
        <p:nvSpPr>
          <p:cNvPr id="5" name="Title 1"/>
          <p:cNvSpPr txBox="1">
            <a:spLocks/>
          </p:cNvSpPr>
          <p:nvPr/>
        </p:nvSpPr>
        <p:spPr>
          <a:xfrm>
            <a:off x="439271" y="304800"/>
            <a:ext cx="8382000" cy="664797"/>
          </a:xfrm>
          <a:prstGeom prst="rect">
            <a:avLst/>
          </a:prstGeom>
        </p:spPr>
        <p:txBody>
          <a:bodyPr vert="horz" wrap="square" lIns="0" tIns="0" rIns="0" bIns="0" rtlCol="0" anchor="t">
            <a:noAutofit/>
          </a:bodyPr>
          <a:lst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stStyle>
          <a:p>
            <a:pPr algn="ctr"/>
            <a:r>
              <a:rPr lang="en-US" dirty="0" smtClean="0"/>
              <a:t>PLANNING</a:t>
            </a:r>
            <a:endParaRPr lang="en-US" dirty="0"/>
          </a:p>
        </p:txBody>
      </p:sp>
    </p:spTree>
    <p:extLst>
      <p:ext uri="{BB962C8B-B14F-4D97-AF65-F5344CB8AC3E}">
        <p14:creationId xmlns:p14="http://schemas.microsoft.com/office/powerpoint/2010/main" val="719251266"/>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latin typeface="+mj-lt"/>
              </a:rPr>
              <a:t>WOULD YOU RATHER HAVE?</a:t>
            </a:r>
            <a:endParaRPr lang="en-US" sz="4400" dirty="0">
              <a:latin typeface="+mj-lt"/>
            </a:endParaRPr>
          </a:p>
        </p:txBody>
      </p:sp>
      <p:sp>
        <p:nvSpPr>
          <p:cNvPr id="3" name="Content Placeholder 2"/>
          <p:cNvSpPr>
            <a:spLocks noGrp="1"/>
          </p:cNvSpPr>
          <p:nvPr>
            <p:ph idx="1"/>
          </p:nvPr>
        </p:nvSpPr>
        <p:spPr>
          <a:xfrm>
            <a:off x="152400" y="2433115"/>
            <a:ext cx="8991600" cy="3791807"/>
          </a:xfrm>
        </p:spPr>
        <p:txBody>
          <a:bodyPr/>
          <a:lstStyle/>
          <a:p>
            <a:pPr>
              <a:lnSpc>
                <a:spcPct val="90000"/>
              </a:lnSpc>
              <a:buNone/>
              <a:defRPr/>
            </a:pPr>
            <a:r>
              <a:rPr lang="en-US" b="0" dirty="0">
                <a:solidFill>
                  <a:schemeClr val="tx1"/>
                </a:solidFill>
                <a:sym typeface="Wingdings" panose="05000000000000000000" pitchFamily="2" charset="2"/>
              </a:rPr>
              <a:t></a:t>
            </a:r>
            <a:r>
              <a:rPr lang="en-US" b="0" dirty="0">
                <a:solidFill>
                  <a:schemeClr val="tx1"/>
                </a:solidFill>
              </a:rPr>
              <a:t> </a:t>
            </a:r>
            <a:r>
              <a:rPr lang="en-US" b="0" dirty="0" smtClean="0">
                <a:solidFill>
                  <a:schemeClr val="tx1"/>
                </a:solidFill>
              </a:rPr>
              <a:t>$5 Million Check</a:t>
            </a:r>
            <a:endParaRPr lang="en-US" b="0" dirty="0">
              <a:solidFill>
                <a:schemeClr val="tx1"/>
              </a:solidFill>
            </a:endParaRPr>
          </a:p>
          <a:p>
            <a:pPr marL="0" indent="0">
              <a:lnSpc>
                <a:spcPct val="120000"/>
              </a:lnSpc>
              <a:buNone/>
              <a:defRPr/>
            </a:pPr>
            <a:r>
              <a:rPr lang="en-US" b="0" dirty="0">
                <a:solidFill>
                  <a:schemeClr val="tx1"/>
                </a:solidFill>
                <a:sym typeface="Wingdings" panose="05000000000000000000" pitchFamily="2" charset="2"/>
              </a:rPr>
              <a:t> </a:t>
            </a:r>
            <a:r>
              <a:rPr lang="en-US" b="0" dirty="0" smtClean="0">
                <a:solidFill>
                  <a:schemeClr val="tx1"/>
                </a:solidFill>
              </a:rPr>
              <a:t>$10 Million Business</a:t>
            </a:r>
            <a:endParaRPr lang="en-US" b="0" dirty="0">
              <a:solidFill>
                <a:schemeClr val="tx1"/>
              </a:solidFill>
            </a:endParaRPr>
          </a:p>
          <a:p>
            <a:pPr>
              <a:lnSpc>
                <a:spcPct val="120000"/>
              </a:lnSpc>
              <a:buFont typeface="Wingdings" panose="05000000000000000000" pitchFamily="2" charset="2"/>
              <a:buChar char="q"/>
              <a:defRPr/>
            </a:pPr>
            <a:r>
              <a:rPr lang="en-US" b="0" dirty="0" smtClean="0">
                <a:solidFill>
                  <a:schemeClr val="tx1"/>
                </a:solidFill>
              </a:rPr>
              <a:t> 1/3 of a $60 Million FLP/LLC Which Owns Low/ </a:t>
            </a:r>
          </a:p>
          <a:p>
            <a:pPr marL="0" indent="0">
              <a:lnSpc>
                <a:spcPct val="120000"/>
              </a:lnSpc>
              <a:buNone/>
              <a:defRPr/>
            </a:pPr>
            <a:r>
              <a:rPr lang="en-US" dirty="0"/>
              <a:t> </a:t>
            </a:r>
            <a:r>
              <a:rPr lang="en-US" dirty="0" smtClean="0"/>
              <a:t>     Negative Basis Real Estate</a:t>
            </a:r>
            <a:r>
              <a:rPr lang="en-US" b="0" dirty="0" smtClean="0">
                <a:solidFill>
                  <a:schemeClr val="tx1"/>
                </a:solidFill>
              </a:rPr>
              <a:t>    </a:t>
            </a:r>
            <a:r>
              <a:rPr lang="en-US" dirty="0" smtClean="0"/>
              <a:t>                                                                   </a:t>
            </a:r>
            <a:r>
              <a:rPr lang="en-US" b="0" dirty="0" smtClean="0">
                <a:solidFill>
                  <a:schemeClr val="tx1"/>
                </a:solidFill>
                <a:sym typeface="Wingdings" panose="05000000000000000000" pitchFamily="2" charset="2"/>
              </a:rPr>
              <a:t>  A Fractional Interest in a $100 Million Life</a:t>
            </a:r>
          </a:p>
          <a:p>
            <a:pPr marL="0" indent="0">
              <a:lnSpc>
                <a:spcPct val="120000"/>
              </a:lnSpc>
              <a:buNone/>
              <a:defRPr/>
            </a:pPr>
            <a:r>
              <a:rPr lang="en-US" dirty="0">
                <a:sym typeface="Wingdings" panose="05000000000000000000" pitchFamily="2" charset="2"/>
              </a:rPr>
              <a:t> </a:t>
            </a:r>
            <a:r>
              <a:rPr lang="en-US" dirty="0" smtClean="0">
                <a:sym typeface="Wingdings" panose="05000000000000000000" pitchFamily="2" charset="2"/>
              </a:rPr>
              <a:t>     Insurance Policy</a:t>
            </a:r>
            <a:endParaRPr lang="en-US" b="0" dirty="0" smtClean="0">
              <a:solidFill>
                <a:schemeClr val="tx1"/>
              </a:solidFill>
              <a:sym typeface="Wingdings" panose="05000000000000000000" pitchFamily="2" charset="2"/>
            </a:endParaRPr>
          </a:p>
        </p:txBody>
      </p:sp>
    </p:spTree>
    <p:extLst>
      <p:ext uri="{BB962C8B-B14F-4D97-AF65-F5344CB8AC3E}">
        <p14:creationId xmlns:p14="http://schemas.microsoft.com/office/powerpoint/2010/main" val="681074137"/>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698715" y="2743200"/>
            <a:ext cx="7681913" cy="1523495"/>
          </a:xfrm>
        </p:spPr>
        <p:txBody>
          <a:bodyPr vert="horz" wrap="square" lIns="91440" tIns="45720" rIns="91440" bIns="45720" numCol="1" anchorCtr="0" compatLnSpc="1">
            <a:prstTxWarp prst="textNoShape">
              <a:avLst/>
            </a:prstTxWarp>
          </a:bodyPr>
          <a:lstStyle/>
          <a:p>
            <a:pPr algn="ctr"/>
            <a:r>
              <a:rPr lang="en-US" sz="4800" b="1" dirty="0" smtClean="0">
                <a:latin typeface="+mj-lt"/>
              </a:rPr>
              <a:t>LIFE INSURANCE TRANSFERS WITHIN THREE YEARS OF DEATH</a:t>
            </a:r>
            <a:endParaRPr b="1" dirty="0">
              <a:latin typeface="+mj-lt"/>
              <a:ea typeface="ヒラギノ角ゴ Pro W3" pitchFamily="-64" charset="-128"/>
              <a:cs typeface="ヒラギノ角ゴ Pro W3" pitchFamily="-64" charset="-128"/>
            </a:endParaRPr>
          </a:p>
        </p:txBody>
      </p:sp>
      <p:sp>
        <p:nvSpPr>
          <p:cNvPr id="2" name="TextBox 1"/>
          <p:cNvSpPr txBox="1"/>
          <p:nvPr/>
        </p:nvSpPr>
        <p:spPr>
          <a:xfrm>
            <a:off x="360218" y="415636"/>
            <a:ext cx="8358909" cy="584775"/>
          </a:xfrm>
          <a:prstGeom prst="rect">
            <a:avLst/>
          </a:prstGeom>
          <a:noFill/>
        </p:spPr>
        <p:txBody>
          <a:bodyPr wrap="square" rtlCol="0">
            <a:spAutoFit/>
          </a:bodyPr>
          <a:lstStyle/>
          <a:p>
            <a:r>
              <a:rPr lang="en-US" sz="3200" b="1" dirty="0" smtClean="0">
                <a:solidFill>
                  <a:srgbClr val="FFFFFF"/>
                </a:solidFill>
              </a:rPr>
              <a:t>OSHINS 11 - #2</a:t>
            </a:r>
            <a:endParaRPr lang="en-US" sz="3200" b="1" dirty="0">
              <a:solidFill>
                <a:srgbClr val="FFFFFF"/>
              </a:solidFill>
            </a:endParaRPr>
          </a:p>
        </p:txBody>
      </p:sp>
    </p:spTree>
    <p:extLst>
      <p:ext uri="{BB962C8B-B14F-4D97-AF65-F5344CB8AC3E}">
        <p14:creationId xmlns:p14="http://schemas.microsoft.com/office/powerpoint/2010/main" val="508671962"/>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Blue Segoe 4-3 template-template_April-17-2007">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1_Blue Segoe 4-3 template-template_April-17-2007">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6205FAED-2C87-424D-9EA0-7C56B5DB842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Sample presentation slides (Blue brushed metal design)</Template>
  <TotalTime>1293</TotalTime>
  <Words>2341</Words>
  <Application>Microsoft Office PowerPoint</Application>
  <PresentationFormat>On-screen Show (4:3)</PresentationFormat>
  <Paragraphs>528</Paragraphs>
  <Slides>73</Slides>
  <Notes>66</Notes>
  <HiddenSlides>0</HiddenSlides>
  <MMClips>0</MMClips>
  <ScaleCrop>false</ScaleCrop>
  <HeadingPairs>
    <vt:vector size="6" baseType="variant">
      <vt:variant>
        <vt:lpstr>Fonts Used</vt:lpstr>
      </vt:variant>
      <vt:variant>
        <vt:i4>13</vt:i4>
      </vt:variant>
      <vt:variant>
        <vt:lpstr>Theme</vt:lpstr>
      </vt:variant>
      <vt:variant>
        <vt:i4>3</vt:i4>
      </vt:variant>
      <vt:variant>
        <vt:lpstr>Slide Titles</vt:lpstr>
      </vt:variant>
      <vt:variant>
        <vt:i4>73</vt:i4>
      </vt:variant>
    </vt:vector>
  </HeadingPairs>
  <TitlesOfParts>
    <vt:vector size="89" baseType="lpstr">
      <vt:lpstr>ＭＳ Ｐゴシック</vt:lpstr>
      <vt:lpstr>Arial</vt:lpstr>
      <vt:lpstr>Arial Black</vt:lpstr>
      <vt:lpstr>Arial Rounded MT Bold</vt:lpstr>
      <vt:lpstr>Calibri</vt:lpstr>
      <vt:lpstr>Calisto MT</vt:lpstr>
      <vt:lpstr>Century Gothic</vt:lpstr>
      <vt:lpstr>Courier New</vt:lpstr>
      <vt:lpstr>Georgia</vt:lpstr>
      <vt:lpstr>Segoe</vt:lpstr>
      <vt:lpstr>Vrinda</vt:lpstr>
      <vt:lpstr>Wingdings</vt:lpstr>
      <vt:lpstr>ヒラギノ角ゴ Pro W3</vt:lpstr>
      <vt:lpstr>Blue Segoe 4-3 template-template_April-17-2007</vt:lpstr>
      <vt:lpstr>White with Courier font for code slides</vt:lpstr>
      <vt:lpstr>1_Blue Segoe 4-3 template-template_April-17-2007</vt:lpstr>
      <vt:lpstr>PowerPoint Presentation</vt:lpstr>
      <vt:lpstr>LIFE INSURANCE        Perhaps the Quintessential Discounting Asset</vt:lpstr>
      <vt:lpstr>CVLI</vt:lpstr>
      <vt:lpstr>FAIR MARKET VALUE</vt:lpstr>
      <vt:lpstr>RIGHTS OF A POLICY OWNER</vt:lpstr>
      <vt:lpstr>TRANSFER OF FRACTIONAL INTEREST IN A LIFE INSURANCE POLICY</vt:lpstr>
      <vt:lpstr>RIGHTS OF AN OWNER OF A FRACTIONAL INTEREST</vt:lpstr>
      <vt:lpstr>WOULD YOU RATHER HAVE?</vt:lpstr>
      <vt:lpstr>LIFE INSURANCE TRANSFERS WITHIN THREE YEARS OF DEATH</vt:lpstr>
      <vt:lpstr>CLIENT NOT EXPECTED TO SURVIVE THE THREE-YEAR TERM</vt:lpstr>
      <vt:lpstr>ALTERNATIVE STRATEGY</vt:lpstr>
      <vt:lpstr>RE-THINKING FLPs / FLLCs  (Collectively called "FLPs")</vt:lpstr>
      <vt:lpstr>CLIENT’S PRIMARY GOALS</vt:lpstr>
      <vt:lpstr>THEORETICAL v. PRAGMATIC APPROACH</vt:lpstr>
      <vt:lpstr>THEORY DISINGENUOUS</vt:lpstr>
      <vt:lpstr>TRANSFER RESTRICTIONS</vt:lpstr>
      <vt:lpstr>PRACTICE MANAGEMENT</vt:lpstr>
      <vt:lpstr>AT THE NEXT GENERATIONAL LEVEL</vt:lpstr>
      <vt:lpstr>INHERITORS DO NOT WANT</vt:lpstr>
      <vt:lpstr>THE POTENTIAL HARM TO YOUR CLIENTS’ FAMILIES</vt:lpstr>
      <vt:lpstr>REVIEW THE REDACTED IRS AUDIT REQUEST IN ATTACHMENTS</vt:lpstr>
      <vt:lpstr>MANY CLIENTS ARE NOW DISENCHANTED ANYWAY</vt:lpstr>
      <vt:lpstr>EVERYONE WANTS THE SAME THINGS</vt:lpstr>
      <vt:lpstr>WISH LIST</vt:lpstr>
      <vt:lpstr>RECEIVING ASSETS IN TRUST IS ALWAYS BETTER THAN RECEIVING THOSE SAME ASSETS OUTRIGHT</vt:lpstr>
      <vt:lpstr>PowerPoint Presentation</vt:lpstr>
      <vt:lpstr>THE PERFECT TRUST</vt:lpstr>
      <vt:lpstr>THE IRREVOCABLE “USE”* TRUST  Simpler Than A Revocable Trust</vt:lpstr>
      <vt:lpstr>PERCEPTION OF IRREVOCABLE TRUSTS</vt:lpstr>
      <vt:lpstr>THE “USE” TRUST OFFERS</vt:lpstr>
      <vt:lpstr>KEY CONCEPT</vt:lpstr>
      <vt:lpstr>“USE” TRUST EQUALS SIMPLICITY</vt:lpstr>
      <vt:lpstr>HOW SIMPLE IS THE “USE” TRUST?</vt:lpstr>
      <vt:lpstr>DISTRIBUTIONS ARE PERMISSIBLE </vt:lpstr>
      <vt:lpstr>BASIS BUMP PLANNING</vt:lpstr>
      <vt:lpstr>BASIS RULES</vt:lpstr>
      <vt:lpstr>THE STRATEGY</vt:lpstr>
      <vt:lpstr>CONSIDER INCLUDING AS BENEFICIARIES</vt:lpstr>
      <vt:lpstr>ILLUSTRATION</vt:lpstr>
      <vt:lpstr>PRACTICE MANAGEMENT CONSIDERATIONS</vt:lpstr>
      <vt:lpstr>DOING NOTHING – PRACTICAL CONSIDERATIONS</vt:lpstr>
      <vt:lpstr>DOING NOTHING –  TAX CONSIDERATIONS</vt:lpstr>
      <vt:lpstr>WHICH WOULD YOU RATHER HAVE?</vt:lpstr>
      <vt:lpstr>SITUS</vt:lpstr>
      <vt:lpstr>WHY DO MOST ADVISORS USE THE LAWS WHERE THE CLIENT RESIDES?</vt:lpstr>
      <vt:lpstr>SITUS – PRINCIPAL CONSIDERATIONS</vt:lpstr>
      <vt:lpstr>PowerPoint Presentation</vt:lpstr>
      <vt:lpstr>DUTY TO ADVISE</vt:lpstr>
      <vt:lpstr>MISSED OPPORTUNITIES –  DUTY TO ADVISE </vt:lpstr>
      <vt:lpstr>MISSED OPPORTUNITIES –  DUTY TO ADVISE con’t.</vt:lpstr>
      <vt:lpstr>BDIT –  “YOU CAN’T BEAT IT”</vt:lpstr>
      <vt:lpstr>THE CONCEPT</vt:lpstr>
      <vt:lpstr>DOES THIS LOOK FAMILIAR TO YOU?</vt:lpstr>
      <vt:lpstr>DOES THIS LOOK FAMILIAR TO YOU?</vt:lpstr>
      <vt:lpstr>WISH LIST</vt:lpstr>
      <vt:lpstr>THE PERFECT TRUST</vt:lpstr>
      <vt:lpstr>BDIT</vt:lpstr>
      <vt:lpstr>THE  “10%” MYTH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STEPS SIMILAR TO IDGT</vt:lpstr>
      <vt:lpstr>TAX RESULT – FREEZE, SQUEEZE AND BURN</vt:lpstr>
      <vt:lpstr>PowerPoint Presentation</vt:lpstr>
      <vt:lpstr>IDGT – “LARGE; BUT REASONABLE COMPENSATION” OFTEN ADVISED</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Kim</dc:creator>
  <cp:keywords/>
  <cp:lastModifiedBy>Kim</cp:lastModifiedBy>
  <cp:revision>45</cp:revision>
  <cp:lastPrinted>2016-07-21T17:07:30Z</cp:lastPrinted>
  <dcterms:created xsi:type="dcterms:W3CDTF">2016-04-04T20:17:49Z</dcterms:created>
  <dcterms:modified xsi:type="dcterms:W3CDTF">2016-07-21T17:57:14Z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TC102867069990</vt:lpwstr>
  </property>
</Properties>
</file>