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0" r:id="rId8"/>
    <p:sldId id="26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1594"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BCD498-083A-46D8-BE20-46E7B7214493}" type="datetimeFigureOut">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5C03-7952-4A8F-B2DC-F78AFDA3BB3A}" type="slidenum">
              <a:rPr lang="en-US" smtClean="0"/>
              <a:t>‹#›</a:t>
            </a:fld>
            <a:endParaRPr lang="en-US"/>
          </a:p>
        </p:txBody>
      </p:sp>
    </p:spTree>
    <p:extLst>
      <p:ext uri="{BB962C8B-B14F-4D97-AF65-F5344CB8AC3E}">
        <p14:creationId xmlns:p14="http://schemas.microsoft.com/office/powerpoint/2010/main" val="41392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BCD498-083A-46D8-BE20-46E7B7214493}" type="datetimeFigureOut">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5C03-7952-4A8F-B2DC-F78AFDA3BB3A}" type="slidenum">
              <a:rPr lang="en-US" smtClean="0"/>
              <a:t>‹#›</a:t>
            </a:fld>
            <a:endParaRPr lang="en-US"/>
          </a:p>
        </p:txBody>
      </p:sp>
    </p:spTree>
    <p:extLst>
      <p:ext uri="{BB962C8B-B14F-4D97-AF65-F5344CB8AC3E}">
        <p14:creationId xmlns:p14="http://schemas.microsoft.com/office/powerpoint/2010/main" val="196651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BCD498-083A-46D8-BE20-46E7B7214493}" type="datetimeFigureOut">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5C03-7952-4A8F-B2DC-F78AFDA3BB3A}" type="slidenum">
              <a:rPr lang="en-US" smtClean="0"/>
              <a:t>‹#›</a:t>
            </a:fld>
            <a:endParaRPr lang="en-US"/>
          </a:p>
        </p:txBody>
      </p:sp>
    </p:spTree>
    <p:extLst>
      <p:ext uri="{BB962C8B-B14F-4D97-AF65-F5344CB8AC3E}">
        <p14:creationId xmlns:p14="http://schemas.microsoft.com/office/powerpoint/2010/main" val="121234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BCD498-083A-46D8-BE20-46E7B7214493}" type="datetimeFigureOut">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5C03-7952-4A8F-B2DC-F78AFDA3BB3A}" type="slidenum">
              <a:rPr lang="en-US" smtClean="0"/>
              <a:t>‹#›</a:t>
            </a:fld>
            <a:endParaRPr lang="en-US"/>
          </a:p>
        </p:txBody>
      </p:sp>
    </p:spTree>
    <p:extLst>
      <p:ext uri="{BB962C8B-B14F-4D97-AF65-F5344CB8AC3E}">
        <p14:creationId xmlns:p14="http://schemas.microsoft.com/office/powerpoint/2010/main" val="3266351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BCD498-083A-46D8-BE20-46E7B7214493}" type="datetimeFigureOut">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5C03-7952-4A8F-B2DC-F78AFDA3BB3A}" type="slidenum">
              <a:rPr lang="en-US" smtClean="0"/>
              <a:t>‹#›</a:t>
            </a:fld>
            <a:endParaRPr lang="en-US"/>
          </a:p>
        </p:txBody>
      </p:sp>
    </p:spTree>
    <p:extLst>
      <p:ext uri="{BB962C8B-B14F-4D97-AF65-F5344CB8AC3E}">
        <p14:creationId xmlns:p14="http://schemas.microsoft.com/office/powerpoint/2010/main" val="737680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BCD498-083A-46D8-BE20-46E7B7214493}" type="datetimeFigureOut">
              <a:rPr lang="en-US" smtClean="0"/>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05C03-7952-4A8F-B2DC-F78AFDA3BB3A}" type="slidenum">
              <a:rPr lang="en-US" smtClean="0"/>
              <a:t>‹#›</a:t>
            </a:fld>
            <a:endParaRPr lang="en-US"/>
          </a:p>
        </p:txBody>
      </p:sp>
    </p:spTree>
    <p:extLst>
      <p:ext uri="{BB962C8B-B14F-4D97-AF65-F5344CB8AC3E}">
        <p14:creationId xmlns:p14="http://schemas.microsoft.com/office/powerpoint/2010/main" val="2880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BCD498-083A-46D8-BE20-46E7B7214493}" type="datetimeFigureOut">
              <a:rPr lang="en-US" smtClean="0"/>
              <a:t>3/17/2014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05C03-7952-4A8F-B2DC-F78AFDA3BB3A}" type="slidenum">
              <a:rPr lang="en-US" smtClean="0"/>
              <a:t>‹#›</a:t>
            </a:fld>
            <a:endParaRPr lang="en-US"/>
          </a:p>
        </p:txBody>
      </p:sp>
    </p:spTree>
    <p:extLst>
      <p:ext uri="{BB962C8B-B14F-4D97-AF65-F5344CB8AC3E}">
        <p14:creationId xmlns:p14="http://schemas.microsoft.com/office/powerpoint/2010/main" val="3389346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BCD498-083A-46D8-BE20-46E7B7214493}" type="datetimeFigureOut">
              <a:rPr lang="en-US" smtClean="0"/>
              <a:t>3/17/2014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05C03-7952-4A8F-B2DC-F78AFDA3BB3A}" type="slidenum">
              <a:rPr lang="en-US" smtClean="0"/>
              <a:t>‹#›</a:t>
            </a:fld>
            <a:endParaRPr lang="en-US"/>
          </a:p>
        </p:txBody>
      </p:sp>
    </p:spTree>
    <p:extLst>
      <p:ext uri="{BB962C8B-B14F-4D97-AF65-F5344CB8AC3E}">
        <p14:creationId xmlns:p14="http://schemas.microsoft.com/office/powerpoint/2010/main" val="1612148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BCD498-083A-46D8-BE20-46E7B7214493}" type="datetimeFigureOut">
              <a:rPr lang="en-US" smtClean="0"/>
              <a:t>3/17/2014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05C03-7952-4A8F-B2DC-F78AFDA3BB3A}" type="slidenum">
              <a:rPr lang="en-US" smtClean="0"/>
              <a:t>‹#›</a:t>
            </a:fld>
            <a:endParaRPr lang="en-US"/>
          </a:p>
        </p:txBody>
      </p:sp>
    </p:spTree>
    <p:extLst>
      <p:ext uri="{BB962C8B-B14F-4D97-AF65-F5344CB8AC3E}">
        <p14:creationId xmlns:p14="http://schemas.microsoft.com/office/powerpoint/2010/main" val="3373104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BCD498-083A-46D8-BE20-46E7B7214493}" type="datetimeFigureOut">
              <a:rPr lang="en-US" smtClean="0"/>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05C03-7952-4A8F-B2DC-F78AFDA3BB3A}" type="slidenum">
              <a:rPr lang="en-US" smtClean="0"/>
              <a:t>‹#›</a:t>
            </a:fld>
            <a:endParaRPr lang="en-US"/>
          </a:p>
        </p:txBody>
      </p:sp>
    </p:spTree>
    <p:extLst>
      <p:ext uri="{BB962C8B-B14F-4D97-AF65-F5344CB8AC3E}">
        <p14:creationId xmlns:p14="http://schemas.microsoft.com/office/powerpoint/2010/main" val="337261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BCD498-083A-46D8-BE20-46E7B7214493}" type="datetimeFigureOut">
              <a:rPr lang="en-US" smtClean="0"/>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05C03-7952-4A8F-B2DC-F78AFDA3BB3A}" type="slidenum">
              <a:rPr lang="en-US" smtClean="0"/>
              <a:t>‹#›</a:t>
            </a:fld>
            <a:endParaRPr lang="en-US"/>
          </a:p>
        </p:txBody>
      </p:sp>
    </p:spTree>
    <p:extLst>
      <p:ext uri="{BB962C8B-B14F-4D97-AF65-F5344CB8AC3E}">
        <p14:creationId xmlns:p14="http://schemas.microsoft.com/office/powerpoint/2010/main" val="3958388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CD498-083A-46D8-BE20-46E7B7214493}" type="datetimeFigureOut">
              <a:rPr lang="en-US" smtClean="0"/>
              <a:t>3/17/2014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05C03-7952-4A8F-B2DC-F78AFDA3BB3A}" type="slidenum">
              <a:rPr lang="en-US" smtClean="0"/>
              <a:t>‹#›</a:t>
            </a:fld>
            <a:endParaRPr lang="en-US"/>
          </a:p>
        </p:txBody>
      </p:sp>
    </p:spTree>
    <p:extLst>
      <p:ext uri="{BB962C8B-B14F-4D97-AF65-F5344CB8AC3E}">
        <p14:creationId xmlns:p14="http://schemas.microsoft.com/office/powerpoint/2010/main" val="3836364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latin typeface="Book Antiqua" panose="02040602050305030304" pitchFamily="18" charset="0"/>
              </a:rPr>
              <a:t>PLANNING FOR LONG TERM CARE</a:t>
            </a:r>
            <a:r>
              <a:rPr lang="en-US" b="1" dirty="0">
                <a:latin typeface="Book Antiqua" panose="02040602050305030304" pitchFamily="18" charset="0"/>
              </a:rPr>
              <a:t/>
            </a:r>
            <a:br>
              <a:rPr lang="en-US" b="1" dirty="0">
                <a:latin typeface="Book Antiqua" panose="02040602050305030304" pitchFamily="18" charset="0"/>
              </a:rPr>
            </a:br>
            <a:endParaRPr lang="en-US" b="1" dirty="0">
              <a:latin typeface="Book Antiqua" panose="02040602050305030304" pitchFamily="18" charset="0"/>
            </a:endParaRPr>
          </a:p>
        </p:txBody>
      </p:sp>
      <p:sp>
        <p:nvSpPr>
          <p:cNvPr id="3" name="Subtitle 2"/>
          <p:cNvSpPr>
            <a:spLocks noGrp="1"/>
          </p:cNvSpPr>
          <p:nvPr>
            <p:ph type="subTitle" idx="1"/>
          </p:nvPr>
        </p:nvSpPr>
        <p:spPr/>
        <p:txBody>
          <a:bodyPr/>
          <a:lstStyle/>
          <a:p>
            <a:endParaRPr lang="en-US" dirty="0">
              <a:latin typeface="Book Antiqua" panose="02040602050305030304" pitchFamily="18" charset="0"/>
            </a:endParaRPr>
          </a:p>
        </p:txBody>
      </p:sp>
    </p:spTree>
    <p:extLst>
      <p:ext uri="{BB962C8B-B14F-4D97-AF65-F5344CB8AC3E}">
        <p14:creationId xmlns:p14="http://schemas.microsoft.com/office/powerpoint/2010/main" val="3546080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1143000"/>
          </a:xfrm>
        </p:spPr>
        <p:txBody>
          <a:bodyPr/>
          <a:lstStyle/>
          <a:p>
            <a:r>
              <a:rPr lang="en-US" dirty="0" smtClean="0">
                <a:latin typeface="Book Antiqua" panose="02040602050305030304" pitchFamily="18" charset="0"/>
              </a:rPr>
              <a:t>Alzheimer’s or Special Care</a:t>
            </a: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Room fees by the day or month include care and food-incidental items are extra</a:t>
            </a:r>
          </a:p>
          <a:p>
            <a:r>
              <a:rPr lang="en-US" dirty="0" smtClean="0">
                <a:latin typeface="Book Antiqua" panose="02040602050305030304" pitchFamily="18" charset="0"/>
              </a:rPr>
              <a:t>Can be a special unit or floor of a SNF</a:t>
            </a:r>
          </a:p>
          <a:p>
            <a:r>
              <a:rPr lang="en-US" dirty="0" smtClean="0">
                <a:latin typeface="Book Antiqua" panose="02040602050305030304" pitchFamily="18" charset="0"/>
              </a:rPr>
              <a:t>Higher staff to patient count than in other care venues</a:t>
            </a:r>
          </a:p>
          <a:p>
            <a:endParaRPr lang="en-US" dirty="0">
              <a:latin typeface="Book Antiqua" panose="02040602050305030304" pitchFamily="18" charset="0"/>
            </a:endParaRPr>
          </a:p>
        </p:txBody>
      </p:sp>
    </p:spTree>
    <p:extLst>
      <p:ext uri="{BB962C8B-B14F-4D97-AF65-F5344CB8AC3E}">
        <p14:creationId xmlns:p14="http://schemas.microsoft.com/office/powerpoint/2010/main" val="597832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ook Antiqua" panose="02040602050305030304" pitchFamily="18" charset="0"/>
              </a:rPr>
              <a:t>VENUES</a:t>
            </a:r>
            <a:br>
              <a:rPr lang="en-US" dirty="0" smtClean="0">
                <a:latin typeface="Book Antiqua" panose="02040602050305030304" pitchFamily="18" charset="0"/>
              </a:rPr>
            </a:br>
            <a:r>
              <a:rPr lang="en-US" dirty="0" smtClean="0">
                <a:latin typeface="Book Antiqua" panose="02040602050305030304" pitchFamily="18" charset="0"/>
              </a:rPr>
              <a:t>Community Based Care</a:t>
            </a: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Care is administered at home on a part time basis or the patient goes to a facility for treatment and returns home each day</a:t>
            </a:r>
          </a:p>
          <a:p>
            <a:r>
              <a:rPr lang="en-US" dirty="0" smtClean="0">
                <a:latin typeface="Book Antiqua" panose="02040602050305030304" pitchFamily="18" charset="0"/>
              </a:rPr>
              <a:t>Includes Home Health Care, Adult Day Care, Hospice Care</a:t>
            </a:r>
          </a:p>
        </p:txBody>
      </p:sp>
    </p:spTree>
    <p:extLst>
      <p:ext uri="{BB962C8B-B14F-4D97-AF65-F5344CB8AC3E}">
        <p14:creationId xmlns:p14="http://schemas.microsoft.com/office/powerpoint/2010/main" val="4290530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 Antiqua" panose="02040602050305030304" pitchFamily="18" charset="0"/>
              </a:rPr>
              <a:t>Home Health Care</a:t>
            </a: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Same levels of care are available at home as in a SNF but on a part time or “shift” basis: one treatment/visit or 2 hours per day and night sitters are examples</a:t>
            </a:r>
          </a:p>
          <a:p>
            <a:r>
              <a:rPr lang="en-US" dirty="0" smtClean="0">
                <a:latin typeface="Book Antiqua" panose="02040602050305030304" pitchFamily="18" charset="0"/>
              </a:rPr>
              <a:t>Fees vary according to the expertise and licensing of the care giver and their time used</a:t>
            </a:r>
          </a:p>
          <a:p>
            <a:r>
              <a:rPr lang="en-US" dirty="0" smtClean="0">
                <a:latin typeface="Book Antiqua" panose="02040602050305030304" pitchFamily="18" charset="0"/>
              </a:rPr>
              <a:t>This can be the most expensive care</a:t>
            </a:r>
            <a:endParaRPr lang="en-US" dirty="0">
              <a:latin typeface="Book Antiqua" panose="02040602050305030304" pitchFamily="18" charset="0"/>
            </a:endParaRPr>
          </a:p>
        </p:txBody>
      </p:sp>
    </p:spTree>
    <p:extLst>
      <p:ext uri="{BB962C8B-B14F-4D97-AF65-F5344CB8AC3E}">
        <p14:creationId xmlns:p14="http://schemas.microsoft.com/office/powerpoint/2010/main" val="1597703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 Antiqua" panose="02040602050305030304" pitchFamily="18" charset="0"/>
              </a:rPr>
              <a:t>Adult Day Care</a:t>
            </a: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Provides skilled and custodial care to patients on a daily or half day basis: patient returns home after session</a:t>
            </a:r>
          </a:p>
          <a:p>
            <a:r>
              <a:rPr lang="en-US" dirty="0" smtClean="0">
                <a:latin typeface="Book Antiqua" panose="02040602050305030304" pitchFamily="18" charset="0"/>
              </a:rPr>
              <a:t>Can provide physical, speech, respiratory</a:t>
            </a:r>
            <a:r>
              <a:rPr lang="en-US" dirty="0">
                <a:latin typeface="Book Antiqua" panose="02040602050305030304" pitchFamily="18" charset="0"/>
              </a:rPr>
              <a:t> </a:t>
            </a:r>
            <a:r>
              <a:rPr lang="en-US" dirty="0" smtClean="0">
                <a:latin typeface="Book Antiqua" panose="02040602050305030304" pitchFamily="18" charset="0"/>
              </a:rPr>
              <a:t>and occupational therapy or general supervisory activities</a:t>
            </a:r>
          </a:p>
          <a:p>
            <a:r>
              <a:rPr lang="en-US" dirty="0" smtClean="0">
                <a:latin typeface="Book Antiqua" panose="02040602050305030304" pitchFamily="18" charset="0"/>
              </a:rPr>
              <a:t>Transportation to and from and lunch is also </a:t>
            </a:r>
            <a:r>
              <a:rPr lang="en-US" dirty="0" smtClean="0">
                <a:latin typeface="Book Antiqua" panose="02040602050305030304" pitchFamily="18" charset="0"/>
              </a:rPr>
              <a:t>available</a:t>
            </a:r>
          </a:p>
          <a:p>
            <a:pPr marL="0" indent="0">
              <a:buNone/>
            </a:pPr>
            <a:endParaRPr lang="en-US" dirty="0">
              <a:latin typeface="Book Antiqua" panose="02040602050305030304" pitchFamily="18" charset="0"/>
            </a:endParaRPr>
          </a:p>
        </p:txBody>
      </p:sp>
    </p:spTree>
    <p:extLst>
      <p:ext uri="{BB962C8B-B14F-4D97-AF65-F5344CB8AC3E}">
        <p14:creationId xmlns:p14="http://schemas.microsoft.com/office/powerpoint/2010/main" val="94209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Book Antiqua" panose="02040602050305030304" pitchFamily="18" charset="0"/>
              </a:rPr>
              <a:t>Additional Info</a:t>
            </a: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In 2013, the average cost per day for Long Term Care Services in the Pikes Peak Region is $220.00 per day. Actual expenses can be higher or lower depending on the type of care, frequency and facility used</a:t>
            </a:r>
          </a:p>
          <a:p>
            <a:r>
              <a:rPr lang="en-US" dirty="0" smtClean="0">
                <a:latin typeface="Book Antiqua" panose="02040602050305030304" pitchFamily="18" charset="0"/>
              </a:rPr>
              <a:t> If you plan on receiving care in another community, check out the facilities available and </a:t>
            </a:r>
            <a:r>
              <a:rPr lang="en-US" dirty="0" smtClean="0">
                <a:latin typeface="Book Antiqua" panose="02040602050305030304" pitchFamily="18" charset="0"/>
              </a:rPr>
              <a:t>costs</a:t>
            </a:r>
            <a:endParaRPr lang="en-US" dirty="0">
              <a:latin typeface="Book Antiqua" panose="02040602050305030304" pitchFamily="18" charset="0"/>
            </a:endParaRPr>
          </a:p>
        </p:txBody>
      </p:sp>
    </p:spTree>
    <p:extLst>
      <p:ext uri="{BB962C8B-B14F-4D97-AF65-F5344CB8AC3E}">
        <p14:creationId xmlns:p14="http://schemas.microsoft.com/office/powerpoint/2010/main" val="4046505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Book Antiqua" panose="02040602050305030304" pitchFamily="18" charset="0"/>
              </a:rPr>
              <a:t>Paying For Long Term Care</a:t>
            </a:r>
            <a:endParaRPr lang="en-US" dirty="0">
              <a:latin typeface="Book Antiqua" panose="02040602050305030304"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27680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8900" y="914400"/>
            <a:ext cx="388620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1093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ook Antiqua" panose="02040602050305030304" pitchFamily="18" charset="0"/>
              </a:rPr>
              <a:t>Sources</a:t>
            </a:r>
            <a:br>
              <a:rPr lang="en-US" dirty="0" smtClean="0">
                <a:latin typeface="Book Antiqua" panose="02040602050305030304" pitchFamily="18" charset="0"/>
              </a:rPr>
            </a:b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pPr marL="0" indent="0">
              <a:buNone/>
            </a:pPr>
            <a:r>
              <a:rPr lang="en-US" dirty="0" smtClean="0">
                <a:latin typeface="Book Antiqua" panose="02040602050305030304" pitchFamily="18" charset="0"/>
              </a:rPr>
              <a:t>Personal Resources</a:t>
            </a:r>
          </a:p>
          <a:p>
            <a:pPr marL="0" indent="0">
              <a:buNone/>
            </a:pPr>
            <a:r>
              <a:rPr lang="en-US" dirty="0">
                <a:latin typeface="Book Antiqua" panose="02040602050305030304" pitchFamily="18" charset="0"/>
              </a:rPr>
              <a:t>	</a:t>
            </a:r>
            <a:r>
              <a:rPr lang="en-US" dirty="0" smtClean="0">
                <a:latin typeface="Book Antiqua" panose="02040602050305030304" pitchFamily="18" charset="0"/>
              </a:rPr>
              <a:t>Cash, savings ; etc.</a:t>
            </a:r>
          </a:p>
          <a:p>
            <a:pPr marL="0" indent="0">
              <a:buNone/>
            </a:pPr>
            <a:r>
              <a:rPr lang="en-US" dirty="0" smtClean="0">
                <a:latin typeface="Book Antiqua" panose="02040602050305030304" pitchFamily="18" charset="0"/>
              </a:rPr>
              <a:t>	Investment accounts		</a:t>
            </a:r>
          </a:p>
          <a:p>
            <a:pPr marL="0" indent="0">
              <a:buNone/>
            </a:pPr>
            <a:r>
              <a:rPr lang="en-US" dirty="0">
                <a:latin typeface="Book Antiqua" panose="02040602050305030304" pitchFamily="18" charset="0"/>
              </a:rPr>
              <a:t>	</a:t>
            </a:r>
            <a:r>
              <a:rPr lang="en-US" dirty="0" smtClean="0">
                <a:latin typeface="Book Antiqua" panose="02040602050305030304" pitchFamily="18" charset="0"/>
              </a:rPr>
              <a:t>Fixed asset liquidation</a:t>
            </a:r>
          </a:p>
          <a:p>
            <a:pPr marL="0" indent="0">
              <a:buNone/>
            </a:pPr>
            <a:r>
              <a:rPr lang="en-US" dirty="0">
                <a:latin typeface="Book Antiqua" panose="02040602050305030304" pitchFamily="18" charset="0"/>
              </a:rPr>
              <a:t>	</a:t>
            </a:r>
            <a:r>
              <a:rPr lang="en-US" dirty="0" smtClean="0">
                <a:latin typeface="Book Antiqua" panose="02040602050305030304" pitchFamily="18" charset="0"/>
              </a:rPr>
              <a:t>Relatives</a:t>
            </a:r>
          </a:p>
          <a:p>
            <a:pPr marL="0" indent="0">
              <a:buNone/>
            </a:pPr>
            <a:endParaRPr lang="en-US" dirty="0">
              <a:latin typeface="Book Antiqua" panose="02040602050305030304" pitchFamily="18" charset="0"/>
            </a:endParaRPr>
          </a:p>
        </p:txBody>
      </p:sp>
    </p:spTree>
    <p:extLst>
      <p:ext uri="{BB962C8B-B14F-4D97-AF65-F5344CB8AC3E}">
        <p14:creationId xmlns:p14="http://schemas.microsoft.com/office/powerpoint/2010/main" val="4291126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ook Antiqua" panose="02040602050305030304" pitchFamily="18" charset="0"/>
              </a:rPr>
              <a:t>Sources</a:t>
            </a:r>
            <a:br>
              <a:rPr lang="en-US" dirty="0" smtClean="0">
                <a:latin typeface="Book Antiqua" panose="02040602050305030304" pitchFamily="18" charset="0"/>
              </a:rPr>
            </a:br>
            <a:endParaRPr lang="en-US" dirty="0">
              <a:latin typeface="Book Antiqua" panose="02040602050305030304" pitchFamily="18"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Book Antiqua" panose="02040602050305030304" pitchFamily="18" charset="0"/>
              </a:rPr>
              <a:t>Medicaid-after all resources are exhausted…</a:t>
            </a:r>
          </a:p>
          <a:p>
            <a:pPr marL="0" indent="0">
              <a:buNone/>
            </a:pPr>
            <a:r>
              <a:rPr lang="en-US" dirty="0" smtClean="0">
                <a:latin typeface="Book Antiqua" panose="02040602050305030304" pitchFamily="18" charset="0"/>
              </a:rPr>
              <a:t>-Must meet asset and income levels</a:t>
            </a:r>
          </a:p>
          <a:p>
            <a:pPr>
              <a:buFontTx/>
              <a:buChar char="-"/>
            </a:pPr>
            <a:r>
              <a:rPr lang="en-US" dirty="0" smtClean="0">
                <a:latin typeface="Book Antiqua" panose="02040602050305030304" pitchFamily="18" charset="0"/>
              </a:rPr>
              <a:t>Medicaid pays for care in a Medicaid facility</a:t>
            </a:r>
          </a:p>
          <a:p>
            <a:pPr>
              <a:buFontTx/>
              <a:buChar char="-"/>
            </a:pPr>
            <a:r>
              <a:rPr lang="en-US" dirty="0" smtClean="0">
                <a:latin typeface="Book Antiqua" panose="02040602050305030304" pitchFamily="18" charset="0"/>
              </a:rPr>
              <a:t>State actuaries estimate that on the present course, Medicaid will be out of business by 2025</a:t>
            </a:r>
          </a:p>
          <a:p>
            <a:pPr marL="0" indent="0">
              <a:buNone/>
            </a:pPr>
            <a:r>
              <a:rPr lang="en-US" dirty="0">
                <a:latin typeface="Book Antiqua" panose="02040602050305030304" pitchFamily="18" charset="0"/>
              </a:rPr>
              <a:t>	</a:t>
            </a:r>
          </a:p>
        </p:txBody>
      </p:sp>
    </p:spTree>
    <p:extLst>
      <p:ext uri="{BB962C8B-B14F-4D97-AF65-F5344CB8AC3E}">
        <p14:creationId xmlns:p14="http://schemas.microsoft.com/office/powerpoint/2010/main" val="4119585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 Antiqua" panose="02040602050305030304" pitchFamily="18" charset="0"/>
              </a:rPr>
              <a:t>Health Insurance </a:t>
            </a:r>
            <a:endParaRPr lang="en-US" dirty="0">
              <a:latin typeface="Book Antiqua" panose="02040602050305030304"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Book Antiqua" panose="02040602050305030304" pitchFamily="18" charset="0"/>
              </a:rPr>
              <a:t>-Individual or group plans may offer small amounts of recuperative care: 30-100 days is usual</a:t>
            </a:r>
          </a:p>
          <a:p>
            <a:r>
              <a:rPr lang="en-US" dirty="0" smtClean="0">
                <a:latin typeface="Book Antiqua" panose="02040602050305030304" pitchFamily="18" charset="0"/>
              </a:rPr>
              <a:t>The ACA has no provisions for LTC</a:t>
            </a:r>
          </a:p>
          <a:p>
            <a:r>
              <a:rPr lang="en-US" dirty="0" smtClean="0">
                <a:latin typeface="Book Antiqua" panose="02040602050305030304" pitchFamily="18" charset="0"/>
              </a:rPr>
              <a:t>Medicare will pay for 100 days of skilled care following an inpatient stay of at least 72 hours. Also provides skilled home </a:t>
            </a:r>
            <a:r>
              <a:rPr lang="en-US" dirty="0">
                <a:latin typeface="Book Antiqua" panose="02040602050305030304" pitchFamily="18" charset="0"/>
              </a:rPr>
              <a:t>h</a:t>
            </a:r>
            <a:r>
              <a:rPr lang="en-US" dirty="0" smtClean="0">
                <a:latin typeface="Book Antiqua" panose="02040602050305030304" pitchFamily="18" charset="0"/>
              </a:rPr>
              <a:t>ealth care up to $2200.00 per year in this region-patient must be “home bound”</a:t>
            </a:r>
            <a:endParaRPr lang="en-US" dirty="0">
              <a:latin typeface="Book Antiqua" panose="02040602050305030304" pitchFamily="18" charset="0"/>
            </a:endParaRPr>
          </a:p>
        </p:txBody>
      </p:sp>
    </p:spTree>
    <p:extLst>
      <p:ext uri="{BB962C8B-B14F-4D97-AF65-F5344CB8AC3E}">
        <p14:creationId xmlns:p14="http://schemas.microsoft.com/office/powerpoint/2010/main" val="1963205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ook Antiqua" panose="02040602050305030304" pitchFamily="18" charset="0"/>
              </a:rPr>
              <a:t>LONG TERM CARE</a:t>
            </a:r>
            <a:br>
              <a:rPr lang="en-US" dirty="0" smtClean="0">
                <a:latin typeface="Book Antiqua" panose="02040602050305030304" pitchFamily="18" charset="0"/>
              </a:rPr>
            </a:b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A specialized care delivery system for persons with chronic illness or advanced ageing who need assistance with medical care, the activities of daily living or  a closed living environment</a:t>
            </a:r>
            <a:r>
              <a:rPr lang="en-US" dirty="0" smtClean="0"/>
              <a:t>.</a:t>
            </a:r>
            <a:endParaRPr lang="en-US" dirty="0"/>
          </a:p>
        </p:txBody>
      </p:sp>
    </p:spTree>
    <p:extLst>
      <p:ext uri="{BB962C8B-B14F-4D97-AF65-F5344CB8AC3E}">
        <p14:creationId xmlns:p14="http://schemas.microsoft.com/office/powerpoint/2010/main" val="555839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 Antiqua" panose="02040602050305030304" pitchFamily="18" charset="0"/>
              </a:rPr>
              <a:t>Long Term Care Insurance</a:t>
            </a: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Can be structured to meet specific financial and emotional needs</a:t>
            </a:r>
          </a:p>
          <a:p>
            <a:r>
              <a:rPr lang="en-US" dirty="0" smtClean="0">
                <a:latin typeface="Book Antiqua" panose="02040602050305030304" pitchFamily="18" charset="0"/>
              </a:rPr>
              <a:t>Provides a flow of cash to offset the cost</a:t>
            </a:r>
          </a:p>
          <a:p>
            <a:r>
              <a:rPr lang="en-US" dirty="0" smtClean="0">
                <a:latin typeface="Book Antiqua" panose="02040602050305030304" pitchFamily="18" charset="0"/>
              </a:rPr>
              <a:t>Covers licensed care venues</a:t>
            </a:r>
          </a:p>
          <a:p>
            <a:r>
              <a:rPr lang="en-US" dirty="0" smtClean="0">
                <a:latin typeface="Book Antiqua" panose="02040602050305030304" pitchFamily="18" charset="0"/>
              </a:rPr>
              <a:t>Can be coordinated with available cash resources to provide coverage</a:t>
            </a:r>
          </a:p>
          <a:p>
            <a:r>
              <a:rPr lang="en-US" dirty="0" smtClean="0">
                <a:latin typeface="Book Antiqua" panose="02040602050305030304" pitchFamily="18" charset="0"/>
              </a:rPr>
              <a:t>Can protect an estate and financial plan from a forced liquidation</a:t>
            </a:r>
            <a:endParaRPr lang="en-US" dirty="0">
              <a:latin typeface="Book Antiqua" panose="02040602050305030304" pitchFamily="18" charset="0"/>
            </a:endParaRPr>
          </a:p>
        </p:txBody>
      </p:sp>
    </p:spTree>
    <p:extLst>
      <p:ext uri="{BB962C8B-B14F-4D97-AF65-F5344CB8AC3E}">
        <p14:creationId xmlns:p14="http://schemas.microsoft.com/office/powerpoint/2010/main" val="369567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 Antiqua" panose="02040602050305030304" pitchFamily="18" charset="0"/>
              </a:rPr>
              <a:t>LTCI Components</a:t>
            </a: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Elimination period	</a:t>
            </a:r>
          </a:p>
          <a:p>
            <a:r>
              <a:rPr lang="en-US" dirty="0" smtClean="0">
                <a:latin typeface="Book Antiqua" panose="02040602050305030304" pitchFamily="18" charset="0"/>
              </a:rPr>
              <a:t>Daily or monthly benefit	</a:t>
            </a:r>
          </a:p>
          <a:p>
            <a:r>
              <a:rPr lang="en-US" dirty="0" smtClean="0">
                <a:latin typeface="Book Antiqua" panose="02040602050305030304" pitchFamily="18" charset="0"/>
              </a:rPr>
              <a:t>Inflation increase option</a:t>
            </a:r>
          </a:p>
          <a:p>
            <a:r>
              <a:rPr lang="en-US" dirty="0" smtClean="0">
                <a:latin typeface="Book Antiqua" panose="02040602050305030304" pitchFamily="18" charset="0"/>
              </a:rPr>
              <a:t>Maximum benefit</a:t>
            </a:r>
          </a:p>
          <a:p>
            <a:r>
              <a:rPr lang="en-US" dirty="0" smtClean="0">
                <a:latin typeface="Book Antiqua" panose="02040602050305030304" pitchFamily="18" charset="0"/>
              </a:rPr>
              <a:t>Waiver of premium</a:t>
            </a:r>
          </a:p>
          <a:p>
            <a:r>
              <a:rPr lang="en-US" dirty="0" smtClean="0">
                <a:latin typeface="Book Antiqua" panose="02040602050305030304" pitchFamily="18" charset="0"/>
              </a:rPr>
              <a:t>Additional riders</a:t>
            </a:r>
          </a:p>
          <a:p>
            <a:r>
              <a:rPr lang="en-US" dirty="0" smtClean="0">
                <a:latin typeface="Book Antiqua" panose="02040602050305030304" pitchFamily="18" charset="0"/>
              </a:rPr>
              <a:t>Claims are paid after the event</a:t>
            </a:r>
            <a:endParaRPr lang="en-US" dirty="0">
              <a:latin typeface="Book Antiqua" panose="02040602050305030304" pitchFamily="18" charset="0"/>
            </a:endParaRPr>
          </a:p>
        </p:txBody>
      </p:sp>
    </p:spTree>
    <p:extLst>
      <p:ext uri="{BB962C8B-B14F-4D97-AF65-F5344CB8AC3E}">
        <p14:creationId xmlns:p14="http://schemas.microsoft.com/office/powerpoint/2010/main" val="74108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ook Antiqua" panose="02040602050305030304" pitchFamily="18" charset="0"/>
              </a:rPr>
              <a:t>LTCI Claim Triggers</a:t>
            </a:r>
            <a:br>
              <a:rPr lang="en-US" dirty="0" smtClean="0">
                <a:latin typeface="Book Antiqua" panose="02040602050305030304" pitchFamily="18" charset="0"/>
              </a:rPr>
            </a:b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Patient must be either functionally or cognitively impaired</a:t>
            </a:r>
          </a:p>
          <a:p>
            <a:r>
              <a:rPr lang="en-US" dirty="0" smtClean="0">
                <a:latin typeface="Book Antiqua" panose="02040602050305030304" pitchFamily="18" charset="0"/>
              </a:rPr>
              <a:t>Functional: needs assistance with 2 out of 6 activities of daily living: bathing, dressing, feeding, transferring, toileting and  maintaining continence</a:t>
            </a:r>
          </a:p>
          <a:p>
            <a:r>
              <a:rPr lang="en-US" dirty="0" smtClean="0">
                <a:latin typeface="Book Antiqua" panose="02040602050305030304" pitchFamily="18" charset="0"/>
              </a:rPr>
              <a:t>Cognitive impairment: as determined by an MD using accepted testing protocols</a:t>
            </a:r>
            <a:endParaRPr lang="en-US" dirty="0">
              <a:latin typeface="Book Antiqua" panose="02040602050305030304" pitchFamily="18" charset="0"/>
            </a:endParaRPr>
          </a:p>
        </p:txBody>
      </p:sp>
    </p:spTree>
    <p:extLst>
      <p:ext uri="{BB962C8B-B14F-4D97-AF65-F5344CB8AC3E}">
        <p14:creationId xmlns:p14="http://schemas.microsoft.com/office/powerpoint/2010/main" val="3901480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 Antiqua" panose="02040602050305030304" pitchFamily="18" charset="0"/>
              </a:rPr>
              <a:t>Partnership Policies</a:t>
            </a:r>
            <a:endParaRPr lang="en-US" dirty="0">
              <a:latin typeface="Book Antiqua" panose="02040602050305030304"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Book Antiqua" panose="02040602050305030304" pitchFamily="18" charset="0"/>
              </a:rPr>
              <a:t>Agreement with the state as follows:</a:t>
            </a:r>
          </a:p>
          <a:p>
            <a:r>
              <a:rPr lang="en-US" dirty="0" smtClean="0">
                <a:latin typeface="Book Antiqua" panose="02040602050305030304" pitchFamily="18" charset="0"/>
              </a:rPr>
              <a:t>One owns a qualifying LTC policy and uses it up for care yet still needs care</a:t>
            </a:r>
          </a:p>
          <a:p>
            <a:r>
              <a:rPr lang="en-US" dirty="0" smtClean="0">
                <a:latin typeface="Book Antiqua" panose="02040602050305030304" pitchFamily="18" charset="0"/>
              </a:rPr>
              <a:t>Any amount paid out by the policy, can be deducted from the patient’s total cash asset amount in the Medicaid spend down process. This amount is sheltered and can be used for other purposes: inheritance, gift; etc.</a:t>
            </a:r>
          </a:p>
          <a:p>
            <a:pPr marL="0" indent="0">
              <a:buNone/>
            </a:pPr>
            <a:endParaRPr lang="en-US" dirty="0">
              <a:latin typeface="Book Antiqua" panose="02040602050305030304" pitchFamily="18" charset="0"/>
            </a:endParaRPr>
          </a:p>
        </p:txBody>
      </p:sp>
    </p:spTree>
    <p:extLst>
      <p:ext uri="{BB962C8B-B14F-4D97-AF65-F5344CB8AC3E}">
        <p14:creationId xmlns:p14="http://schemas.microsoft.com/office/powerpoint/2010/main" val="3044338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ook Antiqua" panose="02040602050305030304" pitchFamily="18" charset="0"/>
              </a:rPr>
              <a:t>Other Health Insurance</a:t>
            </a:r>
            <a:br>
              <a:rPr lang="en-US" dirty="0" smtClean="0">
                <a:latin typeface="Book Antiqua" panose="02040602050305030304" pitchFamily="18" charset="0"/>
              </a:rPr>
            </a:b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Catastrophic illness policies- only pay out under certain diagnosis codes </a:t>
            </a:r>
          </a:p>
          <a:p>
            <a:r>
              <a:rPr lang="en-US" dirty="0" smtClean="0">
                <a:latin typeface="Book Antiqua" panose="02040602050305030304" pitchFamily="18" charset="0"/>
              </a:rPr>
              <a:t>Ageing, accidents and post surgical rehab don’t count</a:t>
            </a:r>
          </a:p>
          <a:p>
            <a:r>
              <a:rPr lang="en-US" dirty="0" smtClean="0">
                <a:latin typeface="Book Antiqua" panose="02040602050305030304" pitchFamily="18" charset="0"/>
              </a:rPr>
              <a:t>Will NOT qualify as a partnership policy</a:t>
            </a:r>
            <a:endParaRPr lang="en-US" dirty="0">
              <a:latin typeface="Book Antiqua" panose="02040602050305030304" pitchFamily="18" charset="0"/>
            </a:endParaRPr>
          </a:p>
        </p:txBody>
      </p:sp>
    </p:spTree>
    <p:extLst>
      <p:ext uri="{BB962C8B-B14F-4D97-AF65-F5344CB8AC3E}">
        <p14:creationId xmlns:p14="http://schemas.microsoft.com/office/powerpoint/2010/main" val="684748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ook Antiqua" panose="02040602050305030304" pitchFamily="18" charset="0"/>
              </a:rPr>
              <a:t>Life and Annuity Policies</a:t>
            </a:r>
            <a:br>
              <a:rPr lang="en-US" dirty="0" smtClean="0">
                <a:latin typeface="Book Antiqua" panose="02040602050305030304" pitchFamily="18" charset="0"/>
              </a:rPr>
            </a:b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Provide LTC on riders to either plan</a:t>
            </a:r>
          </a:p>
          <a:p>
            <a:r>
              <a:rPr lang="en-US" dirty="0" smtClean="0">
                <a:latin typeface="Book Antiqua" panose="02040602050305030304" pitchFamily="18" charset="0"/>
              </a:rPr>
              <a:t>If need LTC, use the death benefit or cash value first then the LTC rider</a:t>
            </a:r>
          </a:p>
          <a:p>
            <a:r>
              <a:rPr lang="en-US" dirty="0" smtClean="0">
                <a:latin typeface="Book Antiqua" panose="02040602050305030304" pitchFamily="18" charset="0"/>
              </a:rPr>
              <a:t>$$ used to buy the policy should be from excess funds so no withdrawals are made except for LTC</a:t>
            </a:r>
          </a:p>
          <a:p>
            <a:r>
              <a:rPr lang="en-US" dirty="0" smtClean="0">
                <a:latin typeface="Book Antiqua" panose="02040602050305030304" pitchFamily="18" charset="0"/>
              </a:rPr>
              <a:t>Will NOT qualify as a partnership plan</a:t>
            </a:r>
          </a:p>
          <a:p>
            <a:r>
              <a:rPr lang="en-US" dirty="0" smtClean="0">
                <a:latin typeface="Book Antiqua" panose="02040602050305030304" pitchFamily="18" charset="0"/>
              </a:rPr>
              <a:t>May not be the best use of capital</a:t>
            </a:r>
            <a:endParaRPr lang="en-US" dirty="0">
              <a:latin typeface="Book Antiqua" panose="02040602050305030304" pitchFamily="18" charset="0"/>
            </a:endParaRPr>
          </a:p>
        </p:txBody>
      </p:sp>
    </p:spTree>
    <p:extLst>
      <p:ext uri="{BB962C8B-B14F-4D97-AF65-F5344CB8AC3E}">
        <p14:creationId xmlns:p14="http://schemas.microsoft.com/office/powerpoint/2010/main" val="2407087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 Antiqua" panose="02040602050305030304" pitchFamily="18" charset="0"/>
              </a:rPr>
              <a:t>Planning Idea-1</a:t>
            </a:r>
            <a:endParaRPr lang="en-US" dirty="0">
              <a:latin typeface="Book Antiqua" panose="02040602050305030304"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Book Antiqua" panose="02040602050305030304" pitchFamily="18" charset="0"/>
              </a:rPr>
              <a:t>Use a partnership LTC policy with a return of premium rider. If the policy is used up, a similar amount of $$ is sheltered from Medicaid</a:t>
            </a:r>
          </a:p>
          <a:p>
            <a:r>
              <a:rPr lang="en-US" dirty="0" smtClean="0">
                <a:latin typeface="Book Antiqua" panose="02040602050305030304" pitchFamily="18" charset="0"/>
              </a:rPr>
              <a:t>If the policy isn’t used, the total amount of premiums paid is reimbursed</a:t>
            </a:r>
          </a:p>
          <a:p>
            <a:r>
              <a:rPr lang="en-US" dirty="0" smtClean="0">
                <a:latin typeface="Book Antiqua" panose="02040602050305030304" pitchFamily="18" charset="0"/>
              </a:rPr>
              <a:t>Use funds from IRA withdrawals to pay the premium: actual cost of coverage is the income tax paid on the withdrawals</a:t>
            </a:r>
          </a:p>
          <a:p>
            <a:endParaRPr lang="en-US" dirty="0">
              <a:latin typeface="Book Antiqua" panose="02040602050305030304" pitchFamily="18" charset="0"/>
            </a:endParaRPr>
          </a:p>
        </p:txBody>
      </p:sp>
    </p:spTree>
    <p:extLst>
      <p:ext uri="{BB962C8B-B14F-4D97-AF65-F5344CB8AC3E}">
        <p14:creationId xmlns:p14="http://schemas.microsoft.com/office/powerpoint/2010/main" val="16742312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ook Antiqua" panose="02040602050305030304" pitchFamily="18" charset="0"/>
              </a:rPr>
              <a:t>Planning Idea-2</a:t>
            </a:r>
            <a:br>
              <a:rPr lang="en-US" dirty="0" smtClean="0">
                <a:latin typeface="Book Antiqua" panose="02040602050305030304" pitchFamily="18" charset="0"/>
              </a:rPr>
            </a:b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Buy a Life Insurance policy or an Annuity with a LTC rider</a:t>
            </a:r>
          </a:p>
          <a:p>
            <a:r>
              <a:rPr lang="en-US" dirty="0" smtClean="0">
                <a:latin typeface="Book Antiqua" panose="02040602050305030304" pitchFamily="18" charset="0"/>
              </a:rPr>
              <a:t>Must be willing to use up the core policy first</a:t>
            </a:r>
          </a:p>
          <a:p>
            <a:r>
              <a:rPr lang="en-US" dirty="0" smtClean="0">
                <a:latin typeface="Book Antiqua" panose="02040602050305030304" pitchFamily="18" charset="0"/>
              </a:rPr>
              <a:t>May never get to the LTC benefit</a:t>
            </a:r>
          </a:p>
          <a:p>
            <a:r>
              <a:rPr lang="en-US" dirty="0" smtClean="0">
                <a:latin typeface="Book Antiqua" panose="02040602050305030304" pitchFamily="18" charset="0"/>
              </a:rPr>
              <a:t>If make non-LTC withdrawals from either plan, may have to pay for the LTC rider</a:t>
            </a:r>
          </a:p>
          <a:p>
            <a:r>
              <a:rPr lang="en-US" dirty="0" smtClean="0">
                <a:latin typeface="Book Antiqua" panose="02040602050305030304" pitchFamily="18" charset="0"/>
              </a:rPr>
              <a:t>NOT partnership qualified</a:t>
            </a:r>
            <a:endParaRPr lang="en-US" dirty="0">
              <a:latin typeface="Book Antiqua" panose="02040602050305030304" pitchFamily="18" charset="0"/>
            </a:endParaRPr>
          </a:p>
        </p:txBody>
      </p:sp>
    </p:spTree>
    <p:extLst>
      <p:ext uri="{BB962C8B-B14F-4D97-AF65-F5344CB8AC3E}">
        <p14:creationId xmlns:p14="http://schemas.microsoft.com/office/powerpoint/2010/main" val="219293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ook Antiqua" panose="02040602050305030304" pitchFamily="18" charset="0"/>
              </a:rPr>
              <a:t>Sources of Premiums</a:t>
            </a:r>
            <a:br>
              <a:rPr lang="en-US" dirty="0" smtClean="0">
                <a:latin typeface="Book Antiqua" panose="02040602050305030304" pitchFamily="18" charset="0"/>
              </a:rPr>
            </a:b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Investment accounts</a:t>
            </a:r>
          </a:p>
          <a:p>
            <a:endParaRPr lang="en-US" dirty="0">
              <a:latin typeface="Book Antiqua" panose="02040602050305030304" pitchFamily="18" charset="0"/>
            </a:endParaRPr>
          </a:p>
          <a:p>
            <a:r>
              <a:rPr lang="en-US" dirty="0" smtClean="0">
                <a:latin typeface="Book Antiqua" panose="02040602050305030304" pitchFamily="18" charset="0"/>
              </a:rPr>
              <a:t>Family member(s)</a:t>
            </a:r>
          </a:p>
          <a:p>
            <a:endParaRPr lang="en-US" dirty="0">
              <a:latin typeface="Book Antiqua" panose="02040602050305030304" pitchFamily="18" charset="0"/>
            </a:endParaRPr>
          </a:p>
          <a:p>
            <a:r>
              <a:rPr lang="en-US" dirty="0" smtClean="0">
                <a:latin typeface="Book Antiqua" panose="02040602050305030304" pitchFamily="18" charset="0"/>
              </a:rPr>
              <a:t>Income</a:t>
            </a:r>
            <a:endParaRPr lang="en-US" dirty="0">
              <a:latin typeface="Book Antiqua" panose="02040602050305030304" pitchFamily="18" charset="0"/>
            </a:endParaRPr>
          </a:p>
        </p:txBody>
      </p:sp>
    </p:spTree>
    <p:extLst>
      <p:ext uri="{BB962C8B-B14F-4D97-AF65-F5344CB8AC3E}">
        <p14:creationId xmlns:p14="http://schemas.microsoft.com/office/powerpoint/2010/main" val="13738188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 Antiqua" panose="02040602050305030304" pitchFamily="18" charset="0"/>
              </a:rPr>
              <a:t>Reality Check</a:t>
            </a: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At any age, there is a 50% chance of needing some form of LTC</a:t>
            </a:r>
          </a:p>
          <a:p>
            <a:r>
              <a:rPr lang="en-US" dirty="0" smtClean="0">
                <a:latin typeface="Book Antiqua" panose="02040602050305030304" pitchFamily="18" charset="0"/>
              </a:rPr>
              <a:t>After age 65, this increase by 10% every 5 years</a:t>
            </a:r>
          </a:p>
          <a:p>
            <a:r>
              <a:rPr lang="en-US" dirty="0" smtClean="0">
                <a:latin typeface="Book Antiqua" panose="02040602050305030304" pitchFamily="18" charset="0"/>
              </a:rPr>
              <a:t>20% of the people in nursing homes are UNDER age 65</a:t>
            </a:r>
          </a:p>
          <a:p>
            <a:r>
              <a:rPr lang="en-US" dirty="0" smtClean="0">
                <a:latin typeface="Book Antiqua" panose="02040602050305030304" pitchFamily="18" charset="0"/>
              </a:rPr>
              <a:t>Not many people can pay in today’s $$ $80,000.00 + per year per person for care</a:t>
            </a:r>
            <a:endParaRPr lang="en-US" dirty="0">
              <a:latin typeface="Book Antiqua" panose="02040602050305030304" pitchFamily="18" charset="0"/>
            </a:endParaRPr>
          </a:p>
        </p:txBody>
      </p:sp>
    </p:spTree>
    <p:extLst>
      <p:ext uri="{BB962C8B-B14F-4D97-AF65-F5344CB8AC3E}">
        <p14:creationId xmlns:p14="http://schemas.microsoft.com/office/powerpoint/2010/main" val="1028987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ook Antiqua" panose="02040602050305030304" pitchFamily="18" charset="0"/>
              </a:rPr>
              <a:t>VENUES</a:t>
            </a:r>
            <a:br>
              <a:rPr lang="en-US" dirty="0" smtClean="0">
                <a:latin typeface="Book Antiqua" panose="02040602050305030304" pitchFamily="18" charset="0"/>
              </a:rPr>
            </a:br>
            <a:r>
              <a:rPr lang="en-US" dirty="0" smtClean="0">
                <a:latin typeface="Book Antiqua" panose="02040602050305030304" pitchFamily="18" charset="0"/>
              </a:rPr>
              <a:t>Facility Based Care</a:t>
            </a: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The patient is a resident in a facility which provides the level of care needed. This includes Assisted Living, Skilled Health Care, Alzheimer’s Care and Special Care Facilities</a:t>
            </a:r>
          </a:p>
        </p:txBody>
      </p:sp>
    </p:spTree>
    <p:extLst>
      <p:ext uri="{BB962C8B-B14F-4D97-AF65-F5344CB8AC3E}">
        <p14:creationId xmlns:p14="http://schemas.microsoft.com/office/powerpoint/2010/main" val="37618013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 Antiqua" panose="02040602050305030304" pitchFamily="18" charset="0"/>
              </a:rPr>
              <a:t>The Truth of the Matter</a:t>
            </a: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This is a potentially devastating risk to an estate or financial plan</a:t>
            </a:r>
          </a:p>
          <a:p>
            <a:r>
              <a:rPr lang="en-US" dirty="0" smtClean="0">
                <a:latin typeface="Book Antiqua" panose="02040602050305030304" pitchFamily="18" charset="0"/>
              </a:rPr>
              <a:t>Health insurance including Medicare will provide minimal coverage</a:t>
            </a:r>
          </a:p>
          <a:p>
            <a:r>
              <a:rPr lang="en-US" dirty="0" smtClean="0">
                <a:latin typeface="Book Antiqua" panose="02040602050305030304" pitchFamily="18" charset="0"/>
              </a:rPr>
              <a:t>Clients need to fully understand the ramifications of this risk and work with planners to manage it</a:t>
            </a:r>
          </a:p>
          <a:p>
            <a:r>
              <a:rPr lang="en-US" dirty="0" smtClean="0">
                <a:latin typeface="Book Antiqua" panose="02040602050305030304" pitchFamily="18" charset="0"/>
              </a:rPr>
              <a:t>Being on the denial train isn’t acceptable…</a:t>
            </a:r>
            <a:endParaRPr lang="en-US" dirty="0">
              <a:latin typeface="Book Antiqua" panose="02040602050305030304" pitchFamily="18" charset="0"/>
            </a:endParaRPr>
          </a:p>
        </p:txBody>
      </p:sp>
    </p:spTree>
    <p:extLst>
      <p:ext uri="{BB962C8B-B14F-4D97-AF65-F5344CB8AC3E}">
        <p14:creationId xmlns:p14="http://schemas.microsoft.com/office/powerpoint/2010/main" val="2852199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latin typeface="Book Antiqua" panose="02040602050305030304" pitchFamily="18" charset="0"/>
              </a:rPr>
              <a:t>THANK YOU</a:t>
            </a:r>
            <a:endParaRPr lang="en-US" b="1" i="1" dirty="0">
              <a:latin typeface="Book Antiqua" panose="02040602050305030304"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53207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1" y="411163"/>
            <a:ext cx="4664075" cy="603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5734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ook Antiqua" panose="02040602050305030304" pitchFamily="18" charset="0"/>
              </a:rPr>
              <a:t>Assisted Living Costs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Monthly fees cover apartment, food and general use of the facility</a:t>
            </a:r>
          </a:p>
          <a:p>
            <a:r>
              <a:rPr lang="en-US" dirty="0" smtClean="0">
                <a:latin typeface="Book Antiqua" panose="02040602050305030304" pitchFamily="18" charset="0"/>
              </a:rPr>
              <a:t>Additional amount for the level of care</a:t>
            </a:r>
          </a:p>
          <a:p>
            <a:r>
              <a:rPr lang="en-US" dirty="0" smtClean="0">
                <a:latin typeface="Book Antiqua" panose="02040602050305030304" pitchFamily="18" charset="0"/>
              </a:rPr>
              <a:t>Usually level 1-5  fees range from $500.00 to $2,000.00 per month extra</a:t>
            </a:r>
          </a:p>
          <a:p>
            <a:r>
              <a:rPr lang="en-US" dirty="0" smtClean="0">
                <a:latin typeface="Book Antiqua" panose="02040602050305030304" pitchFamily="18" charset="0"/>
              </a:rPr>
              <a:t>This arrangement can be as expensive as a Skilled Nursing Home</a:t>
            </a:r>
          </a:p>
          <a:p>
            <a:r>
              <a:rPr lang="en-US" dirty="0" smtClean="0">
                <a:latin typeface="Book Antiqua" panose="02040602050305030304" pitchFamily="18" charset="0"/>
              </a:rPr>
              <a:t>Is keeping certain cases out of the SNF</a:t>
            </a:r>
            <a:endParaRPr lang="en-US" dirty="0">
              <a:latin typeface="Book Antiqua" panose="02040602050305030304" pitchFamily="18" charset="0"/>
            </a:endParaRPr>
          </a:p>
        </p:txBody>
      </p:sp>
    </p:spTree>
    <p:extLst>
      <p:ext uri="{BB962C8B-B14F-4D97-AF65-F5344CB8AC3E}">
        <p14:creationId xmlns:p14="http://schemas.microsoft.com/office/powerpoint/2010/main" val="67043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Book Antiqua" panose="02040602050305030304" pitchFamily="18" charset="0"/>
              </a:rPr>
              <a:t>Assisted Living</a:t>
            </a: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Can provide a high level of care which is close to that of a Skilled Healthcare Facility</a:t>
            </a:r>
          </a:p>
          <a:p>
            <a:r>
              <a:rPr lang="en-US" dirty="0" smtClean="0">
                <a:latin typeface="Book Antiqua" panose="02040602050305030304" pitchFamily="18" charset="0"/>
              </a:rPr>
              <a:t>Because of this patients can remain in assisted living longer and maybe not “graduate” to the SNF</a:t>
            </a:r>
          </a:p>
          <a:p>
            <a:r>
              <a:rPr lang="en-US" dirty="0" smtClean="0">
                <a:latin typeface="Book Antiqua" panose="02040602050305030304" pitchFamily="18" charset="0"/>
              </a:rPr>
              <a:t>There are 48 Assisted Living Facilities in Colorado Springs</a:t>
            </a:r>
            <a:endParaRPr lang="en-US" dirty="0">
              <a:latin typeface="Book Antiqua" panose="02040602050305030304" pitchFamily="18" charset="0"/>
            </a:endParaRPr>
          </a:p>
        </p:txBody>
      </p:sp>
    </p:spTree>
    <p:extLst>
      <p:ext uri="{BB962C8B-B14F-4D97-AF65-F5344CB8AC3E}">
        <p14:creationId xmlns:p14="http://schemas.microsoft.com/office/powerpoint/2010/main" val="1564926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8900" y="914400"/>
            <a:ext cx="388620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5027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ook Antiqua" panose="02040602050305030304" pitchFamily="18" charset="0"/>
              </a:rPr>
              <a:t>Skilled Healthcare Costs</a:t>
            </a:r>
            <a:br>
              <a:rPr lang="en-US" dirty="0" smtClean="0">
                <a:latin typeface="Book Antiqua" panose="02040602050305030304" pitchFamily="18" charset="0"/>
              </a:rPr>
            </a:b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Levels of Care available</a:t>
            </a:r>
          </a:p>
          <a:p>
            <a:pPr lvl="1"/>
            <a:r>
              <a:rPr lang="en-US" dirty="0" smtClean="0">
                <a:latin typeface="Book Antiqua" panose="02040602050305030304" pitchFamily="18" charset="0"/>
              </a:rPr>
              <a:t>Skilled Care: formal routine of medical attention provided by a licensed care giver under the supervision of an MD.</a:t>
            </a:r>
          </a:p>
          <a:p>
            <a:pPr lvl="1"/>
            <a:r>
              <a:rPr lang="en-US" dirty="0" smtClean="0">
                <a:latin typeface="Book Antiqua" panose="02040602050305030304" pitchFamily="18" charset="0"/>
              </a:rPr>
              <a:t>Custodial Care: informal care and supervision following a formal plan of care  and can be administered by an aide</a:t>
            </a:r>
          </a:p>
          <a:p>
            <a:pPr lvl="1"/>
            <a:r>
              <a:rPr lang="en-US" dirty="0" smtClean="0">
                <a:latin typeface="Book Antiqua" panose="02040602050305030304" pitchFamily="18" charset="0"/>
              </a:rPr>
              <a:t>Daily fee covers room rent, food and level of care received. Additional fees may apply</a:t>
            </a:r>
          </a:p>
        </p:txBody>
      </p:sp>
    </p:spTree>
    <p:extLst>
      <p:ext uri="{BB962C8B-B14F-4D97-AF65-F5344CB8AC3E}">
        <p14:creationId xmlns:p14="http://schemas.microsoft.com/office/powerpoint/2010/main" val="4266245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 Antiqua" panose="02040602050305030304" pitchFamily="18" charset="0"/>
              </a:rPr>
              <a:t>Skilled Health Care</a:t>
            </a:r>
            <a:endParaRPr lang="en-US" dirty="0">
              <a:latin typeface="Book Antiqua" panose="02040602050305030304" pitchFamily="18" charset="0"/>
            </a:endParaRPr>
          </a:p>
        </p:txBody>
      </p:sp>
      <p:sp>
        <p:nvSpPr>
          <p:cNvPr id="3" name="Content Placeholder 2"/>
          <p:cNvSpPr>
            <a:spLocks noGrp="1"/>
          </p:cNvSpPr>
          <p:nvPr>
            <p:ph idx="1"/>
          </p:nvPr>
        </p:nvSpPr>
        <p:spPr/>
        <p:txBody>
          <a:bodyPr/>
          <a:lstStyle/>
          <a:p>
            <a:r>
              <a:rPr lang="en-US" dirty="0" smtClean="0">
                <a:latin typeface="Book Antiqua" panose="02040602050305030304" pitchFamily="18" charset="0"/>
              </a:rPr>
              <a:t>Fees  range from $180.00 to $300.00 per day depending on the level of care and the accommodations</a:t>
            </a:r>
          </a:p>
          <a:p>
            <a:r>
              <a:rPr lang="en-US" dirty="0" smtClean="0">
                <a:latin typeface="Book Antiqua" panose="02040602050305030304" pitchFamily="18" charset="0"/>
              </a:rPr>
              <a:t>There are 26 Skilled Nursing Facilities in Colorado Springs</a:t>
            </a:r>
          </a:p>
          <a:p>
            <a:r>
              <a:rPr lang="en-US" dirty="0" smtClean="0">
                <a:latin typeface="Book Antiqua" panose="02040602050305030304" pitchFamily="18" charset="0"/>
              </a:rPr>
              <a:t>In larger metropolitan areas, the costs can be substantially higher</a:t>
            </a:r>
            <a:endParaRPr lang="en-US" dirty="0">
              <a:latin typeface="Book Antiqua" panose="02040602050305030304" pitchFamily="18" charset="0"/>
            </a:endParaRPr>
          </a:p>
        </p:txBody>
      </p:sp>
    </p:spTree>
    <p:extLst>
      <p:ext uri="{BB962C8B-B14F-4D97-AF65-F5344CB8AC3E}">
        <p14:creationId xmlns:p14="http://schemas.microsoft.com/office/powerpoint/2010/main" val="3650823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1131</Words>
  <Application>Microsoft Office PowerPoint</Application>
  <PresentationFormat>On-screen Show (4:3)</PresentationFormat>
  <Paragraphs>118</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PLANNING FOR LONG TERM CARE </vt:lpstr>
      <vt:lpstr>LONG TERM CARE </vt:lpstr>
      <vt:lpstr>VENUES Facility Based Care</vt:lpstr>
      <vt:lpstr>PowerPoint Presentation</vt:lpstr>
      <vt:lpstr>Assisted Living Costs </vt:lpstr>
      <vt:lpstr>Assisted Living</vt:lpstr>
      <vt:lpstr>PowerPoint Presentation</vt:lpstr>
      <vt:lpstr>Skilled Healthcare Costs </vt:lpstr>
      <vt:lpstr>Skilled Health Care</vt:lpstr>
      <vt:lpstr>Alzheimer’s or Special Care</vt:lpstr>
      <vt:lpstr>VENUES Community Based Care</vt:lpstr>
      <vt:lpstr>Home Health Care</vt:lpstr>
      <vt:lpstr>Adult Day Care</vt:lpstr>
      <vt:lpstr>Additional Info</vt:lpstr>
      <vt:lpstr>Paying For Long Term Care</vt:lpstr>
      <vt:lpstr>PowerPoint Presentation</vt:lpstr>
      <vt:lpstr>Sources </vt:lpstr>
      <vt:lpstr>Sources </vt:lpstr>
      <vt:lpstr>Health Insurance </vt:lpstr>
      <vt:lpstr>Long Term Care Insurance</vt:lpstr>
      <vt:lpstr>LTCI Components</vt:lpstr>
      <vt:lpstr>LTCI Claim Triggers </vt:lpstr>
      <vt:lpstr>Partnership Policies</vt:lpstr>
      <vt:lpstr>Other Health Insurance </vt:lpstr>
      <vt:lpstr>Life and Annuity Policies </vt:lpstr>
      <vt:lpstr>Planning Idea-1</vt:lpstr>
      <vt:lpstr>Planning Idea-2 </vt:lpstr>
      <vt:lpstr>Sources of Premiums </vt:lpstr>
      <vt:lpstr>Reality Check</vt:lpstr>
      <vt:lpstr>The Truth of the Matter</vt:lpstr>
      <vt:lpstr>THANK YOU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FOR LONG TERM CARE</dc:title>
  <dc:creator>Owner</dc:creator>
  <cp:lastModifiedBy>Owner</cp:lastModifiedBy>
  <cp:revision>15</cp:revision>
  <dcterms:created xsi:type="dcterms:W3CDTF">2014-03-15T20:18:07Z</dcterms:created>
  <dcterms:modified xsi:type="dcterms:W3CDTF">2014-03-17T20:18:42Z</dcterms:modified>
</cp:coreProperties>
</file>