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308" r:id="rId3"/>
    <p:sldId id="262" r:id="rId4"/>
    <p:sldId id="263" r:id="rId5"/>
    <p:sldId id="261" r:id="rId6"/>
    <p:sldId id="283" r:id="rId7"/>
    <p:sldId id="306" r:id="rId8"/>
    <p:sldId id="299" r:id="rId9"/>
    <p:sldId id="269" r:id="rId10"/>
    <p:sldId id="270" r:id="rId11"/>
    <p:sldId id="303" r:id="rId12"/>
    <p:sldId id="301" r:id="rId13"/>
    <p:sldId id="259" r:id="rId14"/>
    <p:sldId id="284" r:id="rId15"/>
    <p:sldId id="300" r:id="rId16"/>
    <p:sldId id="292" r:id="rId17"/>
    <p:sldId id="294" r:id="rId18"/>
    <p:sldId id="302" r:id="rId19"/>
    <p:sldId id="268" r:id="rId20"/>
    <p:sldId id="287" r:id="rId21"/>
    <p:sldId id="273" r:id="rId22"/>
    <p:sldId id="298" r:id="rId23"/>
    <p:sldId id="271" r:id="rId24"/>
    <p:sldId id="272" r:id="rId25"/>
    <p:sldId id="274" r:id="rId26"/>
    <p:sldId id="291" r:id="rId27"/>
    <p:sldId id="289" r:id="rId28"/>
    <p:sldId id="305" r:id="rId29"/>
    <p:sldId id="279" r:id="rId30"/>
    <p:sldId id="280" r:id="rId31"/>
    <p:sldId id="293" r:id="rId32"/>
    <p:sldId id="307" r:id="rId33"/>
    <p:sldId id="281" r:id="rId34"/>
    <p:sldId id="282" r:id="rId3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69589" autoAdjust="0"/>
  </p:normalViewPr>
  <p:slideViewPr>
    <p:cSldViewPr>
      <p:cViewPr varScale="1">
        <p:scale>
          <a:sx n="94" d="100"/>
          <a:sy n="94" d="100"/>
        </p:scale>
        <p:origin x="-2872" y="-96"/>
      </p:cViewPr>
      <p:guideLst>
        <p:guide orient="horz" pos="2304"/>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82" d="100"/>
          <a:sy n="82" d="100"/>
        </p:scale>
        <p:origin x="-1998"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arth\FRC\FRCShared\College%20Savings\Custom%20Work%20and%20Client%20Requests\CollegeInvest\Presentation%204\Estate%20Rate%20Raw%20Data%20for%20Deck%204%20-%209.24.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50-Year Historical Trend of Highest Estate Tax Rate, </a:t>
            </a:r>
            <a:endParaRPr lang="en-US" sz="2000" dirty="0" smtClean="0"/>
          </a:p>
          <a:p>
            <a:pPr>
              <a:defRPr/>
            </a:pPr>
            <a:r>
              <a:rPr lang="en-US" sz="2000" dirty="0" smtClean="0"/>
              <a:t>as </a:t>
            </a:r>
            <a:r>
              <a:rPr lang="en-US" sz="2000" dirty="0"/>
              <a:t>of 1963 to 2013</a:t>
            </a:r>
          </a:p>
        </c:rich>
      </c:tx>
      <c:layout>
        <c:manualLayout>
          <c:xMode val="edge"/>
          <c:yMode val="edge"/>
          <c:x val="0.119037984835229"/>
          <c:y val="0.00253435232360661"/>
        </c:manualLayout>
      </c:layout>
      <c:overlay val="0"/>
    </c:title>
    <c:autoTitleDeleted val="0"/>
    <c:plotArea>
      <c:layout>
        <c:manualLayout>
          <c:layoutTarget val="inner"/>
          <c:xMode val="edge"/>
          <c:yMode val="edge"/>
          <c:x val="0.0678273369674944"/>
          <c:y val="0.22257396396879"/>
          <c:w val="0.909608560468403"/>
          <c:h val="0.604516221186637"/>
        </c:manualLayout>
      </c:layout>
      <c:lineChart>
        <c:grouping val="standard"/>
        <c:varyColors val="0"/>
        <c:ser>
          <c:idx val="0"/>
          <c:order val="0"/>
          <c:tx>
            <c:strRef>
              <c:f>'Primarily Data Source'!$C$4</c:f>
              <c:strCache>
                <c:ptCount val="1"/>
                <c:pt idx="0">
                  <c:v>Highest Estate and GST Tax Rate (percent)</c:v>
                </c:pt>
              </c:strCache>
            </c:strRef>
          </c:tx>
          <c:spPr>
            <a:ln w="76200">
              <a:solidFill>
                <a:srgbClr val="FF0000"/>
              </a:solidFill>
            </a:ln>
          </c:spPr>
          <c:marker>
            <c:symbol val="none"/>
          </c:marker>
          <c:cat>
            <c:numRef>
              <c:f>'Primarily Data Source'!$B$5:$B$55</c:f>
              <c:numCache>
                <c:formatCode>General</c:formatCode>
                <c:ptCount val="51"/>
                <c:pt idx="2">
                  <c:v>1965.0</c:v>
                </c:pt>
                <c:pt idx="7">
                  <c:v>1970.0</c:v>
                </c:pt>
                <c:pt idx="12">
                  <c:v>1975.0</c:v>
                </c:pt>
                <c:pt idx="17">
                  <c:v>1980.0</c:v>
                </c:pt>
                <c:pt idx="22">
                  <c:v>1985.0</c:v>
                </c:pt>
                <c:pt idx="27">
                  <c:v>1990.0</c:v>
                </c:pt>
                <c:pt idx="32">
                  <c:v>1995.0</c:v>
                </c:pt>
                <c:pt idx="37">
                  <c:v>2000.0</c:v>
                </c:pt>
                <c:pt idx="42">
                  <c:v>2005.0</c:v>
                </c:pt>
                <c:pt idx="47">
                  <c:v>2010.0</c:v>
                </c:pt>
                <c:pt idx="50">
                  <c:v>2013.0</c:v>
                </c:pt>
              </c:numCache>
            </c:numRef>
          </c:cat>
          <c:val>
            <c:numRef>
              <c:f>'Primarily Data Source'!$C$5:$C$55</c:f>
              <c:numCache>
                <c:formatCode>0%</c:formatCode>
                <c:ptCount val="51"/>
                <c:pt idx="0">
                  <c:v>0.77</c:v>
                </c:pt>
                <c:pt idx="1">
                  <c:v>0.77</c:v>
                </c:pt>
                <c:pt idx="2">
                  <c:v>0.77</c:v>
                </c:pt>
                <c:pt idx="3">
                  <c:v>0.77</c:v>
                </c:pt>
                <c:pt idx="4">
                  <c:v>0.77</c:v>
                </c:pt>
                <c:pt idx="5">
                  <c:v>0.77</c:v>
                </c:pt>
                <c:pt idx="6">
                  <c:v>0.77</c:v>
                </c:pt>
                <c:pt idx="7">
                  <c:v>0.77</c:v>
                </c:pt>
                <c:pt idx="8">
                  <c:v>0.77</c:v>
                </c:pt>
                <c:pt idx="9">
                  <c:v>0.77</c:v>
                </c:pt>
                <c:pt idx="10">
                  <c:v>0.77</c:v>
                </c:pt>
                <c:pt idx="11">
                  <c:v>0.77</c:v>
                </c:pt>
                <c:pt idx="12">
                  <c:v>0.77</c:v>
                </c:pt>
                <c:pt idx="13">
                  <c:v>0.77</c:v>
                </c:pt>
                <c:pt idx="14">
                  <c:v>0.7</c:v>
                </c:pt>
                <c:pt idx="15">
                  <c:v>0.7</c:v>
                </c:pt>
                <c:pt idx="16">
                  <c:v>0.7</c:v>
                </c:pt>
                <c:pt idx="17">
                  <c:v>0.7</c:v>
                </c:pt>
                <c:pt idx="18">
                  <c:v>0.7</c:v>
                </c:pt>
                <c:pt idx="19">
                  <c:v>0.65</c:v>
                </c:pt>
                <c:pt idx="20">
                  <c:v>0.6</c:v>
                </c:pt>
                <c:pt idx="21">
                  <c:v>0.55</c:v>
                </c:pt>
                <c:pt idx="22">
                  <c:v>0.55</c:v>
                </c:pt>
                <c:pt idx="23">
                  <c:v>0.55</c:v>
                </c:pt>
                <c:pt idx="24">
                  <c:v>0.55</c:v>
                </c:pt>
                <c:pt idx="25">
                  <c:v>0.55</c:v>
                </c:pt>
                <c:pt idx="26">
                  <c:v>0.55</c:v>
                </c:pt>
                <c:pt idx="27">
                  <c:v>0.55</c:v>
                </c:pt>
                <c:pt idx="28">
                  <c:v>0.55</c:v>
                </c:pt>
                <c:pt idx="29">
                  <c:v>0.55</c:v>
                </c:pt>
                <c:pt idx="30">
                  <c:v>0.55</c:v>
                </c:pt>
                <c:pt idx="31">
                  <c:v>0.55</c:v>
                </c:pt>
                <c:pt idx="32">
                  <c:v>0.55</c:v>
                </c:pt>
                <c:pt idx="33">
                  <c:v>0.55</c:v>
                </c:pt>
                <c:pt idx="34">
                  <c:v>0.55</c:v>
                </c:pt>
                <c:pt idx="35">
                  <c:v>0.55</c:v>
                </c:pt>
                <c:pt idx="36">
                  <c:v>0.55</c:v>
                </c:pt>
                <c:pt idx="37">
                  <c:v>0.55</c:v>
                </c:pt>
                <c:pt idx="38">
                  <c:v>0.55</c:v>
                </c:pt>
                <c:pt idx="39">
                  <c:v>0.5</c:v>
                </c:pt>
                <c:pt idx="40">
                  <c:v>0.49</c:v>
                </c:pt>
                <c:pt idx="41">
                  <c:v>0.48</c:v>
                </c:pt>
                <c:pt idx="42">
                  <c:v>0.47</c:v>
                </c:pt>
                <c:pt idx="43">
                  <c:v>0.46</c:v>
                </c:pt>
                <c:pt idx="44">
                  <c:v>0.45</c:v>
                </c:pt>
                <c:pt idx="45">
                  <c:v>0.45</c:v>
                </c:pt>
                <c:pt idx="46">
                  <c:v>0.45</c:v>
                </c:pt>
                <c:pt idx="47">
                  <c:v>0.35</c:v>
                </c:pt>
                <c:pt idx="48">
                  <c:v>0.35</c:v>
                </c:pt>
                <c:pt idx="49">
                  <c:v>0.35</c:v>
                </c:pt>
                <c:pt idx="50">
                  <c:v>0.396</c:v>
                </c:pt>
              </c:numCache>
            </c:numRef>
          </c:val>
          <c:smooth val="0"/>
        </c:ser>
        <c:dLbls>
          <c:showLegendKey val="0"/>
          <c:showVal val="0"/>
          <c:showCatName val="0"/>
          <c:showSerName val="0"/>
          <c:showPercent val="0"/>
          <c:showBubbleSize val="0"/>
        </c:dLbls>
        <c:marker val="1"/>
        <c:smooth val="0"/>
        <c:axId val="-2134271848"/>
        <c:axId val="-2134281848"/>
      </c:lineChart>
      <c:catAx>
        <c:axId val="-2134271848"/>
        <c:scaling>
          <c:orientation val="minMax"/>
        </c:scaling>
        <c:delete val="0"/>
        <c:axPos val="b"/>
        <c:numFmt formatCode="General" sourceLinked="1"/>
        <c:majorTickMark val="out"/>
        <c:minorTickMark val="none"/>
        <c:tickLblPos val="nextTo"/>
        <c:txPr>
          <a:bodyPr rot="-1620000"/>
          <a:lstStyle/>
          <a:p>
            <a:pPr>
              <a:defRPr sz="1600" b="1"/>
            </a:pPr>
            <a:endParaRPr lang="en-US"/>
          </a:p>
        </c:txPr>
        <c:crossAx val="-2134281848"/>
        <c:crosses val="autoZero"/>
        <c:auto val="0"/>
        <c:lblAlgn val="ctr"/>
        <c:lblOffset val="100"/>
        <c:tickLblSkip val="1"/>
        <c:noMultiLvlLbl val="0"/>
      </c:catAx>
      <c:valAx>
        <c:axId val="-2134281848"/>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2134271848"/>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50-Year Historical Trend of Estate Tax </a:t>
            </a:r>
            <a:r>
              <a:rPr lang="en-US" sz="2000" dirty="0" smtClean="0"/>
              <a:t>Exemption,  </a:t>
            </a:r>
          </a:p>
          <a:p>
            <a:pPr>
              <a:defRPr/>
            </a:pPr>
            <a:r>
              <a:rPr lang="en-US" sz="2000" dirty="0" smtClean="0"/>
              <a:t>as </a:t>
            </a:r>
            <a:r>
              <a:rPr lang="en-US" sz="2000" dirty="0"/>
              <a:t>of 1963 to </a:t>
            </a:r>
            <a:r>
              <a:rPr lang="en-US" sz="2000" dirty="0" smtClean="0"/>
              <a:t>2014</a:t>
            </a:r>
            <a:endParaRPr lang="en-US" sz="2000" dirty="0"/>
          </a:p>
        </c:rich>
      </c:tx>
      <c:layout>
        <c:manualLayout>
          <c:xMode val="edge"/>
          <c:yMode val="edge"/>
          <c:x val="0.106692348071876"/>
          <c:y val="0.0090702947845805"/>
        </c:manualLayout>
      </c:layout>
      <c:overlay val="0"/>
    </c:title>
    <c:autoTitleDeleted val="0"/>
    <c:plotArea>
      <c:layout>
        <c:manualLayout>
          <c:layoutTarget val="inner"/>
          <c:xMode val="edge"/>
          <c:yMode val="edge"/>
          <c:x val="0.0678273369674944"/>
          <c:y val="0.22257396396879"/>
          <c:w val="0.909608560468403"/>
          <c:h val="0.604516221186637"/>
        </c:manualLayout>
      </c:layout>
      <c:lineChart>
        <c:grouping val="standard"/>
        <c:varyColors val="0"/>
        <c:ser>
          <c:idx val="0"/>
          <c:order val="0"/>
          <c:tx>
            <c:strRef>
              <c:f>'Primarily Data Source 2'!$C$4</c:f>
              <c:strCache>
                <c:ptCount val="1"/>
                <c:pt idx="0">
                  <c:v>Estate Tax Exemption</c:v>
                </c:pt>
              </c:strCache>
            </c:strRef>
          </c:tx>
          <c:spPr>
            <a:ln w="76200">
              <a:solidFill>
                <a:srgbClr val="FF0000"/>
              </a:solidFill>
            </a:ln>
          </c:spPr>
          <c:marker>
            <c:symbol val="none"/>
          </c:marker>
          <c:cat>
            <c:numRef>
              <c:f>'Primarily Data Source 2'!$B$5:$B$55</c:f>
              <c:numCache>
                <c:formatCode>General</c:formatCode>
                <c:ptCount val="51"/>
                <c:pt idx="2">
                  <c:v>1965.0</c:v>
                </c:pt>
                <c:pt idx="7">
                  <c:v>1970.0</c:v>
                </c:pt>
                <c:pt idx="12">
                  <c:v>1975.0</c:v>
                </c:pt>
                <c:pt idx="17">
                  <c:v>1980.0</c:v>
                </c:pt>
                <c:pt idx="22">
                  <c:v>1985.0</c:v>
                </c:pt>
                <c:pt idx="27">
                  <c:v>1990.0</c:v>
                </c:pt>
                <c:pt idx="32">
                  <c:v>1995.0</c:v>
                </c:pt>
                <c:pt idx="37">
                  <c:v>2000.0</c:v>
                </c:pt>
                <c:pt idx="42">
                  <c:v>2005.0</c:v>
                </c:pt>
                <c:pt idx="47">
                  <c:v>2010.0</c:v>
                </c:pt>
                <c:pt idx="50">
                  <c:v>2013.0</c:v>
                </c:pt>
              </c:numCache>
            </c:numRef>
          </c:cat>
          <c:val>
            <c:numRef>
              <c:f>'Primarily Data Source 2'!$C$5:$C$55</c:f>
              <c:numCache>
                <c:formatCode>_(* #,##0_);_(* \(#,##0\);_(* "-"??_);_(@_)</c:formatCode>
                <c:ptCount val="51"/>
                <c:pt idx="0">
                  <c:v>60000.0</c:v>
                </c:pt>
                <c:pt idx="1">
                  <c:v>60000.0</c:v>
                </c:pt>
                <c:pt idx="2">
                  <c:v>60000.0</c:v>
                </c:pt>
                <c:pt idx="3">
                  <c:v>60000.0</c:v>
                </c:pt>
                <c:pt idx="4">
                  <c:v>60000.0</c:v>
                </c:pt>
                <c:pt idx="5">
                  <c:v>60000.0</c:v>
                </c:pt>
                <c:pt idx="6">
                  <c:v>60000.0</c:v>
                </c:pt>
                <c:pt idx="7">
                  <c:v>60000.0</c:v>
                </c:pt>
                <c:pt idx="8">
                  <c:v>60000.0</c:v>
                </c:pt>
                <c:pt idx="9">
                  <c:v>60000.0</c:v>
                </c:pt>
                <c:pt idx="10">
                  <c:v>60000.0</c:v>
                </c:pt>
                <c:pt idx="11">
                  <c:v>60000.0</c:v>
                </c:pt>
                <c:pt idx="12">
                  <c:v>60000.0</c:v>
                </c:pt>
                <c:pt idx="13">
                  <c:v>60000.0</c:v>
                </c:pt>
                <c:pt idx="14">
                  <c:v>120000.0</c:v>
                </c:pt>
                <c:pt idx="15">
                  <c:v>134000.0</c:v>
                </c:pt>
                <c:pt idx="16">
                  <c:v>147000.0</c:v>
                </c:pt>
                <c:pt idx="17">
                  <c:v>161000.0</c:v>
                </c:pt>
                <c:pt idx="18">
                  <c:v>175000.0</c:v>
                </c:pt>
                <c:pt idx="19">
                  <c:v>225000.0</c:v>
                </c:pt>
                <c:pt idx="20">
                  <c:v>275000.0</c:v>
                </c:pt>
                <c:pt idx="21">
                  <c:v>325000.0</c:v>
                </c:pt>
                <c:pt idx="22">
                  <c:v>400000.0</c:v>
                </c:pt>
                <c:pt idx="23">
                  <c:v>500000.0</c:v>
                </c:pt>
                <c:pt idx="24">
                  <c:v>600000.0</c:v>
                </c:pt>
                <c:pt idx="25">
                  <c:v>600000.0</c:v>
                </c:pt>
                <c:pt idx="26">
                  <c:v>600000.0</c:v>
                </c:pt>
                <c:pt idx="27">
                  <c:v>600000.0</c:v>
                </c:pt>
                <c:pt idx="28">
                  <c:v>600000.0</c:v>
                </c:pt>
                <c:pt idx="29">
                  <c:v>600000.0</c:v>
                </c:pt>
                <c:pt idx="30">
                  <c:v>600000.0</c:v>
                </c:pt>
                <c:pt idx="31">
                  <c:v>600000.0</c:v>
                </c:pt>
                <c:pt idx="32">
                  <c:v>600000.0</c:v>
                </c:pt>
                <c:pt idx="33">
                  <c:v>600000.0</c:v>
                </c:pt>
                <c:pt idx="34">
                  <c:v>600000.0</c:v>
                </c:pt>
                <c:pt idx="35">
                  <c:v>625000.0</c:v>
                </c:pt>
                <c:pt idx="36">
                  <c:v>650000.0</c:v>
                </c:pt>
                <c:pt idx="37">
                  <c:v>675000.0</c:v>
                </c:pt>
                <c:pt idx="38">
                  <c:v>675000.0</c:v>
                </c:pt>
                <c:pt idx="39">
                  <c:v>1.0E6</c:v>
                </c:pt>
                <c:pt idx="40">
                  <c:v>1.0E6</c:v>
                </c:pt>
                <c:pt idx="41">
                  <c:v>1.5E6</c:v>
                </c:pt>
                <c:pt idx="42">
                  <c:v>1.5E6</c:v>
                </c:pt>
                <c:pt idx="43">
                  <c:v>2.0E6</c:v>
                </c:pt>
                <c:pt idx="44">
                  <c:v>2.0E6</c:v>
                </c:pt>
                <c:pt idx="45">
                  <c:v>2.0E6</c:v>
                </c:pt>
                <c:pt idx="46">
                  <c:v>3.5E6</c:v>
                </c:pt>
                <c:pt idx="47">
                  <c:v>5.0E6</c:v>
                </c:pt>
                <c:pt idx="48">
                  <c:v>5.0E6</c:v>
                </c:pt>
                <c:pt idx="49">
                  <c:v>5.12E6</c:v>
                </c:pt>
                <c:pt idx="50">
                  <c:v>5.25E6</c:v>
                </c:pt>
              </c:numCache>
            </c:numRef>
          </c:val>
          <c:smooth val="0"/>
        </c:ser>
        <c:dLbls>
          <c:showLegendKey val="0"/>
          <c:showVal val="0"/>
          <c:showCatName val="0"/>
          <c:showSerName val="0"/>
          <c:showPercent val="0"/>
          <c:showBubbleSize val="0"/>
        </c:dLbls>
        <c:marker val="1"/>
        <c:smooth val="0"/>
        <c:axId val="-2134591624"/>
        <c:axId val="-2134599352"/>
      </c:lineChart>
      <c:catAx>
        <c:axId val="-2134591624"/>
        <c:scaling>
          <c:orientation val="minMax"/>
        </c:scaling>
        <c:delete val="0"/>
        <c:axPos val="b"/>
        <c:numFmt formatCode="General" sourceLinked="1"/>
        <c:majorTickMark val="out"/>
        <c:minorTickMark val="none"/>
        <c:tickLblPos val="nextTo"/>
        <c:txPr>
          <a:bodyPr rot="-1620000"/>
          <a:lstStyle/>
          <a:p>
            <a:pPr>
              <a:defRPr sz="1600" b="1"/>
            </a:pPr>
            <a:endParaRPr lang="en-US"/>
          </a:p>
        </c:txPr>
        <c:crossAx val="-2134599352"/>
        <c:crosses val="autoZero"/>
        <c:auto val="0"/>
        <c:lblAlgn val="ctr"/>
        <c:lblOffset val="100"/>
        <c:tickLblSkip val="1"/>
        <c:noMultiLvlLbl val="0"/>
      </c:catAx>
      <c:valAx>
        <c:axId val="-2134599352"/>
        <c:scaling>
          <c:orientation val="minMax"/>
        </c:scaling>
        <c:delete val="0"/>
        <c:axPos val="l"/>
        <c:majorGridlines/>
        <c:numFmt formatCode="&quot;$&quot;#,##0" sourceLinked="0"/>
        <c:majorTickMark val="out"/>
        <c:minorTickMark val="none"/>
        <c:tickLblPos val="nextTo"/>
        <c:txPr>
          <a:bodyPr/>
          <a:lstStyle/>
          <a:p>
            <a:pPr>
              <a:defRPr sz="1600" b="1"/>
            </a:pPr>
            <a:endParaRPr lang="en-US"/>
          </a:p>
        </c:txPr>
        <c:crossAx val="-2134591624"/>
        <c:crosses val="autoZero"/>
        <c:crossBetween val="between"/>
      </c:valAx>
      <c:spPr>
        <a:ln>
          <a:solidFill>
            <a:schemeClr val="tx1"/>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r>
              <a:rPr lang="en-US" dirty="0" smtClean="0"/>
              <a:t>College Savings Plans: Introduction to 529s</a:t>
            </a:r>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C5800AED-8920-433B-BB26-EC1A74684E49}" type="datetimeFigureOut">
              <a:rPr lang="en-US" smtClean="0"/>
              <a:t>8/25/14</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6A5E73AB-8A81-49E7-8D77-D0B2C4DB241C}" type="slidenum">
              <a:rPr lang="en-US" smtClean="0"/>
              <a:t>‹#›</a:t>
            </a:fld>
            <a:endParaRPr lang="en-US" dirty="0"/>
          </a:p>
        </p:txBody>
      </p:sp>
    </p:spTree>
    <p:extLst>
      <p:ext uri="{BB962C8B-B14F-4D97-AF65-F5344CB8AC3E}">
        <p14:creationId xmlns:p14="http://schemas.microsoft.com/office/powerpoint/2010/main" val="37952119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r>
              <a:rPr lang="en-US" dirty="0" smtClean="0"/>
              <a:t>College Savings Plans: Introduction to 529s</a:t>
            </a:r>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4EE9AD9D-26E0-4455-AAE5-F82A8F15246B}" type="datetimeFigureOut">
              <a:rPr lang="en-US" smtClean="0"/>
              <a:t>8/25/14</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1B7AFA29-23C7-479C-9886-28CB0A576FF8}" type="slidenum">
              <a:rPr lang="en-US" smtClean="0"/>
              <a:t>‹#›</a:t>
            </a:fld>
            <a:endParaRPr lang="en-US" dirty="0"/>
          </a:p>
        </p:txBody>
      </p:sp>
    </p:spTree>
    <p:extLst>
      <p:ext uri="{BB962C8B-B14F-4D97-AF65-F5344CB8AC3E}">
        <p14:creationId xmlns:p14="http://schemas.microsoft.com/office/powerpoint/2010/main" val="23391578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200" kern="1200">
        <a:solidFill>
          <a:schemeClr val="tx1"/>
        </a:solidFill>
        <a:latin typeface="Times New Roman" pitchFamily="18" charset="0"/>
        <a:ea typeface="+mn-ea"/>
        <a:cs typeface="Times New Roman" pitchFamily="18" charset="0"/>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8"/>
              </a:spcBef>
            </a:pPr>
            <a:r>
              <a:rPr lang="en-US" dirty="0">
                <a:solidFill>
                  <a:srgbClr val="000000"/>
                </a:solidFill>
                <a:latin typeface="Arial" charset="0"/>
                <a:cs typeface="Arial" charset="0"/>
              </a:rPr>
              <a:t>Welcome and thanks for coming.</a:t>
            </a:r>
          </a:p>
          <a:p>
            <a:pPr>
              <a:spcBef>
                <a:spcPts val="382"/>
              </a:spcBef>
            </a:pPr>
            <a:endParaRPr lang="en-US" dirty="0">
              <a:solidFill>
                <a:srgbClr val="000000"/>
              </a:solidFill>
              <a:latin typeface="Arial"/>
              <a:cs typeface="Arial"/>
            </a:endParaRPr>
          </a:p>
        </p:txBody>
      </p:sp>
    </p:spTree>
    <p:extLst>
      <p:ext uri="{BB962C8B-B14F-4D97-AF65-F5344CB8AC3E}">
        <p14:creationId xmlns:p14="http://schemas.microsoft.com/office/powerpoint/2010/main" val="149180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a:cs typeface="Times New Roman"/>
            </a:endParaRPr>
          </a:p>
        </p:txBody>
      </p:sp>
    </p:spTree>
    <p:extLst>
      <p:ext uri="{BB962C8B-B14F-4D97-AF65-F5344CB8AC3E}">
        <p14:creationId xmlns:p14="http://schemas.microsoft.com/office/powerpoint/2010/main" val="149180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3087">
              <a:defRPr/>
            </a:pPr>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eaLnBrk="0" fontAlgn="base" hangingPunct="0">
              <a:spcBef>
                <a:spcPts val="386"/>
              </a:spcBef>
              <a:spcAft>
                <a:spcPct val="0"/>
              </a:spcAft>
              <a:buClr>
                <a:srgbClr val="000000"/>
              </a:buClr>
              <a:buSzPct val="100000"/>
              <a:defRPr/>
            </a:pPr>
            <a:endParaRPr lang="en-US" baseline="0" dirty="0" smtClean="0"/>
          </a:p>
        </p:txBody>
      </p:sp>
    </p:spTree>
    <p:extLst>
      <p:ext uri="{BB962C8B-B14F-4D97-AF65-F5344CB8AC3E}">
        <p14:creationId xmlns:p14="http://schemas.microsoft.com/office/powerpoint/2010/main" val="149180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eaLnBrk="0" fontAlgn="base" hangingPunct="0">
              <a:spcBef>
                <a:spcPts val="386"/>
              </a:spcBef>
              <a:spcAft>
                <a:spcPct val="0"/>
              </a:spcAft>
              <a:buClr>
                <a:srgbClr val="000000"/>
              </a:buClr>
              <a:buSzPct val="100000"/>
              <a:defRPr/>
            </a:pPr>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a:spcBef>
                <a:spcPts val="386"/>
              </a:spcBef>
            </a:pPr>
            <a:endParaRPr lang="en-US"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9180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a:spcBef>
                <a:spcPts val="386"/>
              </a:spcBef>
            </a:pPr>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eaLnBrk="0" fontAlgn="base" hangingPunct="0">
              <a:spcBef>
                <a:spcPts val="386"/>
              </a:spcBef>
              <a:spcAft>
                <a:spcPct val="0"/>
              </a:spcAft>
              <a:buClr>
                <a:srgbClr val="000000"/>
              </a:buClr>
              <a:buSzPct val="100000"/>
              <a:defRPr/>
            </a:pPr>
            <a:endParaRPr lang="en-US" baseline="0" dirty="0" smtClean="0"/>
          </a:p>
        </p:txBody>
      </p:sp>
    </p:spTree>
    <p:extLst>
      <p:ext uri="{BB962C8B-B14F-4D97-AF65-F5344CB8AC3E}">
        <p14:creationId xmlns:p14="http://schemas.microsoft.com/office/powerpoint/2010/main" val="149180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818" eaLnBrk="0" fontAlgn="base" hangingPunct="0">
              <a:spcBef>
                <a:spcPts val="392"/>
              </a:spcBef>
              <a:spcAft>
                <a:spcPct val="0"/>
              </a:spcAft>
              <a:buClr>
                <a:srgbClr val="000000"/>
              </a:buClr>
              <a:buSzPct val="100000"/>
              <a:defRPr/>
            </a:pPr>
            <a:endParaRPr lang="en-US" sz="1200" dirty="0">
              <a:solidFill>
                <a:srgbClr val="000000"/>
              </a:solidFill>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149180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818" eaLnBrk="0" fontAlgn="base" hangingPunct="0">
              <a:spcBef>
                <a:spcPts val="392"/>
              </a:spcBef>
              <a:spcAft>
                <a:spcPct val="0"/>
              </a:spcAft>
              <a:buClr>
                <a:srgbClr val="000000"/>
              </a:buClr>
              <a:buSzPct val="100000"/>
              <a:defRPr/>
            </a:pPr>
            <a:endParaRPr lang="en-US" sz="1100" dirty="0">
              <a:solidFill>
                <a:srgbClr val="000000"/>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149180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818">
              <a:spcBef>
                <a:spcPts val="392"/>
              </a:spcBef>
            </a:pPr>
            <a:endParaRPr lang="en-US" sz="1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180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30188" fontAlgn="base">
              <a:spcBef>
                <a:spcPct val="0"/>
              </a:spcBef>
              <a:spcAft>
                <a:spcPct val="0"/>
              </a:spcAft>
              <a:buSzPct val="60000"/>
              <a:buFont typeface="Wingdings" charset="2"/>
              <a:buNone/>
              <a:tabLst>
                <a:tab pos="454025" algn="l"/>
              </a:tabLst>
            </a:pPr>
            <a:endParaRPr lang="en-US" sz="1200" kern="0" dirty="0">
              <a:solidFill>
                <a:srgbClr val="252222"/>
              </a:solidFill>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149180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a:spcBef>
                <a:spcPts val="386"/>
              </a:spcBef>
            </a:pPr>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30188" fontAlgn="base">
              <a:spcBef>
                <a:spcPct val="0"/>
              </a:spcBef>
              <a:spcAft>
                <a:spcPct val="0"/>
              </a:spcAft>
              <a:buSzPct val="60000"/>
              <a:buFont typeface="Wingdings" charset="2"/>
              <a:buNone/>
              <a:tabLst>
                <a:tab pos="454025" algn="l"/>
              </a:tabLst>
            </a:pPr>
            <a:endParaRPr lang="en-US" kern="0" dirty="0" smtClean="0">
              <a:solidFill>
                <a:srgbClr val="252222"/>
              </a:solidFill>
              <a:latin typeface="Arial"/>
              <a:ea typeface="ＭＳ Ｐゴシック" charset="-128"/>
            </a:endParaRPr>
          </a:p>
          <a:p>
            <a:pPr marL="0" lvl="1" indent="-230188" fontAlgn="base">
              <a:spcBef>
                <a:spcPct val="0"/>
              </a:spcBef>
              <a:spcAft>
                <a:spcPct val="0"/>
              </a:spcAft>
              <a:buSzPct val="60000"/>
              <a:buFont typeface="Wingdings" charset="2"/>
              <a:buNone/>
              <a:tabLst>
                <a:tab pos="454025" algn="l"/>
              </a:tabLst>
            </a:pPr>
            <a:endParaRPr lang="en-US" kern="0" dirty="0">
              <a:solidFill>
                <a:srgbClr val="252222"/>
              </a:solidFill>
              <a:latin typeface="Arial"/>
              <a:ea typeface="ＭＳ Ｐゴシック" charset="-128"/>
            </a:endParaRPr>
          </a:p>
        </p:txBody>
      </p:sp>
    </p:spTree>
    <p:extLst>
      <p:ext uri="{BB962C8B-B14F-4D97-AF65-F5344CB8AC3E}">
        <p14:creationId xmlns:p14="http://schemas.microsoft.com/office/powerpoint/2010/main" val="149180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27">
              <a:spcBef>
                <a:spcPts val="386"/>
              </a:spcBef>
              <a:tabLst>
                <a:tab pos="0" algn="l"/>
              </a:tabLst>
            </a:pPr>
            <a:r>
              <a:rPr lang="en-US" dirty="0" smtClean="0">
                <a:solidFill>
                  <a:srgbClr val="000000"/>
                </a:solidFill>
              </a:rPr>
              <a:t>Here </a:t>
            </a:r>
            <a:r>
              <a:rPr lang="en-US" dirty="0">
                <a:solidFill>
                  <a:srgbClr val="000000"/>
                </a:solidFill>
              </a:rPr>
              <a:t>are some sources if you want to learn more about 529 plans and taxation, as well as some required legal disclosure.</a:t>
            </a:r>
          </a:p>
        </p:txBody>
      </p:sp>
    </p:spTree>
    <p:extLst>
      <p:ext uri="{BB962C8B-B14F-4D97-AF65-F5344CB8AC3E}">
        <p14:creationId xmlns:p14="http://schemas.microsoft.com/office/powerpoint/2010/main" val="1491805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dirty="0">
              <a:solidFill>
                <a:srgbClr val="000000"/>
              </a:solidFill>
            </a:endParaRPr>
          </a:p>
        </p:txBody>
      </p:sp>
    </p:spTree>
    <p:extLst>
      <p:ext uri="{BB962C8B-B14F-4D97-AF65-F5344CB8AC3E}">
        <p14:creationId xmlns:p14="http://schemas.microsoft.com/office/powerpoint/2010/main" val="149180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dirty="0">
              <a:solidFill>
                <a:srgbClr val="000000"/>
              </a:solidFill>
            </a:endParaRPr>
          </a:p>
        </p:txBody>
      </p:sp>
    </p:spTree>
    <p:extLst>
      <p:ext uri="{BB962C8B-B14F-4D97-AF65-F5344CB8AC3E}">
        <p14:creationId xmlns:p14="http://schemas.microsoft.com/office/powerpoint/2010/main" val="1491805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dirty="0">
              <a:solidFill>
                <a:srgbClr val="000000"/>
              </a:solidFill>
            </a:endParaRPr>
          </a:p>
        </p:txBody>
      </p:sp>
    </p:spTree>
    <p:extLst>
      <p:ext uri="{BB962C8B-B14F-4D97-AF65-F5344CB8AC3E}">
        <p14:creationId xmlns:p14="http://schemas.microsoft.com/office/powerpoint/2010/main" val="1491805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solidFill>
                  <a:srgbClr val="000000"/>
                </a:solidFill>
              </a:rPr>
              <a:t>Please read this disclosure and let me know if you have any questions.</a:t>
            </a:r>
          </a:p>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a:spcBef>
                <a:spcPts val="386"/>
              </a:spcBef>
            </a:pPr>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6" indent="-1516" defTabSz="873033">
              <a:spcBef>
                <a:spcPts val="382"/>
              </a:spcBef>
            </a:pPr>
            <a:endParaRPr lang="en-US" sz="1200" dirty="0" smtClean="0">
              <a:solidFill>
                <a:schemeClr val="tx1"/>
              </a:solidFill>
              <a:latin typeface="Times New Roman"/>
              <a:cs typeface="Times New Roman"/>
            </a:endParaRPr>
          </a:p>
        </p:txBody>
      </p:sp>
    </p:spTree>
    <p:extLst>
      <p:ext uri="{BB962C8B-B14F-4D97-AF65-F5344CB8AC3E}">
        <p14:creationId xmlns:p14="http://schemas.microsoft.com/office/powerpoint/2010/main" val="149180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0" indent="-1530" defTabSz="881327">
              <a:spcBef>
                <a:spcPts val="386"/>
              </a:spcBef>
            </a:pPr>
            <a:endParaRPr lang="en-US" sz="12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180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0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file://localhost/Users/judithbarker/Workspace/Legg%20Mason%202/Scholars%20Choice_060711/HTS%20files/presentation/42-17631940_lores.jpg" TargetMode="External"/><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7AFFF-81AD-4C26-B416-4CDE89B8E164}" type="datetime1">
              <a:rPr lang="en-US" smtClean="0"/>
              <a:t>8/25/14</a:t>
            </a:fld>
            <a:endParaRPr lang="en-US" dirty="0"/>
          </a:p>
        </p:txBody>
      </p:sp>
      <p:sp>
        <p:nvSpPr>
          <p:cNvPr id="5" name="Footer Placeholder 4"/>
          <p:cNvSpPr>
            <a:spLocks noGrp="1"/>
          </p:cNvSpPr>
          <p:nvPr>
            <p:ph type="ftr" sz="quarter" idx="11"/>
          </p:nvPr>
        </p:nvSpPr>
        <p:spPr/>
        <p:txBody>
          <a:bodyPr/>
          <a:lstStyle/>
          <a:p>
            <a:r>
              <a:rPr lang="en-US" dirty="0" smtClean="0"/>
              <a:t>College Savings Plans: introduction to 529’s</a:t>
            </a:r>
            <a:endParaRPr lang="en-US" dirty="0"/>
          </a:p>
        </p:txBody>
      </p:sp>
      <p:sp>
        <p:nvSpPr>
          <p:cNvPr id="6" name="Slide Number Placeholder 5"/>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389158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410CA-26A2-4A6D-8339-7F2EA89AF9BE}" type="datetime1">
              <a:rPr lang="en-US" smtClean="0"/>
              <a:t>8/25/14</a:t>
            </a:fld>
            <a:endParaRPr lang="en-US" dirty="0"/>
          </a:p>
        </p:txBody>
      </p:sp>
      <p:sp>
        <p:nvSpPr>
          <p:cNvPr id="5" name="Footer Placeholder 4"/>
          <p:cNvSpPr>
            <a:spLocks noGrp="1"/>
          </p:cNvSpPr>
          <p:nvPr>
            <p:ph type="ftr" sz="quarter" idx="11"/>
          </p:nvPr>
        </p:nvSpPr>
        <p:spPr/>
        <p:txBody>
          <a:bodyPr/>
          <a:lstStyle/>
          <a:p>
            <a:r>
              <a:rPr lang="en-US" dirty="0" smtClean="0"/>
              <a:t>College Savings Plans: introduction to 529’s</a:t>
            </a:r>
            <a:endParaRPr lang="en-US" dirty="0"/>
          </a:p>
        </p:txBody>
      </p:sp>
      <p:sp>
        <p:nvSpPr>
          <p:cNvPr id="6" name="Slide Number Placeholder 5"/>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428466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D747-1C11-4580-9068-7F54ADB79C34}" type="datetime1">
              <a:rPr lang="en-US" smtClean="0"/>
              <a:t>8/25/14</a:t>
            </a:fld>
            <a:endParaRPr lang="en-US" dirty="0"/>
          </a:p>
        </p:txBody>
      </p:sp>
      <p:sp>
        <p:nvSpPr>
          <p:cNvPr id="5" name="Footer Placeholder 4"/>
          <p:cNvSpPr>
            <a:spLocks noGrp="1"/>
          </p:cNvSpPr>
          <p:nvPr>
            <p:ph type="ftr" sz="quarter" idx="11"/>
          </p:nvPr>
        </p:nvSpPr>
        <p:spPr/>
        <p:txBody>
          <a:bodyPr/>
          <a:lstStyle/>
          <a:p>
            <a:r>
              <a:rPr lang="en-US" dirty="0" smtClean="0"/>
              <a:t>College Savings Plans: introduction to 529’s</a:t>
            </a:r>
            <a:endParaRPr lang="en-US" dirty="0"/>
          </a:p>
        </p:txBody>
      </p:sp>
      <p:sp>
        <p:nvSpPr>
          <p:cNvPr id="6" name="Slide Number Placeholder 5"/>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287764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42-17631940_lores.jpg" descr="/Users/judithbarker/Workspace/Legg Mason 2/Scholars Choice_060711/HTS files/presentation/42-17631940_lores.jpg"/>
          <p:cNvPicPr>
            <a:picLocks noChangeAspect="1"/>
          </p:cNvPicPr>
          <p:nvPr userDrawn="1"/>
        </p:nvPicPr>
        <p:blipFill rotWithShape="1">
          <a:blip r:link="rId2" cstate="print">
            <a:extLst>
              <a:ext uri="{28A0092B-C50C-407E-A947-70E740481C1C}">
                <a14:useLocalDpi xmlns:a14="http://schemas.microsoft.com/office/drawing/2010/main" val="0"/>
              </a:ext>
            </a:extLst>
          </a:blip>
          <a:srcRect t="8772" b="9038"/>
          <a:stretch/>
        </p:blipFill>
        <p:spPr>
          <a:xfrm>
            <a:off x="237067" y="1540933"/>
            <a:ext cx="8653695" cy="4258734"/>
          </a:xfrm>
          <a:prstGeom prst="rect">
            <a:avLst/>
          </a:prstGeom>
        </p:spPr>
      </p:pic>
      <p:sp>
        <p:nvSpPr>
          <p:cNvPr id="5" name="Rectangle 4"/>
          <p:cNvSpPr>
            <a:spLocks noChangeArrowheads="1"/>
          </p:cNvSpPr>
          <p:nvPr/>
        </p:nvSpPr>
        <p:spPr bwMode="auto">
          <a:xfrm>
            <a:off x="0" y="3709988"/>
            <a:ext cx="9144000" cy="2063750"/>
          </a:xfrm>
          <a:prstGeom prst="rect">
            <a:avLst/>
          </a:prstGeom>
          <a:noFill/>
          <a:ln w="6350">
            <a:noFill/>
            <a:miter lim="800000"/>
            <a:headEnd/>
            <a:tailEnd/>
          </a:ln>
          <a:effectLst/>
        </p:spPr>
        <p:txBody>
          <a:bodyPr wrap="none" anchor="ctr"/>
          <a:lstStyle/>
          <a:p>
            <a:pPr algn="r" fontAlgn="base">
              <a:spcBef>
                <a:spcPct val="0"/>
              </a:spcBef>
              <a:spcAft>
                <a:spcPct val="0"/>
              </a:spcAft>
              <a:defRPr/>
            </a:pPr>
            <a:endParaRPr lang="en-US" b="1" dirty="0">
              <a:solidFill>
                <a:srgbClr val="0C0B0B"/>
              </a:solidFill>
            </a:endParaRPr>
          </a:p>
        </p:txBody>
      </p:sp>
      <p:sp>
        <p:nvSpPr>
          <p:cNvPr id="2" name="Rectangle 1"/>
          <p:cNvSpPr/>
          <p:nvPr userDrawn="1"/>
        </p:nvSpPr>
        <p:spPr>
          <a:xfrm>
            <a:off x="8419837" y="229189"/>
            <a:ext cx="466794" cy="369332"/>
          </a:xfrm>
          <a:prstGeom prst="rect">
            <a:avLst/>
          </a:prstGeom>
        </p:spPr>
        <p:txBody>
          <a:bodyPr wrap="none">
            <a:spAutoFit/>
          </a:bodyPr>
          <a:lstStyle/>
          <a:p>
            <a:pPr algn="r" fontAlgn="base">
              <a:spcBef>
                <a:spcPct val="0"/>
              </a:spcBef>
              <a:spcAft>
                <a:spcPct val="0"/>
              </a:spcAft>
            </a:pPr>
            <a:fld id="{4A75747F-D43C-7D4B-BAD1-0BA28D256126}" type="slidenum">
              <a:rPr lang="en-US" smtClean="0">
                <a:solidFill>
                  <a:srgbClr val="FFFFFE"/>
                </a:solidFill>
              </a:rPr>
              <a:pPr algn="r" fontAlgn="base">
                <a:spcBef>
                  <a:spcPct val="0"/>
                </a:spcBef>
                <a:spcAft>
                  <a:spcPct val="0"/>
                </a:spcAft>
              </a:pPr>
              <a:t>‹#›</a:t>
            </a:fld>
            <a:endParaRPr lang="en-US" b="1" dirty="0">
              <a:solidFill>
                <a:srgbClr val="FFFFFE"/>
              </a:solidFill>
            </a:endParaRPr>
          </a:p>
        </p:txBody>
      </p:sp>
      <p:pic>
        <p:nvPicPr>
          <p:cNvPr id="55" name="42-17631940_lores.jpg" descr="/Users/judithbarker/Workspace/Legg Mason 2/Scholars Choice_060711/HTS files/presentation/42-17631940_lores.jpg"/>
          <p:cNvPicPr>
            <a:picLocks noChangeAspect="1"/>
          </p:cNvPicPr>
          <p:nvPr userDrawn="1"/>
        </p:nvPicPr>
        <p:blipFill rotWithShape="1">
          <a:blip r:embed="rId3" r:link="rId2" cstate="print">
            <a:extLst>
              <a:ext uri="{28A0092B-C50C-407E-A947-70E740481C1C}">
                <a14:useLocalDpi xmlns:a14="http://schemas.microsoft.com/office/drawing/2010/main" val="0"/>
              </a:ext>
            </a:extLst>
          </a:blip>
          <a:srcRect t="8772" b="9038"/>
          <a:stretch/>
        </p:blipFill>
        <p:spPr>
          <a:xfrm>
            <a:off x="237067" y="1540933"/>
            <a:ext cx="8653695" cy="4258734"/>
          </a:xfrm>
          <a:prstGeom prst="rect">
            <a:avLst/>
          </a:prstGeom>
        </p:spPr>
      </p:pic>
    </p:spTree>
    <p:extLst>
      <p:ext uri="{BB962C8B-B14F-4D97-AF65-F5344CB8AC3E}">
        <p14:creationId xmlns:p14="http://schemas.microsoft.com/office/powerpoint/2010/main" val="26760498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228600" y="228600"/>
            <a:ext cx="8651617" cy="6400800"/>
          </a:xfrm>
          <a:prstGeom prst="rect">
            <a:avLst/>
          </a:prstGeom>
          <a:solidFill>
            <a:schemeClr val="accent1">
              <a:alpha val="0"/>
            </a:schemeClr>
          </a:solidFill>
          <a:ln w="3175" cap="flat" cmpd="sng" algn="ctr">
            <a:solidFill>
              <a:srgbClr val="114A7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b="1" dirty="0" smtClean="0">
                <a:solidFill>
                  <a:srgbClr val="000000"/>
                </a:solidFill>
              </a:rPr>
              <a:t>      </a:t>
            </a:r>
            <a:endParaRPr lang="en-US" b="1" dirty="0">
              <a:solidFill>
                <a:srgbClr val="000000"/>
              </a:solidFill>
            </a:endParaRPr>
          </a:p>
        </p:txBody>
      </p:sp>
    </p:spTree>
    <p:extLst>
      <p:ext uri="{BB962C8B-B14F-4D97-AF65-F5344CB8AC3E}">
        <p14:creationId xmlns:p14="http://schemas.microsoft.com/office/powerpoint/2010/main" val="398683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97F37664-3F5C-43B8-BFA2-179ACC935957}"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193608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841375"/>
            <a:ext cx="7431087" cy="769938"/>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889626A8-7C6F-42CD-B0BE-42DDE2AE4838}"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1127515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32CB8884-8C8F-40EC-B2B5-8B3B1F354004}"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3799050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381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3C29EF13-8684-4B9E-A73A-FD072FE066D0}"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335479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C9C13B15-838F-42BD-ACEB-83A47BE09D0E}"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167539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6C1F0-891F-4CD5-9078-038BD26870B7}" type="datetime1">
              <a:rPr lang="en-US" smtClean="0"/>
              <a:t>8/25/14</a:t>
            </a:fld>
            <a:endParaRPr lang="en-US" dirty="0"/>
          </a:p>
        </p:txBody>
      </p:sp>
      <p:sp>
        <p:nvSpPr>
          <p:cNvPr id="5" name="Footer Placeholder 4"/>
          <p:cNvSpPr>
            <a:spLocks noGrp="1"/>
          </p:cNvSpPr>
          <p:nvPr>
            <p:ph type="ftr" sz="quarter" idx="11"/>
          </p:nvPr>
        </p:nvSpPr>
        <p:spPr>
          <a:xfrm>
            <a:off x="5170967" y="97465"/>
            <a:ext cx="2895600" cy="365125"/>
          </a:xfrm>
        </p:spPr>
        <p:txBody>
          <a:bodyPr/>
          <a:lstStyle>
            <a:lvl1pPr>
              <a:defRPr sz="1000">
                <a:solidFill>
                  <a:schemeClr val="bg1"/>
                </a:solidFill>
              </a:defRPr>
            </a:lvl1pPr>
          </a:lstStyle>
          <a:p>
            <a:r>
              <a:rPr lang="en-US" dirty="0" smtClean="0"/>
              <a:t>College Savings Plans: introduction to 529’s</a:t>
            </a:r>
            <a:endParaRPr lang="en-US" dirty="0"/>
          </a:p>
        </p:txBody>
      </p:sp>
      <p:sp>
        <p:nvSpPr>
          <p:cNvPr id="6" name="Slide Number Placeholder 5"/>
          <p:cNvSpPr>
            <a:spLocks noGrp="1"/>
          </p:cNvSpPr>
          <p:nvPr>
            <p:ph type="sldNum" sz="quarter" idx="12"/>
          </p:nvPr>
        </p:nvSpPr>
        <p:spPr>
          <a:xfrm>
            <a:off x="6553200" y="0"/>
            <a:ext cx="2565647" cy="533400"/>
          </a:xfrm>
        </p:spPr>
        <p:txBody>
          <a:bodyPr/>
          <a:lstStyle>
            <a:lvl1pPr>
              <a:defRPr>
                <a:solidFill>
                  <a:schemeClr val="bg1"/>
                </a:solidFill>
              </a:defRPr>
            </a:lvl1pPr>
          </a:lstStyle>
          <a:p>
            <a:fld id="{EB5FFDC2-3BB1-4E71-90D9-D511CA50087B}" type="slidenum">
              <a:rPr lang="en-US" smtClean="0"/>
              <a:pPr/>
              <a:t>‹#›</a:t>
            </a:fld>
            <a:endParaRPr lang="en-US" dirty="0"/>
          </a:p>
        </p:txBody>
      </p:sp>
    </p:spTree>
    <p:extLst>
      <p:ext uri="{BB962C8B-B14F-4D97-AF65-F5344CB8AC3E}">
        <p14:creationId xmlns:p14="http://schemas.microsoft.com/office/powerpoint/2010/main" val="3758587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841375"/>
            <a:ext cx="7431087" cy="76993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57400"/>
            <a:ext cx="8331200" cy="42402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5AA18B3E-AABF-49D3-AC85-456B6D507E8A}"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99266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841375"/>
            <a:ext cx="2082800" cy="54562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841375"/>
            <a:ext cx="6096000" cy="54562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D0AB8ECB-4BFC-4562-84FE-ABA8A810AF36}"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358877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841375"/>
            <a:ext cx="7431087" cy="769938"/>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2057400"/>
            <a:ext cx="8331200" cy="4240213"/>
          </a:xfrm>
          <a:prstGeom prst="rect">
            <a:avLst/>
          </a:prstGeom>
        </p:spPr>
        <p:txBody>
          <a:bodyPr/>
          <a:lstStyle/>
          <a:p>
            <a:pPr lvl="0"/>
            <a:endParaRPr lang="en-US" noProof="0" dirty="0" smtClean="0"/>
          </a:p>
        </p:txBody>
      </p:sp>
      <p:sp>
        <p:nvSpPr>
          <p:cNvPr id="4"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BCDD3392-FD94-4DEF-888A-85BF818D8B13}"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225930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841375"/>
            <a:ext cx="7431087" cy="769938"/>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2057400"/>
            <a:ext cx="8331200" cy="4240213"/>
          </a:xfrm>
          <a:prstGeom prst="rect">
            <a:avLst/>
          </a:prstGeom>
        </p:spPr>
        <p:txBody>
          <a:bodyPr/>
          <a:lstStyle/>
          <a:p>
            <a:pPr lvl="0"/>
            <a:endParaRPr lang="en-US" noProof="0" dirty="0" smtClean="0"/>
          </a:p>
        </p:txBody>
      </p:sp>
      <p:sp>
        <p:nvSpPr>
          <p:cNvPr id="4" name="Rectangle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11305777-0817-4C8E-ADE6-6A700F9140FC}"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33814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841375"/>
            <a:ext cx="7431087" cy="769938"/>
          </a:xfrm>
          <a:prstGeom prst="rect">
            <a:avLst/>
          </a:prstGeom>
        </p:spPr>
        <p:txBody>
          <a:bodyPr/>
          <a:lstStyle>
            <a:lvl1pPr>
              <a:defRPr>
                <a:solidFill>
                  <a:srgbClr val="A3BA3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2057400"/>
            <a:ext cx="4089400" cy="4240213"/>
          </a:xfrm>
          <a:prstGeom prst="rect">
            <a:avLst/>
          </a:prstGeom>
        </p:spPr>
        <p:txBody>
          <a:bodyPr/>
          <a:lstStyle>
            <a:lvl1pPr>
              <a:buClr>
                <a:srgbClr val="A3BA3F"/>
              </a:buClr>
              <a:defRPr sz="2800">
                <a:solidFill>
                  <a:schemeClr val="accent5"/>
                </a:solidFill>
              </a:defRPr>
            </a:lvl1pPr>
            <a:lvl2pPr>
              <a:buClr>
                <a:srgbClr val="A3BA3F"/>
              </a:buClr>
              <a:defRPr sz="2400">
                <a:solidFill>
                  <a:schemeClr val="accent5"/>
                </a:solidFill>
              </a:defRPr>
            </a:lvl2pPr>
            <a:lvl3pPr>
              <a:buClr>
                <a:srgbClr val="A3BA3F"/>
              </a:buClr>
              <a:defRPr sz="2000">
                <a:solidFill>
                  <a:schemeClr val="accent5"/>
                </a:solidFill>
              </a:defRPr>
            </a:lvl3pPr>
            <a:lvl4pPr>
              <a:buClr>
                <a:srgbClr val="A3BA3F"/>
              </a:buClr>
              <a:defRPr sz="1800">
                <a:solidFill>
                  <a:schemeClr val="accent5"/>
                </a:solidFill>
              </a:defRPr>
            </a:lvl4pPr>
            <a:lvl5pPr>
              <a:buClr>
                <a:srgbClr val="A3BA3F"/>
              </a:buClr>
              <a:defRPr sz="1800">
                <a:solidFill>
                  <a:schemeClr val="accent5"/>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7413" y="2057400"/>
            <a:ext cx="4089400" cy="42402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8610600" y="6610350"/>
            <a:ext cx="304800" cy="228600"/>
          </a:xfrm>
          <a:prstGeom prst="rect">
            <a:avLst/>
          </a:prstGeom>
          <a:ln/>
        </p:spPr>
        <p:txBody>
          <a:bodyPr/>
          <a:lstStyle>
            <a:lvl1pPr>
              <a:defRPr/>
            </a:lvl1pPr>
          </a:lstStyle>
          <a:p>
            <a:pPr algn="r" fontAlgn="base">
              <a:spcBef>
                <a:spcPct val="0"/>
              </a:spcBef>
              <a:spcAft>
                <a:spcPct val="0"/>
              </a:spcAft>
              <a:defRPr/>
            </a:pPr>
            <a:fld id="{187831EA-B044-4EDC-B5AE-1642E3EBB53B}" type="slidenum">
              <a:rPr lang="en-US" b="1">
                <a:solidFill>
                  <a:srgbClr val="0C0B0B"/>
                </a:solidFill>
              </a:rPr>
              <a:pPr algn="r" fontAlgn="base">
                <a:spcBef>
                  <a:spcPct val="0"/>
                </a:spcBef>
                <a:spcAft>
                  <a:spcPct val="0"/>
                </a:spcAft>
                <a:defRPr/>
              </a:pPr>
              <a:t>‹#›</a:t>
            </a:fld>
            <a:endParaRPr lang="en-US" b="1" dirty="0">
              <a:solidFill>
                <a:srgbClr val="0C0B0B"/>
              </a:solidFill>
            </a:endParaRPr>
          </a:p>
        </p:txBody>
      </p:sp>
    </p:spTree>
    <p:extLst>
      <p:ext uri="{BB962C8B-B14F-4D97-AF65-F5344CB8AC3E}">
        <p14:creationId xmlns:p14="http://schemas.microsoft.com/office/powerpoint/2010/main" val="205813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fontAlgn="base">
              <a:spcBef>
                <a:spcPct val="0"/>
              </a:spcBef>
              <a:spcAft>
                <a:spcPct val="0"/>
              </a:spcAft>
            </a:pPr>
            <a:fld id="{AE06C1F0-891F-4CD5-9078-038BD26870B7}" type="datetime1">
              <a:rPr lang="en-US" b="1" smtClean="0">
                <a:solidFill>
                  <a:prstClr val="black">
                    <a:tint val="75000"/>
                  </a:prstClr>
                </a:solidFill>
              </a:rPr>
              <a:pPr algn="r" fontAlgn="base">
                <a:spcBef>
                  <a:spcPct val="0"/>
                </a:spcBef>
                <a:spcAft>
                  <a:spcPct val="0"/>
                </a:spcAft>
              </a:pPr>
              <a:t>8/25/14</a:t>
            </a:fld>
            <a:endParaRPr lang="en-US" b="1" dirty="0">
              <a:solidFill>
                <a:prstClr val="black">
                  <a:tint val="75000"/>
                </a:prstClr>
              </a:solidFill>
            </a:endParaRPr>
          </a:p>
        </p:txBody>
      </p:sp>
      <p:sp>
        <p:nvSpPr>
          <p:cNvPr id="5" name="Footer Placeholder 4"/>
          <p:cNvSpPr>
            <a:spLocks noGrp="1"/>
          </p:cNvSpPr>
          <p:nvPr>
            <p:ph type="ftr" sz="quarter" idx="11"/>
          </p:nvPr>
        </p:nvSpPr>
        <p:spPr>
          <a:xfrm>
            <a:off x="5170967" y="97465"/>
            <a:ext cx="2895600" cy="365125"/>
          </a:xfrm>
          <a:prstGeom prst="rect">
            <a:avLst/>
          </a:prstGeom>
        </p:spPr>
        <p:txBody>
          <a:bodyPr/>
          <a:lstStyle>
            <a:lvl1pPr>
              <a:defRPr sz="1000">
                <a:solidFill>
                  <a:schemeClr val="bg1"/>
                </a:solidFill>
              </a:defRPr>
            </a:lvl1pPr>
          </a:lstStyle>
          <a:p>
            <a:pPr algn="r" fontAlgn="base">
              <a:spcBef>
                <a:spcPct val="0"/>
              </a:spcBef>
              <a:spcAft>
                <a:spcPct val="0"/>
              </a:spcAft>
            </a:pPr>
            <a:r>
              <a:rPr lang="en-US" b="1" dirty="0" smtClean="0">
                <a:solidFill>
                  <a:prstClr val="white"/>
                </a:solidFill>
              </a:rPr>
              <a:t>College Savings Plans: introduction to 529’s</a:t>
            </a:r>
            <a:endParaRPr lang="en-US" b="1" dirty="0">
              <a:solidFill>
                <a:prstClr val="white"/>
              </a:solidFill>
            </a:endParaRPr>
          </a:p>
        </p:txBody>
      </p:sp>
      <p:sp>
        <p:nvSpPr>
          <p:cNvPr id="6" name="Slide Number Placeholder 5"/>
          <p:cNvSpPr>
            <a:spLocks noGrp="1"/>
          </p:cNvSpPr>
          <p:nvPr>
            <p:ph type="sldNum" sz="quarter" idx="12"/>
          </p:nvPr>
        </p:nvSpPr>
        <p:spPr>
          <a:xfrm>
            <a:off x="6553200" y="0"/>
            <a:ext cx="2565647" cy="533400"/>
          </a:xfrm>
          <a:prstGeom prst="rect">
            <a:avLst/>
          </a:prstGeom>
        </p:spPr>
        <p:txBody>
          <a:bodyPr/>
          <a:lstStyle>
            <a:lvl1pPr>
              <a:defRPr>
                <a:solidFill>
                  <a:schemeClr val="bg1"/>
                </a:solidFill>
              </a:defRPr>
            </a:lvl1pPr>
          </a:lstStyle>
          <a:p>
            <a:pPr algn="r" fontAlgn="base">
              <a:spcBef>
                <a:spcPct val="0"/>
              </a:spcBef>
              <a:spcAft>
                <a:spcPct val="0"/>
              </a:spcAft>
            </a:pPr>
            <a:fld id="{EB5FFDC2-3BB1-4E71-90D9-D511CA50087B}" type="slidenum">
              <a:rPr lang="en-US" b="1" smtClean="0">
                <a:solidFill>
                  <a:prstClr val="white"/>
                </a:solidFill>
              </a:rPr>
              <a:pPr algn="r" fontAlgn="base">
                <a:spcBef>
                  <a:spcPct val="0"/>
                </a:spcBef>
                <a:spcAft>
                  <a:spcPct val="0"/>
                </a:spcAft>
              </a:pPr>
              <a:t>‹#›</a:t>
            </a:fld>
            <a:endParaRPr lang="en-US" b="1" dirty="0">
              <a:solidFill>
                <a:prstClr val="white"/>
              </a:solidFill>
            </a:endParaRPr>
          </a:p>
        </p:txBody>
      </p:sp>
    </p:spTree>
    <p:extLst>
      <p:ext uri="{BB962C8B-B14F-4D97-AF65-F5344CB8AC3E}">
        <p14:creationId xmlns:p14="http://schemas.microsoft.com/office/powerpoint/2010/main" val="352812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8A17D-3492-4481-8F0E-44C2B55CF754}" type="datetime1">
              <a:rPr lang="en-US" smtClean="0"/>
              <a:t>8/25/14</a:t>
            </a:fld>
            <a:endParaRPr lang="en-US" dirty="0"/>
          </a:p>
        </p:txBody>
      </p:sp>
      <p:sp>
        <p:nvSpPr>
          <p:cNvPr id="5" name="Footer Placeholder 4"/>
          <p:cNvSpPr>
            <a:spLocks noGrp="1"/>
          </p:cNvSpPr>
          <p:nvPr>
            <p:ph type="ftr" sz="quarter" idx="11"/>
          </p:nvPr>
        </p:nvSpPr>
        <p:spPr/>
        <p:txBody>
          <a:bodyPr/>
          <a:lstStyle/>
          <a:p>
            <a:r>
              <a:rPr lang="en-US" dirty="0" smtClean="0"/>
              <a:t>College Savings Plans: introduction to 529’s</a:t>
            </a:r>
            <a:endParaRPr lang="en-US" dirty="0"/>
          </a:p>
        </p:txBody>
      </p:sp>
      <p:sp>
        <p:nvSpPr>
          <p:cNvPr id="6" name="Slide Number Placeholder 5"/>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358297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1B3CB5-6010-4EA2-B1ED-71B6ED86EACC}" type="datetime1">
              <a:rPr lang="en-US" smtClean="0"/>
              <a:t>8/25/14</a:t>
            </a:fld>
            <a:endParaRPr lang="en-US" dirty="0"/>
          </a:p>
        </p:txBody>
      </p:sp>
      <p:sp>
        <p:nvSpPr>
          <p:cNvPr id="6" name="Footer Placeholder 5"/>
          <p:cNvSpPr>
            <a:spLocks noGrp="1"/>
          </p:cNvSpPr>
          <p:nvPr>
            <p:ph type="ftr" sz="quarter" idx="11"/>
          </p:nvPr>
        </p:nvSpPr>
        <p:spPr/>
        <p:txBody>
          <a:bodyPr/>
          <a:lstStyle/>
          <a:p>
            <a:r>
              <a:rPr lang="en-US" dirty="0" smtClean="0"/>
              <a:t>College Savings Plans: introduction to 529’s</a:t>
            </a:r>
            <a:endParaRPr lang="en-US" dirty="0"/>
          </a:p>
        </p:txBody>
      </p:sp>
      <p:sp>
        <p:nvSpPr>
          <p:cNvPr id="7" name="Slide Number Placeholder 6"/>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112409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231C9-41EE-4C74-A87C-CB5D736E6F62}" type="datetime1">
              <a:rPr lang="en-US" smtClean="0"/>
              <a:t>8/25/14</a:t>
            </a:fld>
            <a:endParaRPr lang="en-US" dirty="0"/>
          </a:p>
        </p:txBody>
      </p:sp>
      <p:sp>
        <p:nvSpPr>
          <p:cNvPr id="8" name="Footer Placeholder 7"/>
          <p:cNvSpPr>
            <a:spLocks noGrp="1"/>
          </p:cNvSpPr>
          <p:nvPr>
            <p:ph type="ftr" sz="quarter" idx="11"/>
          </p:nvPr>
        </p:nvSpPr>
        <p:spPr/>
        <p:txBody>
          <a:bodyPr/>
          <a:lstStyle/>
          <a:p>
            <a:r>
              <a:rPr lang="en-US" dirty="0" smtClean="0"/>
              <a:t>College Savings Plans: introduction to 529’s</a:t>
            </a:r>
            <a:endParaRPr lang="en-US" dirty="0"/>
          </a:p>
        </p:txBody>
      </p:sp>
      <p:sp>
        <p:nvSpPr>
          <p:cNvPr id="9" name="Slide Number Placeholder 8"/>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210986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A0981-084B-4093-B275-19CBBCFC7745}" type="datetime1">
              <a:rPr lang="en-US" smtClean="0"/>
              <a:t>8/25/14</a:t>
            </a:fld>
            <a:endParaRPr lang="en-US" dirty="0"/>
          </a:p>
        </p:txBody>
      </p:sp>
      <p:sp>
        <p:nvSpPr>
          <p:cNvPr id="4" name="Footer Placeholder 3"/>
          <p:cNvSpPr>
            <a:spLocks noGrp="1"/>
          </p:cNvSpPr>
          <p:nvPr>
            <p:ph type="ftr" sz="quarter" idx="11"/>
          </p:nvPr>
        </p:nvSpPr>
        <p:spPr/>
        <p:txBody>
          <a:bodyPr/>
          <a:lstStyle/>
          <a:p>
            <a:r>
              <a:rPr lang="en-US" dirty="0" smtClean="0"/>
              <a:t>College Savings Plans: introduction to 529’s</a:t>
            </a:r>
            <a:endParaRPr lang="en-US" dirty="0"/>
          </a:p>
        </p:txBody>
      </p:sp>
      <p:sp>
        <p:nvSpPr>
          <p:cNvPr id="5" name="Slide Number Placeholder 4"/>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419605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88AA3-E559-4F8A-A94E-C7D40D9069A9}" type="datetime1">
              <a:rPr lang="en-US" smtClean="0"/>
              <a:t>8/25/14</a:t>
            </a:fld>
            <a:endParaRPr lang="en-US" dirty="0"/>
          </a:p>
        </p:txBody>
      </p:sp>
      <p:sp>
        <p:nvSpPr>
          <p:cNvPr id="3" name="Footer Placeholder 2"/>
          <p:cNvSpPr>
            <a:spLocks noGrp="1"/>
          </p:cNvSpPr>
          <p:nvPr>
            <p:ph type="ftr" sz="quarter" idx="11"/>
          </p:nvPr>
        </p:nvSpPr>
        <p:spPr/>
        <p:txBody>
          <a:bodyPr/>
          <a:lstStyle/>
          <a:p>
            <a:r>
              <a:rPr lang="en-US" dirty="0" smtClean="0"/>
              <a:t>College Savings Plans: introduction to 529’s</a:t>
            </a:r>
            <a:endParaRPr lang="en-US" dirty="0"/>
          </a:p>
        </p:txBody>
      </p:sp>
      <p:sp>
        <p:nvSpPr>
          <p:cNvPr id="4" name="Slide Number Placeholder 3"/>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354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88F8-BC66-4989-A440-019BD4E3F43C}" type="datetime1">
              <a:rPr lang="en-US" smtClean="0"/>
              <a:t>8/25/14</a:t>
            </a:fld>
            <a:endParaRPr lang="en-US" dirty="0"/>
          </a:p>
        </p:txBody>
      </p:sp>
      <p:sp>
        <p:nvSpPr>
          <p:cNvPr id="6" name="Footer Placeholder 5"/>
          <p:cNvSpPr>
            <a:spLocks noGrp="1"/>
          </p:cNvSpPr>
          <p:nvPr>
            <p:ph type="ftr" sz="quarter" idx="11"/>
          </p:nvPr>
        </p:nvSpPr>
        <p:spPr/>
        <p:txBody>
          <a:bodyPr/>
          <a:lstStyle/>
          <a:p>
            <a:r>
              <a:rPr lang="en-US" dirty="0" smtClean="0"/>
              <a:t>College Savings Plans: introduction to 529’s</a:t>
            </a:r>
            <a:endParaRPr lang="en-US" dirty="0"/>
          </a:p>
        </p:txBody>
      </p:sp>
      <p:sp>
        <p:nvSpPr>
          <p:cNvPr id="7" name="Slide Number Placeholder 6"/>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68868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DC74-349E-4E4D-9DBF-6238242F849C}" type="datetime1">
              <a:rPr lang="en-US" smtClean="0"/>
              <a:t>8/25/14</a:t>
            </a:fld>
            <a:endParaRPr lang="en-US" dirty="0"/>
          </a:p>
        </p:txBody>
      </p:sp>
      <p:sp>
        <p:nvSpPr>
          <p:cNvPr id="6" name="Footer Placeholder 5"/>
          <p:cNvSpPr>
            <a:spLocks noGrp="1"/>
          </p:cNvSpPr>
          <p:nvPr>
            <p:ph type="ftr" sz="quarter" idx="11"/>
          </p:nvPr>
        </p:nvSpPr>
        <p:spPr/>
        <p:txBody>
          <a:bodyPr/>
          <a:lstStyle/>
          <a:p>
            <a:r>
              <a:rPr lang="en-US" dirty="0" smtClean="0"/>
              <a:t>College Savings Plans: introduction to 529’s</a:t>
            </a:r>
            <a:endParaRPr lang="en-US" dirty="0"/>
          </a:p>
        </p:txBody>
      </p:sp>
      <p:sp>
        <p:nvSpPr>
          <p:cNvPr id="7" name="Slide Number Placeholder 6"/>
          <p:cNvSpPr>
            <a:spLocks noGrp="1"/>
          </p:cNvSpPr>
          <p:nvPr>
            <p:ph type="sldNum" sz="quarter" idx="12"/>
          </p:nvPr>
        </p:nvSpPr>
        <p:spPr/>
        <p:txBody>
          <a:bodyPr/>
          <a:lstStyle/>
          <a:p>
            <a:fld id="{EB5FFDC2-3BB1-4E71-90D9-D511CA50087B}" type="slidenum">
              <a:rPr lang="en-US" smtClean="0"/>
              <a:t>‹#›</a:t>
            </a:fld>
            <a:endParaRPr lang="en-US" dirty="0"/>
          </a:p>
        </p:txBody>
      </p:sp>
    </p:spTree>
    <p:extLst>
      <p:ext uri="{BB962C8B-B14F-4D97-AF65-F5344CB8AC3E}">
        <p14:creationId xmlns:p14="http://schemas.microsoft.com/office/powerpoint/2010/main" val="3792854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75E1E-A5CB-441B-950B-20846A8C57C6}" type="datetime1">
              <a:rPr lang="en-US" smtClean="0"/>
              <a:t>8/25/14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College Savings Plans: introduction to 529’s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FDC2-3BB1-4E71-90D9-D511CA50087B}" type="slidenum">
              <a:rPr lang="en-US" smtClean="0"/>
              <a:t>‹#›</a:t>
            </a:fld>
            <a:endParaRPr lang="en-US" dirty="0"/>
          </a:p>
        </p:txBody>
      </p:sp>
    </p:spTree>
    <p:extLst>
      <p:ext uri="{BB962C8B-B14F-4D97-AF65-F5344CB8AC3E}">
        <p14:creationId xmlns:p14="http://schemas.microsoft.com/office/powerpoint/2010/main" val="207643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 name="Slide Number Placeholder 5"/>
          <p:cNvSpPr txBox="1">
            <a:spLocks/>
          </p:cNvSpPr>
          <p:nvPr userDrawn="1"/>
        </p:nvSpPr>
        <p:spPr>
          <a:xfrm>
            <a:off x="8474333" y="233137"/>
            <a:ext cx="399288"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1200" b="1" kern="1200">
                <a:solidFill>
                  <a:schemeClr val="tx1">
                    <a:tint val="75000"/>
                  </a:schemeClr>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4A75747F-D43C-7D4B-BAD1-0BA28D256126}" type="slidenum">
              <a:rPr lang="en-US" b="0" smtClean="0">
                <a:solidFill>
                  <a:srgbClr val="0C0B0B">
                    <a:tint val="75000"/>
                  </a:srgbClr>
                </a:solidFill>
              </a:rPr>
              <a:pPr/>
              <a:t>‹#›</a:t>
            </a:fld>
            <a:endParaRPr lang="en-US" b="0" dirty="0">
              <a:solidFill>
                <a:srgbClr val="0C0B0B">
                  <a:tint val="75000"/>
                </a:srgbClr>
              </a:solidFill>
            </a:endParaRPr>
          </a:p>
        </p:txBody>
      </p:sp>
    </p:spTree>
    <p:extLst>
      <p:ext uri="{BB962C8B-B14F-4D97-AF65-F5344CB8AC3E}">
        <p14:creationId xmlns:p14="http://schemas.microsoft.com/office/powerpoint/2010/main" val="78600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chemeClr val="accent1"/>
          </a:solidFill>
          <a:latin typeface="+mj-lt"/>
          <a:ea typeface="+mj-ea"/>
          <a:cs typeface="+mj-cs"/>
        </a:defRPr>
      </a:lvl1pPr>
      <a:lvl2pPr algn="l" rtl="0" eaLnBrk="0" fontAlgn="base" hangingPunct="0">
        <a:lnSpc>
          <a:spcPct val="90000"/>
        </a:lnSpc>
        <a:spcBef>
          <a:spcPct val="0"/>
        </a:spcBef>
        <a:spcAft>
          <a:spcPct val="0"/>
        </a:spcAft>
        <a:defRPr sz="3200">
          <a:solidFill>
            <a:schemeClr val="accent1"/>
          </a:solidFill>
          <a:latin typeface="Trebuchet MS" pitchFamily="34" charset="0"/>
        </a:defRPr>
      </a:lvl2pPr>
      <a:lvl3pPr algn="l" rtl="0" eaLnBrk="0" fontAlgn="base" hangingPunct="0">
        <a:lnSpc>
          <a:spcPct val="90000"/>
        </a:lnSpc>
        <a:spcBef>
          <a:spcPct val="0"/>
        </a:spcBef>
        <a:spcAft>
          <a:spcPct val="0"/>
        </a:spcAft>
        <a:defRPr sz="3200">
          <a:solidFill>
            <a:schemeClr val="accent1"/>
          </a:solidFill>
          <a:latin typeface="Trebuchet MS" pitchFamily="34" charset="0"/>
        </a:defRPr>
      </a:lvl3pPr>
      <a:lvl4pPr algn="l" rtl="0" eaLnBrk="0" fontAlgn="base" hangingPunct="0">
        <a:lnSpc>
          <a:spcPct val="90000"/>
        </a:lnSpc>
        <a:spcBef>
          <a:spcPct val="0"/>
        </a:spcBef>
        <a:spcAft>
          <a:spcPct val="0"/>
        </a:spcAft>
        <a:defRPr sz="3200">
          <a:solidFill>
            <a:schemeClr val="accent1"/>
          </a:solidFill>
          <a:latin typeface="Trebuchet MS" pitchFamily="34" charset="0"/>
        </a:defRPr>
      </a:lvl4pPr>
      <a:lvl5pPr algn="l" rtl="0" eaLnBrk="0" fontAlgn="base" hangingPunct="0">
        <a:lnSpc>
          <a:spcPct val="90000"/>
        </a:lnSpc>
        <a:spcBef>
          <a:spcPct val="0"/>
        </a:spcBef>
        <a:spcAft>
          <a:spcPct val="0"/>
        </a:spcAft>
        <a:defRPr sz="3200">
          <a:solidFill>
            <a:schemeClr val="accent1"/>
          </a:solidFill>
          <a:latin typeface="Trebuchet MS" pitchFamily="34" charset="0"/>
        </a:defRPr>
      </a:lvl5pPr>
      <a:lvl6pPr marL="457200" algn="l" rtl="0" fontAlgn="base">
        <a:lnSpc>
          <a:spcPct val="90000"/>
        </a:lnSpc>
        <a:spcBef>
          <a:spcPct val="0"/>
        </a:spcBef>
        <a:spcAft>
          <a:spcPct val="0"/>
        </a:spcAft>
        <a:defRPr sz="3200">
          <a:solidFill>
            <a:schemeClr val="accent1"/>
          </a:solidFill>
          <a:latin typeface="Trebuchet MS" pitchFamily="34" charset="0"/>
        </a:defRPr>
      </a:lvl6pPr>
      <a:lvl7pPr marL="914400" algn="l" rtl="0" fontAlgn="base">
        <a:lnSpc>
          <a:spcPct val="90000"/>
        </a:lnSpc>
        <a:spcBef>
          <a:spcPct val="0"/>
        </a:spcBef>
        <a:spcAft>
          <a:spcPct val="0"/>
        </a:spcAft>
        <a:defRPr sz="3200">
          <a:solidFill>
            <a:schemeClr val="accent1"/>
          </a:solidFill>
          <a:latin typeface="Trebuchet MS" pitchFamily="34" charset="0"/>
        </a:defRPr>
      </a:lvl7pPr>
      <a:lvl8pPr marL="1371600" algn="l" rtl="0" fontAlgn="base">
        <a:lnSpc>
          <a:spcPct val="90000"/>
        </a:lnSpc>
        <a:spcBef>
          <a:spcPct val="0"/>
        </a:spcBef>
        <a:spcAft>
          <a:spcPct val="0"/>
        </a:spcAft>
        <a:defRPr sz="3200">
          <a:solidFill>
            <a:schemeClr val="accent1"/>
          </a:solidFill>
          <a:latin typeface="Trebuchet MS" pitchFamily="34" charset="0"/>
        </a:defRPr>
      </a:lvl8pPr>
      <a:lvl9pPr marL="1828800" algn="l" rtl="0" fontAlgn="base">
        <a:lnSpc>
          <a:spcPct val="90000"/>
        </a:lnSpc>
        <a:spcBef>
          <a:spcPct val="0"/>
        </a:spcBef>
        <a:spcAft>
          <a:spcPct val="0"/>
        </a:spcAft>
        <a:defRPr sz="3200">
          <a:solidFill>
            <a:schemeClr val="accent1"/>
          </a:solidFill>
          <a:latin typeface="Trebuchet MS" pitchFamily="34" charset="0"/>
        </a:defRPr>
      </a:lvl9pPr>
    </p:titleStyle>
    <p:bodyStyle>
      <a:lvl1pPr marL="342900" indent="-342900" algn="l" rtl="0" eaLnBrk="0" fontAlgn="base" hangingPunct="0">
        <a:spcBef>
          <a:spcPct val="0"/>
        </a:spcBef>
        <a:spcAft>
          <a:spcPct val="40000"/>
        </a:spcAft>
        <a:buClr>
          <a:srgbClr val="FF0000"/>
        </a:buClr>
        <a:buSzPct val="85000"/>
        <a:buFont typeface="Wingdings" pitchFamily="2" charset="2"/>
        <a:defRPr sz="2000" b="1">
          <a:solidFill>
            <a:schemeClr val="tx1"/>
          </a:solidFill>
          <a:latin typeface="+mn-lt"/>
          <a:ea typeface="+mn-ea"/>
          <a:cs typeface="+mn-cs"/>
        </a:defRPr>
      </a:lvl1pPr>
      <a:lvl2pPr marL="341313" indent="-227013" algn="l" rtl="0" eaLnBrk="0" fontAlgn="base" hangingPunct="0">
        <a:spcBef>
          <a:spcPct val="0"/>
        </a:spcBef>
        <a:spcAft>
          <a:spcPct val="40000"/>
        </a:spcAft>
        <a:buClr>
          <a:schemeClr val="accent1"/>
        </a:buClr>
        <a:buSzPct val="85000"/>
        <a:buFont typeface="Wingdings" pitchFamily="2" charset="2"/>
        <a:buChar char="n"/>
        <a:defRPr sz="2000">
          <a:solidFill>
            <a:schemeClr val="tx1"/>
          </a:solidFill>
          <a:latin typeface="+mn-lt"/>
        </a:defRPr>
      </a:lvl2pPr>
      <a:lvl3pPr marL="685800" indent="-230188" algn="l" rtl="0" eaLnBrk="0" fontAlgn="base" hangingPunct="0">
        <a:spcBef>
          <a:spcPct val="0"/>
        </a:spcBef>
        <a:spcAft>
          <a:spcPct val="40000"/>
        </a:spcAft>
        <a:buClr>
          <a:schemeClr val="accent1"/>
        </a:buClr>
        <a:buSzPct val="65000"/>
        <a:buFont typeface="Wingdings" pitchFamily="2" charset="2"/>
        <a:buChar char="o"/>
        <a:defRPr sz="2000">
          <a:solidFill>
            <a:schemeClr val="tx1"/>
          </a:solidFill>
          <a:latin typeface="+mn-lt"/>
        </a:defRPr>
      </a:lvl3pPr>
      <a:lvl4pPr marL="1028700" indent="-228600" algn="l" rtl="0" eaLnBrk="0" fontAlgn="base" hangingPunct="0">
        <a:spcBef>
          <a:spcPct val="0"/>
        </a:spcBef>
        <a:spcAft>
          <a:spcPct val="40000"/>
        </a:spcAft>
        <a:buClr>
          <a:schemeClr val="accent1"/>
        </a:buClr>
        <a:buFont typeface="Arial" charset="0"/>
        <a:buChar char="-"/>
        <a:defRPr sz="2000">
          <a:solidFill>
            <a:schemeClr val="tx1"/>
          </a:solidFill>
          <a:latin typeface="+mn-lt"/>
        </a:defRPr>
      </a:lvl4pPr>
      <a:lvl5pPr marL="1371600" indent="-228600" algn="l" rtl="0" eaLnBrk="0" fontAlgn="base" hangingPunct="0">
        <a:spcBef>
          <a:spcPct val="0"/>
        </a:spcBef>
        <a:spcAft>
          <a:spcPct val="40000"/>
        </a:spcAft>
        <a:buClr>
          <a:schemeClr val="accent1"/>
        </a:buClr>
        <a:buSzPct val="65000"/>
        <a:buFont typeface="Arial" charset="0"/>
        <a:buChar char="»"/>
        <a:defRPr sz="2000">
          <a:solidFill>
            <a:schemeClr val="tx1"/>
          </a:solidFill>
          <a:latin typeface="+mn-lt"/>
        </a:defRPr>
      </a:lvl5pPr>
      <a:lvl6pPr marL="1828800" indent="-228600" algn="l" rtl="0" fontAlgn="base">
        <a:spcBef>
          <a:spcPct val="0"/>
        </a:spcBef>
        <a:spcAft>
          <a:spcPct val="40000"/>
        </a:spcAft>
        <a:buClr>
          <a:schemeClr val="accent1"/>
        </a:buClr>
        <a:buSzPct val="65000"/>
        <a:buFont typeface="Arial" charset="0"/>
        <a:buChar char="»"/>
        <a:defRPr sz="2000">
          <a:solidFill>
            <a:schemeClr val="tx1"/>
          </a:solidFill>
          <a:latin typeface="+mn-lt"/>
        </a:defRPr>
      </a:lvl6pPr>
      <a:lvl7pPr marL="2286000" indent="-228600" algn="l" rtl="0" fontAlgn="base">
        <a:spcBef>
          <a:spcPct val="0"/>
        </a:spcBef>
        <a:spcAft>
          <a:spcPct val="40000"/>
        </a:spcAft>
        <a:buClr>
          <a:schemeClr val="accent1"/>
        </a:buClr>
        <a:buSzPct val="65000"/>
        <a:buFont typeface="Arial" charset="0"/>
        <a:buChar char="»"/>
        <a:defRPr sz="2000">
          <a:solidFill>
            <a:schemeClr val="tx1"/>
          </a:solidFill>
          <a:latin typeface="+mn-lt"/>
        </a:defRPr>
      </a:lvl7pPr>
      <a:lvl8pPr marL="2743200" indent="-228600" algn="l" rtl="0" fontAlgn="base">
        <a:spcBef>
          <a:spcPct val="0"/>
        </a:spcBef>
        <a:spcAft>
          <a:spcPct val="40000"/>
        </a:spcAft>
        <a:buClr>
          <a:schemeClr val="accent1"/>
        </a:buClr>
        <a:buSzPct val="65000"/>
        <a:buFont typeface="Arial" charset="0"/>
        <a:buChar char="»"/>
        <a:defRPr sz="2000">
          <a:solidFill>
            <a:schemeClr val="tx1"/>
          </a:solidFill>
          <a:latin typeface="+mn-lt"/>
        </a:defRPr>
      </a:lvl8pPr>
      <a:lvl9pPr marL="3200400" indent="-228600" algn="l" rtl="0" fontAlgn="base">
        <a:spcBef>
          <a:spcPct val="0"/>
        </a:spcBef>
        <a:spcAft>
          <a:spcPct val="40000"/>
        </a:spcAft>
        <a:buClr>
          <a:schemeClr val="accent1"/>
        </a:buClr>
        <a:buSzPct val="65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70.pdf"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lications/p17/ch36.html%23en_US_2012_publink1000174964" TargetMode="External"/><Relationship Id="rId5" Type="http://schemas.openxmlformats.org/officeDocument/2006/relationships/hyperlink" Target="http://www.uesp.org/taxadvantages?gclid=CLj_5sC387kCFcqZ4AodHw4AEQ"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jpeg"/><Relationship Id="rId5" Type="http://schemas.openxmlformats.org/officeDocument/2006/relationships/image" Target="file://localhost/Users/judithbarker/Workspace_021713/*Legg%20Mason_021713/Scholars%20Choice/Branding%20Guidelines%20&amp;%20Logos/Photography%20Bank/2012-13_sup_images/123512424_lores.jpg" TargetMode="External"/><Relationship Id="rId6" Type="http://schemas.openxmlformats.org/officeDocument/2006/relationships/hyperlink" Target="http://www.irs.gov/pub/irs-pdf/p950.pdf" TargetMode="External"/><Relationship Id="rId7" Type="http://schemas.openxmlformats.org/officeDocument/2006/relationships/hyperlink" Target="http://www.irs.gov/uac/Newsroom/Annual-Inflation-Adjustments-for-2013"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uac/Newsroom/Annual-Inflation-Adjustments-for-2013" TargetMode="External"/><Relationship Id="rId5" Type="http://schemas.openxmlformats.org/officeDocument/2006/relationships/hyperlink" Target="http://www.irs.gov/pub/irs-soi/ninetyestate.pdf" TargetMode="External"/><Relationship Id="rId6"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irm/part7/irm_07-025-044.html" TargetMode="External"/><Relationship Id="rId5" Type="http://schemas.openxmlformats.org/officeDocument/2006/relationships/hyperlink" Target="http://www.irs.gov/pub/irs-pdf/p950.pd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Businesses/Small-Businesses-&amp;-Self-Employed/What's-New---Estate-and-Gift-Tax" TargetMode="External"/><Relationship Id="rId5" Type="http://schemas.openxmlformats.org/officeDocument/2006/relationships/hyperlink" Target="http://www.irs.gov/Businesses/Small-Businesses-&amp;-Self-Employed/Frequently-Asked-Questions-on-Gift-Taxes%232"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Businesses/Small-Businesses-&amp;-Self-Employed/What's-New---Estate-and-Gift-Tax"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uac/Newsroom/Annual-Inflation-Adjustments-for-2013" TargetMode="External"/><Relationship Id="rId5" Type="http://schemas.openxmlformats.org/officeDocument/2006/relationships/hyperlink" Target="http://www.irs.gov/pub/irs-soi/ninetyestate.pdf" TargetMode="External"/><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50.pdf"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irb/2008-09_IRB/ar17.html%23d0e2976" TargetMode="External"/><Relationship Id="rId5" Type="http://schemas.openxmlformats.org/officeDocument/2006/relationships/hyperlink" Target="http://www.irs.gov/irb/2008-09_IRB/ar17.html" TargetMode="External"/><Relationship Id="rId6" Type="http://schemas.openxmlformats.org/officeDocument/2006/relationships/hyperlink" Target="http://www.gpo.gov/fdsys/pkg/USCODE-2011-title26/pdf/USCODE-2011-title26-subtitleA-chap1-subchapF-partVIII-sec529.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jpeg"/><Relationship Id="rId5" Type="http://schemas.openxmlformats.org/officeDocument/2006/relationships/image" Target="file://localhost/Users/judithbarker/Workspace_021713/*Legg%20Mason_021713/Scholars%20Choice/Branding%20Guidelines%20&amp;%20Logos/Photography%20Bank/2013_calendarimages_hires/152887087_lores.jpg"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finra.org/web/groups/investors/@inv/@smart/@college/documents/investors/p124094.pdf" TargetMode="External"/><Relationship Id="rId5" Type="http://schemas.openxmlformats.org/officeDocument/2006/relationships/hyperlink" Target="http://www.irs.gov/pub/irs-pdf/p970.pdf" TargetMode="External"/><Relationship Id="rId6" Type="http://schemas.openxmlformats.org/officeDocument/2006/relationships/hyperlink" Target="http://www.irs.gov/pub/irs-pdf/p929.pdf" TargetMode="External"/><Relationship Id="rId7" Type="http://schemas.openxmlformats.org/officeDocument/2006/relationships/hyperlink" Target="http://www.irs.gov/taxtopics/tc553.html" TargetMode="External"/><Relationship Id="rId8" Type="http://schemas.openxmlformats.org/officeDocument/2006/relationships/hyperlink" Target="http://www.irs.gov/pub/irs-pdf/i8615.pdf"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70.pdf" TargetMode="External"/><Relationship Id="rId5" Type="http://schemas.openxmlformats.org/officeDocument/2006/relationships/hyperlink" Target="http://www.finra.org/web/groups/investors/@inv/@smart/@college/documents/investors/p124094.pdf"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70.pdf"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f1041es.pdf" TargetMode="External"/><Relationship Id="rId5" Type="http://schemas.openxmlformats.org/officeDocument/2006/relationships/hyperlink" Target="http://www.morningstaradvisor.com/articles/printfriendly.asp?s=&amp;docId=12968&amp;print=yes" TargetMode="External"/><Relationship Id="rId6" Type="http://schemas.openxmlformats.org/officeDocument/2006/relationships/hyperlink" Target="http://wills.about.com/library/rp-13-15.pdf"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jpeg"/><Relationship Id="rId5" Type="http://schemas.openxmlformats.org/officeDocument/2006/relationships/image" Target="file://localhost/Users/judithbarker/Workspace_021713/*Legg%20Mason_021713/Scholars%20Choice/Branding%20Guidelines%20&amp;%20Logos/Photography%20Bank/2013_calendarimages_hires/993187-002_lores.jpg"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savingforcollege.com/" TargetMode="External"/><Relationship Id="rId5" Type="http://schemas.openxmlformats.org/officeDocument/2006/relationships/hyperlink" Target="http://www.collegeinvest.org/" TargetMode="External"/><Relationship Id="rId6" Type="http://schemas.openxmlformats.org/officeDocument/2006/relationships/hyperlink" Target="http://www.fafsa.ed.gov/"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file:///\\localhost\Users\judithbarker\Workspace\Legg%20Mason%202\Scholars%20Choice_060711\HTS%20files\presentation\56181226_lores.jp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uac/" TargetMode="External"/><Relationship Id="rId5" Type="http://schemas.openxmlformats.org/officeDocument/2006/relationships/hyperlink" Target="http://emma.msrb.org/" TargetMode="External"/><Relationship Id="rId6" Type="http://schemas.openxmlformats.org/officeDocument/2006/relationships/hyperlink" Target="http://www.efile.com/tax/estate-gift-tax/%23exclusions"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gpo.gov/fdsys/pkg/CFR-2011-title34-vol3/pdf/CFR-2011-title34-vol3-sec673-5.pdf" TargetMode="External"/><Relationship Id="rId5" Type="http://schemas.openxmlformats.org/officeDocument/2006/relationships/hyperlink" Target="http://thechoice.blogs.nytimes.com/2012/01/13/kantrowitz-answers-part-5/?_r=0"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jpeg"/><Relationship Id="rId5" Type="http://schemas.openxmlformats.org/officeDocument/2006/relationships/image" Target="file://localhost/Users/judithbarker/Workspace_021713/*Legg%20Mason_021713/Scholars%20Choice/Branding%20Guidelines%20&amp;%20Logos/Photography%20Bank/2012-13_sup_images/95697143_lores.jpg" TargetMode="External"/><Relationship Id="rId6" Type="http://schemas.openxmlformats.org/officeDocument/2006/relationships/hyperlink" Target="mailto:vsullivan@collegeinvest.org"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70.pdf" TargetMode="External"/><Relationship Id="rId5" Type="http://schemas.openxmlformats.org/officeDocument/2006/relationships/hyperlink" Target="http://emma.msrb.org/EducationCenter/FAQs.aspx?topic=PlanBasic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70.pdf" TargetMode="External"/><Relationship Id="rId5" Type="http://schemas.openxmlformats.org/officeDocument/2006/relationships/hyperlink" Target="http://www.gpo.gov/fdsys/pkg/USCODE-2011-title26/pdf/USCODE-2011-title26-subtitleB-chap12-subchapA-sec2503.pdf" TargetMode="External"/><Relationship Id="rId6" Type="http://schemas.openxmlformats.org/officeDocument/2006/relationships/hyperlink" Target="http://www.gpo.gov/fdsys/pkg/CFR-2011-title34-vol3/pdf/CFR-2011-title34-vol3-sec673-5.pdf" TargetMode="External"/><Relationship Id="rId7" Type="http://schemas.openxmlformats.org/officeDocument/2006/relationships/hyperlink" Target="http://thechoice.blogs.nytimes.com/2012/01/13/kantrowitz-answers-part-5/?_r=0" TargetMode="External"/><Relationship Id="rId8" Type="http://schemas.openxmlformats.org/officeDocument/2006/relationships/hyperlink" Target="http://www.fastweb.com/financial-aid/articles/3673-paying-the-college-directly-to-avoid-gift-taxe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irs.gov/pub/irs-pdf/p970.pdf" TargetMode="External"/><Relationship Id="rId5" Type="http://schemas.openxmlformats.org/officeDocument/2006/relationships/hyperlink" Target="http://www.gpo.gov/fdsys/pkg/USCODE-2011-title26/pdf/USCODE-2011-title26-subtitleB-chap12-subchapA-sec2503.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0" y="228600"/>
            <a:ext cx="6858000" cy="963613"/>
          </a:xfrm>
          <a:prstGeom prst="rect">
            <a:avLst/>
          </a:prstGeo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4294967295"/>
          </p:nvPr>
        </p:nvSpPr>
        <p:spPr>
          <a:xfrm>
            <a:off x="1905000" y="1447800"/>
            <a:ext cx="7239000" cy="1295400"/>
          </a:xfrm>
          <a:prstGeom prst="rect">
            <a:avLst/>
          </a:prstGeom>
        </p:spPr>
        <p:txBody>
          <a:bodyPr rtlCol="0">
            <a:normAutofit/>
          </a:bodyPr>
          <a:lstStyle/>
          <a:p>
            <a:pPr lvl="0"/>
            <a:endParaRPr lang="en-US" sz="2400" baseline="0" dirty="0" smtClean="0"/>
          </a:p>
          <a:p>
            <a:pPr marL="0" lvl="0" indent="0">
              <a:buNone/>
            </a:pPr>
            <a:endParaRPr lang="en-US" baseline="0" dirty="0" smtClean="0"/>
          </a:p>
        </p:txBody>
      </p:sp>
      <p:sp>
        <p:nvSpPr>
          <p:cNvPr id="12" name="TextBox 11"/>
          <p:cNvSpPr txBox="1"/>
          <p:nvPr/>
        </p:nvSpPr>
        <p:spPr>
          <a:xfrm>
            <a:off x="838200" y="1143000"/>
            <a:ext cx="3970360" cy="954107"/>
          </a:xfrm>
          <a:prstGeom prst="rect">
            <a:avLst/>
          </a:prstGeom>
          <a:noFill/>
        </p:spPr>
        <p:txBody>
          <a:bodyPr wrap="square" rtlCol="0">
            <a:spAutoFit/>
          </a:bodyPr>
          <a:lstStyle/>
          <a:p>
            <a:r>
              <a:rPr lang="en-US" sz="2800" dirty="0" smtClean="0">
                <a:solidFill>
                  <a:srgbClr val="0C0B0B"/>
                </a:solidFill>
                <a:latin typeface="Calibri"/>
              </a:rPr>
              <a:t>Estate and Gift Tax Planning with 529 Plans</a:t>
            </a:r>
            <a:endParaRPr lang="en-US" sz="2800" dirty="0">
              <a:solidFill>
                <a:srgbClr val="0C0B0B"/>
              </a:solidFill>
              <a:latin typeface="Calibri"/>
            </a:endParaRPr>
          </a:p>
        </p:txBody>
      </p:sp>
      <p:sp>
        <p:nvSpPr>
          <p:cNvPr id="16" name="Rectangle 6"/>
          <p:cNvSpPr txBox="1">
            <a:spLocks noChangeArrowheads="1"/>
          </p:cNvSpPr>
          <p:nvPr/>
        </p:nvSpPr>
        <p:spPr bwMode="auto">
          <a:xfrm>
            <a:off x="381000" y="5715000"/>
            <a:ext cx="6435762" cy="1143000"/>
          </a:xfrm>
          <a:prstGeom prst="rect">
            <a:avLst/>
          </a:prstGeom>
          <a:noFill/>
          <a:ln w="9525">
            <a:noFill/>
            <a:miter lim="800000"/>
            <a:headEnd/>
            <a:tailEnd/>
          </a:ln>
        </p:spPr>
        <p:txBody>
          <a:bodyPr/>
          <a:lstStyle/>
          <a:p>
            <a:pPr fontAlgn="base">
              <a:spcBef>
                <a:spcPct val="25000"/>
              </a:spcBef>
              <a:buClr>
                <a:srgbClr val="FF0000"/>
              </a:buClr>
              <a:buSzPct val="85000"/>
              <a:buFont typeface="Wingdings" pitchFamily="2" charset="2"/>
              <a:buNone/>
            </a:pPr>
            <a:r>
              <a:rPr lang="en-US" sz="1400" dirty="0">
                <a:solidFill>
                  <a:srgbClr val="FFFFFE"/>
                </a:solidFill>
                <a:ea typeface="ＭＳ Ｐゴシック" charset="-128"/>
              </a:rPr>
              <a:t>Presented by:	</a:t>
            </a:r>
            <a:r>
              <a:rPr lang="en-US" sz="1400" dirty="0" smtClean="0">
                <a:solidFill>
                  <a:srgbClr val="FFFFFE"/>
                </a:solidFill>
                <a:ea typeface="ＭＳ Ｐゴシック" charset="-128"/>
              </a:rPr>
              <a:t>Vincent Sullivan</a:t>
            </a:r>
            <a:endParaRPr lang="en-US" sz="1400" dirty="0">
              <a:solidFill>
                <a:srgbClr val="FFFFFE"/>
              </a:solidFill>
              <a:ea typeface="ＭＳ Ｐゴシック" charset="-128"/>
            </a:endParaRPr>
          </a:p>
          <a:p>
            <a:pPr fontAlgn="base">
              <a:spcBef>
                <a:spcPct val="25000"/>
              </a:spcBef>
              <a:buClr>
                <a:srgbClr val="FF0000"/>
              </a:buClr>
              <a:buSzPct val="85000"/>
              <a:buFont typeface="Wingdings" pitchFamily="2" charset="2"/>
              <a:buNone/>
            </a:pPr>
            <a:r>
              <a:rPr lang="en-US" sz="1400" dirty="0">
                <a:solidFill>
                  <a:srgbClr val="FFFFFE"/>
                </a:solidFill>
                <a:ea typeface="ＭＳ Ｐゴシック" charset="-128"/>
              </a:rPr>
              <a:t>		</a:t>
            </a:r>
            <a:r>
              <a:rPr lang="en-US" sz="1400" dirty="0" smtClean="0">
                <a:solidFill>
                  <a:srgbClr val="FFFFFE"/>
                </a:solidFill>
                <a:ea typeface="ＭＳ Ｐゴシック" charset="-128"/>
              </a:rPr>
              <a:t>Advisor Relations Manager</a:t>
            </a:r>
            <a:endParaRPr lang="en-US" sz="1400" dirty="0">
              <a:solidFill>
                <a:srgbClr val="FFFFFE"/>
              </a:solidFill>
              <a:ea typeface="ＭＳ Ｐゴシック" charset="-128"/>
            </a:endParaRPr>
          </a:p>
          <a:p>
            <a:pPr fontAlgn="base">
              <a:spcBef>
                <a:spcPct val="25000"/>
              </a:spcBef>
              <a:buClr>
                <a:srgbClr val="FF0000"/>
              </a:buClr>
              <a:buSzPct val="85000"/>
              <a:buFont typeface="Wingdings" pitchFamily="2" charset="2"/>
              <a:buNone/>
            </a:pPr>
            <a:r>
              <a:rPr lang="en-US" sz="1400" dirty="0">
                <a:solidFill>
                  <a:srgbClr val="FFFFFE"/>
                </a:solidFill>
                <a:ea typeface="ＭＳ Ｐゴシック" charset="-128"/>
              </a:rPr>
              <a:t>		</a:t>
            </a:r>
            <a:r>
              <a:rPr lang="en-US" sz="1400" dirty="0" smtClean="0">
                <a:solidFill>
                  <a:srgbClr val="FFFFFE"/>
                </a:solidFill>
                <a:ea typeface="ＭＳ Ｐゴシック" charset="-128"/>
              </a:rPr>
              <a:t>DATE: September 16, 2014</a:t>
            </a:r>
            <a:endParaRPr lang="en-US" sz="1400" dirty="0">
              <a:solidFill>
                <a:srgbClr val="FFFFFE"/>
              </a:solidFill>
              <a:ea typeface="ＭＳ Ｐゴシック" charset="-128"/>
            </a:endParaRPr>
          </a:p>
        </p:txBody>
      </p:sp>
    </p:spTree>
    <p:extLst>
      <p:ext uri="{BB962C8B-B14F-4D97-AF65-F5344CB8AC3E}">
        <p14:creationId xmlns:p14="http://schemas.microsoft.com/office/powerpoint/2010/main" val="824785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10</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7469" y="1447800"/>
            <a:ext cx="7772400" cy="4439677"/>
          </a:xfrm>
          <a:prstGeom prst="rect">
            <a:avLst/>
          </a:prstGeom>
        </p:spPr>
        <p:txBody>
          <a:bodyPr wrap="square">
            <a:spAutoFit/>
          </a:bodyPr>
          <a:lstStyle/>
          <a:p>
            <a:pPr marL="231775" lvl="1" indent="-231775" fontAlgn="base">
              <a:lnSpc>
                <a:spcPct val="130000"/>
              </a:lnSpc>
              <a:spcBef>
                <a:spcPct val="0"/>
              </a:spcBef>
              <a:buClr>
                <a:srgbClr val="A3BA3F"/>
              </a:buClr>
              <a:buSzPct val="100000"/>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lnSpc>
                <a:spcPct val="130000"/>
              </a:lnSpc>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Retained Control</a:t>
            </a:r>
          </a:p>
          <a:p>
            <a:pPr marL="457200" lvl="2" indent="-230188" fontAlgn="base">
              <a:lnSpc>
                <a:spcPct val="13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Ensure assets are spent on education as assets are revocable</a:t>
            </a:r>
          </a:p>
          <a:p>
            <a:pPr marL="457200" lvl="2" indent="-230188" fontAlgn="base">
              <a:lnSpc>
                <a:spcPct val="13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Depending on family situations, changes in beneficiaries can be made</a:t>
            </a:r>
          </a:p>
          <a:p>
            <a:pPr marL="231775" lvl="1" indent="-231775" fontAlgn="base">
              <a:lnSpc>
                <a:spcPct val="130000"/>
              </a:lnSpc>
              <a:spcBef>
                <a:spcPct val="0"/>
              </a:spcBef>
              <a:buSzPct val="120000"/>
              <a:buFont typeface="Wingdings" pitchFamily="2" charset="2"/>
              <a:buChar char="§"/>
              <a:tabLst>
                <a:tab pos="457200" algn="l"/>
              </a:tabLst>
            </a:pPr>
            <a:r>
              <a:rPr lang="en-US" sz="2000" b="1" kern="0" dirty="0" smtClean="0">
                <a:solidFill>
                  <a:srgbClr val="252222"/>
                </a:solidFill>
                <a:latin typeface="Arial"/>
                <a:ea typeface="ＭＳ Ｐゴシック" charset="-128"/>
              </a:rPr>
              <a:t>Unlimited Number of Beneficiaries</a:t>
            </a:r>
            <a:endParaRPr lang="en-US" sz="2000" b="1" kern="0" dirty="0">
              <a:solidFill>
                <a:srgbClr val="252222"/>
              </a:solidFill>
              <a:latin typeface="Arial"/>
              <a:ea typeface="ＭＳ Ｐゴシック" charset="-128"/>
            </a:endParaRPr>
          </a:p>
          <a:p>
            <a:pPr marL="231775" lvl="1" indent="-231775" fontAlgn="base">
              <a:lnSpc>
                <a:spcPct val="130000"/>
              </a:lnSpc>
              <a:spcBef>
                <a:spcPct val="0"/>
              </a:spcBef>
              <a:buSzPct val="120000"/>
              <a:buFont typeface="Wingdings" pitchFamily="2" charset="2"/>
              <a:buChar char="§"/>
              <a:tabLst>
                <a:tab pos="457200" algn="l"/>
              </a:tabLst>
            </a:pPr>
            <a:r>
              <a:rPr lang="en-US" sz="2000" b="1" kern="0" dirty="0" smtClean="0">
                <a:solidFill>
                  <a:srgbClr val="252222"/>
                </a:solidFill>
                <a:latin typeface="Arial"/>
                <a:ea typeface="ＭＳ Ｐゴシック" charset="-128"/>
              </a:rPr>
              <a:t>No Expiration Date</a:t>
            </a:r>
          </a:p>
          <a:p>
            <a:pPr marL="454025" lvl="2" indent="-217488" fontAlgn="base">
              <a:lnSpc>
                <a:spcPct val="130000"/>
              </a:lnSpc>
              <a:spcBef>
                <a:spcPct val="0"/>
              </a:spcBef>
              <a:buSzPct val="60000"/>
              <a:buFont typeface="Wingdings" pitchFamily="2" charset="2"/>
              <a:buChar char="q"/>
              <a:tabLst>
                <a:tab pos="457200" algn="l"/>
              </a:tabLst>
            </a:pPr>
            <a:r>
              <a:rPr lang="en-US" kern="0" dirty="0">
                <a:solidFill>
                  <a:srgbClr val="252222"/>
                </a:solidFill>
                <a:latin typeface="Arial"/>
                <a:ea typeface="ＭＳ Ｐゴシック" charset="-128"/>
              </a:rPr>
              <a:t>529 assets are revocable and tax-advantaged</a:t>
            </a:r>
          </a:p>
          <a:p>
            <a:pPr marL="236538" lvl="1" indent="-236538" fontAlgn="base">
              <a:lnSpc>
                <a:spcPct val="130000"/>
              </a:lnSpc>
              <a:spcBef>
                <a:spcPct val="0"/>
              </a:spcBef>
              <a:buSzPct val="120000"/>
              <a:buFont typeface="Wingdings" pitchFamily="2" charset="2"/>
              <a:buChar char="§"/>
              <a:tabLst>
                <a:tab pos="454025" algn="l"/>
              </a:tabLst>
            </a:pPr>
            <a:r>
              <a:rPr lang="en-US" sz="2000" b="1" kern="0" dirty="0" smtClean="0">
                <a:solidFill>
                  <a:srgbClr val="252222"/>
                </a:solidFill>
                <a:latin typeface="Arial"/>
                <a:ea typeface="ＭＳ Ｐゴシック" charset="-128"/>
              </a:rPr>
              <a:t>Solution for Required Minimum Distributions</a:t>
            </a:r>
          </a:p>
          <a:p>
            <a:pPr marL="454025" lvl="2" indent="-217488" fontAlgn="base">
              <a:lnSpc>
                <a:spcPct val="130000"/>
              </a:lnSpc>
              <a:spcBef>
                <a:spcPct val="0"/>
              </a:spcBef>
              <a:buSzPct val="60000"/>
              <a:buFont typeface="Wingdings" pitchFamily="2" charset="2"/>
              <a:buChar char="q"/>
              <a:tabLst>
                <a:tab pos="457200" algn="l"/>
              </a:tabLst>
            </a:pPr>
            <a:r>
              <a:rPr lang="en-US" kern="0" dirty="0">
                <a:solidFill>
                  <a:srgbClr val="252222"/>
                </a:solidFill>
                <a:latin typeface="Arial"/>
                <a:ea typeface="ＭＳ Ｐゴシック" charset="-128"/>
              </a:rPr>
              <a:t>Clients who don’t need their required minimum distributions can reinvest those assets in 529 plans</a:t>
            </a:r>
          </a:p>
          <a:p>
            <a:pPr marL="236538" lvl="1" indent="-236538" fontAlgn="base">
              <a:lnSpc>
                <a:spcPct val="130000"/>
              </a:lnSpc>
              <a:spcBef>
                <a:spcPct val="0"/>
              </a:spcBef>
              <a:buSzPct val="120000"/>
              <a:buFont typeface="Wingdings" pitchFamily="2" charset="2"/>
              <a:buChar char="§"/>
              <a:tabLst>
                <a:tab pos="454025" algn="l"/>
              </a:tabLst>
            </a:pPr>
            <a:r>
              <a:rPr lang="en-US" sz="2000" b="1" kern="0" dirty="0" smtClean="0">
                <a:solidFill>
                  <a:srgbClr val="252222"/>
                </a:solidFill>
                <a:latin typeface="Arial"/>
                <a:ea typeface="ＭＳ Ｐゴシック" charset="-128"/>
              </a:rPr>
              <a:t>Gain State Tax Deductions or Credits</a:t>
            </a:r>
          </a:p>
          <a:p>
            <a:pPr marL="457200" lvl="2" indent="-230188" fontAlgn="base">
              <a:lnSpc>
                <a:spcPct val="130000"/>
              </a:lnSpc>
              <a:spcBef>
                <a:spcPct val="0"/>
              </a:spcBef>
              <a:buSzPct val="60000"/>
              <a:buFont typeface="Wingdings" charset="2"/>
              <a:buChar char=""/>
              <a:tabLst>
                <a:tab pos="454025" algn="l"/>
              </a:tabLst>
            </a:pPr>
            <a:endParaRPr lang="en-US" kern="0" dirty="0">
              <a:solidFill>
                <a:srgbClr val="252222"/>
              </a:solidFill>
              <a:latin typeface="Arial"/>
              <a:ea typeface="ＭＳ Ｐゴシック" charset="-128"/>
            </a:endParaRPr>
          </a:p>
        </p:txBody>
      </p:sp>
      <p:sp>
        <p:nvSpPr>
          <p:cNvPr id="5" name="Rectangle 4"/>
          <p:cNvSpPr/>
          <p:nvPr/>
        </p:nvSpPr>
        <p:spPr>
          <a:xfrm>
            <a:off x="457200" y="228600"/>
            <a:ext cx="570220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Grandparent Benefits</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of 529 Plans</a:t>
            </a:r>
            <a:endParaRPr kumimoji="0" lang="en-US" sz="1800" b="0" i="0" u="none" strike="noStrike" kern="0" cap="none" spc="0" normalizeH="0" baseline="0" noProof="0" dirty="0" smtClean="0">
              <a:ln>
                <a:noFill/>
              </a:ln>
              <a:solidFill>
                <a:schemeClr val="bg1"/>
              </a:solidFill>
              <a:effectLst/>
              <a:uLnTx/>
              <a:uFillTx/>
            </a:endParaRPr>
          </a:p>
        </p:txBody>
      </p:sp>
      <p:sp>
        <p:nvSpPr>
          <p:cNvPr id="9" name="TextBox 1"/>
          <p:cNvSpPr txBox="1">
            <a:spLocks noChangeArrowheads="1"/>
          </p:cNvSpPr>
          <p:nvPr/>
        </p:nvSpPr>
        <p:spPr bwMode="auto">
          <a:xfrm>
            <a:off x="233363" y="6333023"/>
            <a:ext cx="3239990"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a:t>
            </a:r>
            <a:r>
              <a:rPr lang="en-US" sz="1000" dirty="0" smtClean="0">
                <a:solidFill>
                  <a:srgbClr val="252222"/>
                </a:solidFill>
                <a:latin typeface="Arial" pitchFamily="34" charset="0"/>
                <a:ea typeface="ＭＳ Ｐゴシック" charset="-128"/>
              </a:rPr>
              <a:t>IRS (</a:t>
            </a:r>
            <a:r>
              <a:rPr lang="en-US" sz="1000" dirty="0">
                <a:solidFill>
                  <a:srgbClr val="252222"/>
                </a:solidFill>
                <a:latin typeface="Arial" pitchFamily="34" charset="0"/>
                <a:ea typeface="ＭＳ Ｐゴシック" charset="-128"/>
                <a:cs typeface="Arial" pitchFamily="34" charset="0"/>
                <a:hlinkClick r:id="rId4"/>
              </a:rPr>
              <a:t>http://</a:t>
            </a:r>
            <a:r>
              <a:rPr lang="en-US" sz="1000" dirty="0" smtClean="0">
                <a:solidFill>
                  <a:srgbClr val="252222"/>
                </a:solidFill>
                <a:latin typeface="Arial" pitchFamily="34" charset="0"/>
                <a:ea typeface="ＭＳ Ｐゴシック" charset="-128"/>
                <a:cs typeface="Arial" pitchFamily="34" charset="0"/>
                <a:hlinkClick r:id="rId4"/>
              </a:rPr>
              <a:t>www.irs.gov/pub/irs-pdf/p970.pdf</a:t>
            </a:r>
            <a:r>
              <a:rPr lang="en-US" sz="1000" dirty="0">
                <a:solidFill>
                  <a:srgbClr val="252222"/>
                </a:solidFill>
                <a:latin typeface="Arial" pitchFamily="34" charset="0"/>
                <a:ea typeface="ＭＳ Ｐゴシック" charset="-128"/>
                <a:cs typeface="Arial" pitchFamily="34" charset="0"/>
              </a:rPr>
              <a:t>)</a:t>
            </a:r>
          </a:p>
        </p:txBody>
      </p:sp>
    </p:spTree>
    <p:extLst>
      <p:ext uri="{BB962C8B-B14F-4D97-AF65-F5344CB8AC3E}">
        <p14:creationId xmlns:p14="http://schemas.microsoft.com/office/powerpoint/2010/main" val="813476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11</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00200"/>
            <a:ext cx="7772400" cy="4251934"/>
          </a:xfrm>
          <a:prstGeom prst="rect">
            <a:avLst/>
          </a:prstGeom>
        </p:spPr>
        <p:txBody>
          <a:bodyPr wrap="square">
            <a:spAutoFit/>
          </a:bodyPr>
          <a:lstStyle/>
          <a:p>
            <a:pPr marL="231775" lvl="1" indent="-231775" fontAlgn="base">
              <a:lnSpc>
                <a:spcPct val="110000"/>
              </a:lnSpc>
              <a:spcBef>
                <a:spcPct val="0"/>
              </a:spcBef>
              <a:buClr>
                <a:srgbClr val="A3BA3F"/>
              </a:buClr>
              <a:buSzPct val="100000"/>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lnSpc>
                <a:spcPct val="110000"/>
              </a:lnSpc>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Refundable Credit</a:t>
            </a:r>
          </a:p>
          <a:p>
            <a:pPr marL="457200" lvl="2" indent="-230188" fontAlgn="base">
              <a:lnSpc>
                <a:spcPct val="11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IRS Definition: If the total of certain credits, withheld federal income tax and estimated tax payments is more than your total tax, the excess can be refunded to the taxpayer. </a:t>
            </a:r>
            <a:endParaRPr lang="en-US" kern="0" dirty="0">
              <a:solidFill>
                <a:srgbClr val="252222"/>
              </a:solidFill>
              <a:latin typeface="Arial"/>
              <a:ea typeface="ＭＳ Ｐゴシック" charset="-128"/>
            </a:endParaRPr>
          </a:p>
          <a:p>
            <a:pPr marL="55562" lvl="1" indent="-285750" fontAlgn="base">
              <a:lnSpc>
                <a:spcPct val="110000"/>
              </a:lnSpc>
              <a:spcBef>
                <a:spcPct val="0"/>
              </a:spcBef>
              <a:buSzPct val="120000"/>
              <a:buFont typeface="Wingdings" pitchFamily="2" charset="2"/>
              <a:buChar char="§"/>
              <a:tabLst>
                <a:tab pos="454025" algn="l"/>
              </a:tabLst>
            </a:pPr>
            <a:r>
              <a:rPr lang="en-US" sz="2000" b="1" kern="0" dirty="0" smtClean="0">
                <a:solidFill>
                  <a:srgbClr val="252222"/>
                </a:solidFill>
                <a:latin typeface="Arial"/>
                <a:ea typeface="ＭＳ Ｐゴシック" charset="-128"/>
              </a:rPr>
              <a:t>Implications for 529s</a:t>
            </a:r>
            <a:endParaRPr lang="en-US" sz="2000" b="1" kern="0" dirty="0">
              <a:solidFill>
                <a:srgbClr val="252222"/>
              </a:solidFill>
              <a:latin typeface="Arial"/>
              <a:ea typeface="ＭＳ Ｐゴシック" charset="-128"/>
            </a:endParaRPr>
          </a:p>
          <a:p>
            <a:pPr marL="457200" lvl="2" indent="-230188" fontAlgn="base">
              <a:lnSpc>
                <a:spcPct val="11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Certain states offer state income tax deductions for contributions to 529 plans</a:t>
            </a:r>
          </a:p>
          <a:p>
            <a:pPr marL="914400" lvl="3" indent="-230188" fontAlgn="base">
              <a:lnSpc>
                <a:spcPct val="11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In Colorado, the accountholder receives a dollar-for-dollar refundable deduction up to the resident’s taxable income level.</a:t>
            </a:r>
          </a:p>
          <a:p>
            <a:pPr marL="914400" lvl="3" indent="-230188" fontAlgn="base">
              <a:lnSpc>
                <a:spcPct val="11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In Utah, the accountholder receives a 5% state income tax credit up to $93 per beneficiary for single taxpayers. Amount Increases to $186 for married couple, and increases each year. </a:t>
            </a:r>
          </a:p>
          <a:p>
            <a:pPr marL="457200" lvl="2" indent="-230188" fontAlgn="base">
              <a:lnSpc>
                <a:spcPct val="11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Contributing to 529 plans may take the tax payment due down to zero.</a:t>
            </a:r>
            <a:endParaRPr lang="en-US" kern="0" dirty="0">
              <a:solidFill>
                <a:srgbClr val="252222"/>
              </a:solidFill>
              <a:latin typeface="Arial"/>
              <a:ea typeface="ＭＳ Ｐゴシック" charset="-128"/>
            </a:endParaRPr>
          </a:p>
        </p:txBody>
      </p:sp>
      <p:sp>
        <p:nvSpPr>
          <p:cNvPr id="5" name="Rectangle 4"/>
          <p:cNvSpPr/>
          <p:nvPr/>
        </p:nvSpPr>
        <p:spPr>
          <a:xfrm>
            <a:off x="457200" y="228600"/>
            <a:ext cx="642034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Gain State</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Tax Deductions and Credits</a:t>
            </a:r>
            <a:endParaRPr kumimoji="0" lang="en-US" sz="1800" b="0" i="0" u="none" strike="noStrike" kern="0" cap="none" spc="0" normalizeH="0" baseline="0" noProof="0" dirty="0" smtClean="0">
              <a:ln>
                <a:noFill/>
              </a:ln>
              <a:solidFill>
                <a:schemeClr val="bg1"/>
              </a:solidFill>
              <a:effectLst/>
              <a:uLnTx/>
              <a:uFillTx/>
            </a:endParaRPr>
          </a:p>
        </p:txBody>
      </p:sp>
      <p:sp>
        <p:nvSpPr>
          <p:cNvPr id="9" name="TextBox 1"/>
          <p:cNvSpPr txBox="1">
            <a:spLocks noChangeArrowheads="1"/>
          </p:cNvSpPr>
          <p:nvPr/>
        </p:nvSpPr>
        <p:spPr bwMode="auto">
          <a:xfrm>
            <a:off x="233363" y="6333023"/>
            <a:ext cx="5538696" cy="553998"/>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IRS (</a:t>
            </a:r>
            <a:r>
              <a:rPr lang="en-US" sz="1000" dirty="0">
                <a:solidFill>
                  <a:srgbClr val="252222"/>
                </a:solidFill>
                <a:latin typeface="Arial" pitchFamily="34" charset="0"/>
                <a:ea typeface="ＭＳ Ｐゴシック" charset="-128"/>
                <a:hlinkClick r:id="rId4"/>
              </a:rPr>
              <a:t>http://</a:t>
            </a:r>
            <a:r>
              <a:rPr lang="en-US" sz="1000" dirty="0" smtClean="0">
                <a:solidFill>
                  <a:srgbClr val="252222"/>
                </a:solidFill>
                <a:latin typeface="Arial" pitchFamily="34" charset="0"/>
                <a:ea typeface="ＭＳ Ｐゴシック" charset="-128"/>
                <a:hlinkClick r:id="rId4"/>
              </a:rPr>
              <a:t>www.irs.gov/publications/p17/ch36.html#en_US_2012_publink1000174964</a:t>
            </a:r>
            <a:r>
              <a:rPr lang="en-US" sz="1000" dirty="0" smtClean="0">
                <a:solidFill>
                  <a:srgbClr val="252222"/>
                </a:solidFill>
                <a:latin typeface="Arial" pitchFamily="34" charset="0"/>
                <a:ea typeface="ＭＳ Ｐゴシック" charset="-128"/>
              </a:rPr>
              <a:t>)</a:t>
            </a:r>
          </a:p>
          <a:p>
            <a:pPr fontAlgn="base">
              <a:spcBef>
                <a:spcPct val="0"/>
              </a:spcBef>
              <a:spcAft>
                <a:spcPct val="0"/>
              </a:spcAft>
            </a:pPr>
            <a:r>
              <a:rPr lang="en-US" sz="1000" dirty="0">
                <a:solidFill>
                  <a:srgbClr val="252222"/>
                </a:solidFill>
                <a:latin typeface="Arial" pitchFamily="34" charset="0"/>
                <a:ea typeface="ＭＳ Ｐゴシック" charset="-128"/>
              </a:rPr>
              <a:t>UESP (</a:t>
            </a:r>
            <a:r>
              <a:rPr lang="en-US" sz="1000" dirty="0">
                <a:solidFill>
                  <a:srgbClr val="252222"/>
                </a:solidFill>
                <a:latin typeface="Arial" pitchFamily="34" charset="0"/>
                <a:ea typeface="ＭＳ Ｐゴシック" charset="-128"/>
                <a:hlinkClick r:id="rId5"/>
              </a:rPr>
              <a:t>http://</a:t>
            </a:r>
            <a:r>
              <a:rPr lang="en-US" sz="1000" dirty="0" smtClean="0">
                <a:solidFill>
                  <a:srgbClr val="252222"/>
                </a:solidFill>
                <a:latin typeface="Arial" pitchFamily="34" charset="0"/>
                <a:ea typeface="ＭＳ Ｐゴシック" charset="-128"/>
                <a:hlinkClick r:id="rId5"/>
              </a:rPr>
              <a:t>www.uesp.org/taxadvantages?gclid=CLj_5sC387kCFcqZ4AodHw4AEQ</a:t>
            </a:r>
            <a:r>
              <a:rPr lang="en-US" sz="1000" dirty="0" smtClean="0">
                <a:solidFill>
                  <a:srgbClr val="252222"/>
                </a:solidFill>
                <a:latin typeface="Arial" pitchFamily="34" charset="0"/>
                <a:ea typeface="ＭＳ Ｐゴシック" charset="-128"/>
              </a:rPr>
              <a:t>)</a:t>
            </a:r>
          </a:p>
          <a:p>
            <a:pPr fontAlgn="base">
              <a:spcBef>
                <a:spcPct val="0"/>
              </a:spcBef>
              <a:spcAft>
                <a:spcPct val="0"/>
              </a:spcAft>
            </a:pP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13051317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12</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pic>
        <p:nvPicPr>
          <p:cNvPr id="14" name="123512424_lores.jpg" descr="/Users/judithbarker/Workspace_021713/*Legg Mason_021713/Scholars Choice/Branding Guidelines &amp; Logos/Photography Bank/2012-13_sup_images/123512424_lores.jpg"/>
          <p:cNvPicPr>
            <a:picLocks noChangeAspect="1"/>
          </p:cNvPicPr>
          <p:nvPr/>
        </p:nvPicPr>
        <p:blipFill rotWithShape="1">
          <a:blip r:embed="rId4" r:link="rId5" cstate="print">
            <a:extLst>
              <a:ext uri="{28A0092B-C50C-407E-A947-70E740481C1C}">
                <a14:useLocalDpi xmlns:a14="http://schemas.microsoft.com/office/drawing/2010/main" val="0"/>
              </a:ext>
            </a:extLst>
          </a:blip>
          <a:srcRect r="-287"/>
          <a:stretch/>
        </p:blipFill>
        <p:spPr>
          <a:xfrm>
            <a:off x="152400" y="1600200"/>
            <a:ext cx="3246427" cy="4572000"/>
          </a:xfrm>
          <a:prstGeom prst="rect">
            <a:avLst/>
          </a:prstGeom>
        </p:spPr>
      </p:pic>
      <p:sp>
        <p:nvSpPr>
          <p:cNvPr id="12" name="Rectangle 11"/>
          <p:cNvSpPr/>
          <p:nvPr/>
        </p:nvSpPr>
        <p:spPr>
          <a:xfrm>
            <a:off x="394465" y="152400"/>
            <a:ext cx="502092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Estate Tax Planning with 529s</a:t>
            </a:r>
            <a:endParaRPr kumimoji="0" lang="en-US" sz="1800" b="0" i="0" u="none" strike="noStrike" kern="0" cap="none" spc="0" normalizeH="0" baseline="0" noProof="0" dirty="0" smtClean="0">
              <a:ln>
                <a:noFill/>
              </a:ln>
              <a:solidFill>
                <a:schemeClr val="bg1"/>
              </a:solidFill>
              <a:effectLst/>
              <a:uLnTx/>
              <a:uFillTx/>
            </a:endParaRPr>
          </a:p>
        </p:txBody>
      </p:sp>
      <p:sp>
        <p:nvSpPr>
          <p:cNvPr id="13" name="Rectangle 12"/>
          <p:cNvSpPr/>
          <p:nvPr/>
        </p:nvSpPr>
        <p:spPr>
          <a:xfrm>
            <a:off x="3886200" y="1676400"/>
            <a:ext cx="4572000" cy="4801314"/>
          </a:xfrm>
          <a:prstGeom prst="rect">
            <a:avLst/>
          </a:prstGeom>
        </p:spPr>
        <p:txBody>
          <a:bodyPr>
            <a:spAutoFit/>
          </a:bodyPr>
          <a:lstStyle/>
          <a:p>
            <a:pPr marL="225425" lvl="1" indent="-225425" fontAlgn="base">
              <a:spcBef>
                <a:spcPct val="0"/>
              </a:spcBef>
              <a:spcAft>
                <a:spcPts val="600"/>
              </a:spcAft>
              <a:buSzPct val="120000"/>
              <a:buFont typeface="Wingdings" charset="2"/>
              <a:buChar char="§"/>
              <a:tabLst>
                <a:tab pos="347663" algn="l"/>
              </a:tabLst>
              <a:defRPr/>
            </a:pPr>
            <a:r>
              <a:rPr lang="en-US" sz="2400" dirty="0" smtClean="0">
                <a:solidFill>
                  <a:srgbClr val="252222"/>
                </a:solidFill>
                <a:latin typeface="Arial" charset="0"/>
                <a:ea typeface="ＭＳ Ｐゴシック" charset="-128"/>
              </a:rPr>
              <a:t>$5.34 million lifetime gift exemption from estate tax as of 2014 for individual</a:t>
            </a:r>
          </a:p>
          <a:p>
            <a:pPr marL="454025" lvl="2" indent="-227013" fontAlgn="base">
              <a:spcBef>
                <a:spcPct val="0"/>
              </a:spcBef>
              <a:spcAft>
                <a:spcPts val="600"/>
              </a:spcAft>
              <a:buClr>
                <a:schemeClr val="tx1"/>
              </a:buClr>
              <a:buSzPct val="60000"/>
              <a:buFont typeface="Wingdings" charset="2"/>
              <a:buChar char=""/>
              <a:tabLst>
                <a:tab pos="454025" algn="l"/>
                <a:tab pos="1316038" algn="l"/>
              </a:tabLst>
              <a:defRPr/>
            </a:pPr>
            <a:r>
              <a:rPr lang="en-US" sz="2000" dirty="0" smtClean="0">
                <a:solidFill>
                  <a:srgbClr val="252222"/>
                </a:solidFill>
                <a:latin typeface="Arial" charset="0"/>
                <a:ea typeface="ＭＳ Ｐゴシック" charset="-128"/>
              </a:rPr>
              <a:t>Estate tax rate for estates valued over $5.34 million increased from 35% in 2012 to 40% in 2013</a:t>
            </a:r>
            <a:endParaRPr lang="en-US" sz="2000" dirty="0">
              <a:solidFill>
                <a:srgbClr val="252222"/>
              </a:solidFill>
              <a:latin typeface="Arial" charset="0"/>
              <a:ea typeface="ＭＳ Ｐゴシック" charset="-128"/>
            </a:endParaRPr>
          </a:p>
          <a:p>
            <a:pPr marL="454025" lvl="2" indent="-227013" fontAlgn="base">
              <a:spcBef>
                <a:spcPct val="0"/>
              </a:spcBef>
              <a:spcAft>
                <a:spcPts val="600"/>
              </a:spcAft>
              <a:buClr>
                <a:schemeClr val="tx1"/>
              </a:buClr>
              <a:buSzPct val="60000"/>
              <a:buFont typeface="Wingdings" charset="2"/>
              <a:buChar char=""/>
              <a:tabLst>
                <a:tab pos="454025" algn="l"/>
                <a:tab pos="1316038" algn="l"/>
              </a:tabLst>
              <a:defRPr/>
            </a:pPr>
            <a:r>
              <a:rPr lang="en-US" sz="2000" dirty="0" smtClean="0">
                <a:solidFill>
                  <a:srgbClr val="252222"/>
                </a:solidFill>
                <a:latin typeface="Arial" charset="0"/>
                <a:ea typeface="ＭＳ Ｐゴシック" charset="-128"/>
              </a:rPr>
              <a:t>Exemption indexed by inflation annually </a:t>
            </a:r>
          </a:p>
          <a:p>
            <a:pPr marL="225425" lvl="1" indent="-225425" fontAlgn="base">
              <a:spcBef>
                <a:spcPct val="0"/>
              </a:spcBef>
              <a:spcAft>
                <a:spcPts val="600"/>
              </a:spcAft>
              <a:buSzPct val="120000"/>
              <a:buFont typeface="Wingdings" charset="2"/>
              <a:buChar char="§"/>
              <a:tabLst>
                <a:tab pos="347663" algn="l"/>
              </a:tabLst>
              <a:defRPr/>
            </a:pPr>
            <a:r>
              <a:rPr lang="en-US" sz="2400" dirty="0" smtClean="0">
                <a:solidFill>
                  <a:srgbClr val="252222"/>
                </a:solidFill>
                <a:latin typeface="Arial" charset="0"/>
                <a:ea typeface="ＭＳ Ｐゴシック" charset="-128"/>
              </a:rPr>
              <a:t>Two important goals combined</a:t>
            </a:r>
          </a:p>
          <a:p>
            <a:pPr marL="455613" lvl="2" indent="-228600" fontAlgn="base">
              <a:spcBef>
                <a:spcPct val="0"/>
              </a:spcBef>
              <a:spcAft>
                <a:spcPts val="600"/>
              </a:spcAft>
              <a:buSzPct val="60000"/>
              <a:buFont typeface="Wingdings" charset="2"/>
              <a:buChar char=""/>
              <a:tabLst>
                <a:tab pos="454025" algn="l"/>
              </a:tabLst>
              <a:defRPr/>
            </a:pPr>
            <a:r>
              <a:rPr lang="en-US" sz="2000" dirty="0" smtClean="0">
                <a:solidFill>
                  <a:srgbClr val="252222"/>
                </a:solidFill>
                <a:latin typeface="Arial" charset="0"/>
                <a:ea typeface="ＭＳ Ｐゴシック" charset="-128"/>
              </a:rPr>
              <a:t>Potentially reduce estate tax burden with 529 plans</a:t>
            </a:r>
          </a:p>
          <a:p>
            <a:pPr marL="455613" lvl="2" indent="-228600" fontAlgn="base">
              <a:spcBef>
                <a:spcPct val="0"/>
              </a:spcBef>
              <a:spcAft>
                <a:spcPts val="600"/>
              </a:spcAft>
              <a:buSzPct val="60000"/>
              <a:buFont typeface="Wingdings" charset="2"/>
              <a:buChar char=""/>
              <a:tabLst>
                <a:tab pos="454025" algn="l"/>
              </a:tabLst>
              <a:defRPr/>
            </a:pPr>
            <a:r>
              <a:rPr lang="en-US" sz="2000" dirty="0" smtClean="0">
                <a:solidFill>
                  <a:srgbClr val="252222"/>
                </a:solidFill>
                <a:latin typeface="Arial" charset="0"/>
                <a:ea typeface="ＭＳ Ｐゴシック" charset="-128"/>
              </a:rPr>
              <a:t>Provide an educational legacy</a:t>
            </a:r>
          </a:p>
          <a:p>
            <a:pPr marL="454025" lvl="2" indent="-227013" fontAlgn="base">
              <a:spcBef>
                <a:spcPct val="0"/>
              </a:spcBef>
              <a:spcAft>
                <a:spcPts val="600"/>
              </a:spcAft>
              <a:buClr>
                <a:schemeClr val="tx1"/>
              </a:buClr>
              <a:buSzPct val="60000"/>
              <a:buFont typeface="Wingdings" charset="2"/>
              <a:buChar char=""/>
              <a:tabLst>
                <a:tab pos="454025" algn="l"/>
                <a:tab pos="1316038" algn="l"/>
              </a:tabLst>
              <a:defRPr/>
            </a:pPr>
            <a:endParaRPr lang="en-US" sz="2000" dirty="0" smtClean="0">
              <a:solidFill>
                <a:srgbClr val="252222"/>
              </a:solidFill>
              <a:latin typeface="Arial" charset="0"/>
              <a:ea typeface="ＭＳ Ｐゴシック" charset="-128"/>
            </a:endParaRPr>
          </a:p>
        </p:txBody>
      </p:sp>
      <p:sp>
        <p:nvSpPr>
          <p:cNvPr id="15" name="TextBox 1"/>
          <p:cNvSpPr txBox="1">
            <a:spLocks noChangeArrowheads="1"/>
          </p:cNvSpPr>
          <p:nvPr/>
        </p:nvSpPr>
        <p:spPr bwMode="auto">
          <a:xfrm>
            <a:off x="233363" y="6333023"/>
            <a:ext cx="7002238"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IRS (</a:t>
            </a:r>
            <a:r>
              <a:rPr lang="en-US" sz="1000" dirty="0" smtClean="0">
                <a:solidFill>
                  <a:srgbClr val="252222"/>
                </a:solidFill>
                <a:latin typeface="Arial" pitchFamily="34" charset="0"/>
                <a:ea typeface="ＭＳ Ｐゴシック" charset="-128"/>
                <a:hlinkClick r:id="rId6"/>
              </a:rPr>
              <a:t>www.irs.gov/pub/irs-pdf/p950.pdf</a:t>
            </a:r>
            <a:r>
              <a:rPr lang="en-US" sz="1000" dirty="0">
                <a:solidFill>
                  <a:srgbClr val="252222"/>
                </a:solidFill>
                <a:latin typeface="Arial" pitchFamily="34" charset="0"/>
                <a:ea typeface="ＭＳ Ｐゴシック" charset="-128"/>
              </a:rPr>
              <a:t>; </a:t>
            </a:r>
            <a:r>
              <a:rPr lang="en-US" sz="1000" dirty="0">
                <a:solidFill>
                  <a:srgbClr val="252222"/>
                </a:solidFill>
                <a:latin typeface="Arial" pitchFamily="34" charset="0"/>
                <a:ea typeface="ＭＳ Ｐゴシック" charset="-128"/>
                <a:hlinkClick r:id="rId7"/>
              </a:rPr>
              <a:t>http://</a:t>
            </a:r>
            <a:r>
              <a:rPr lang="en-US" sz="1000" dirty="0" smtClean="0">
                <a:solidFill>
                  <a:srgbClr val="252222"/>
                </a:solidFill>
                <a:latin typeface="Arial" pitchFamily="34" charset="0"/>
                <a:ea typeface="ＭＳ Ｐゴシック" charset="-128"/>
                <a:hlinkClick r:id="rId7"/>
              </a:rPr>
              <a:t>www.irs.gov/uac/Newsroom/Annual-Inflation-Adjustments-for-2013</a:t>
            </a:r>
            <a:r>
              <a:rPr lang="en-US" sz="1000" dirty="0" smtClean="0">
                <a:solidFill>
                  <a:srgbClr val="252222"/>
                </a:solidFill>
                <a:latin typeface="Arial" pitchFamily="34" charset="0"/>
                <a:ea typeface="ＭＳ Ｐゴシック" charset="-128"/>
              </a:rPr>
              <a:t>)</a:t>
            </a:r>
          </a:p>
          <a:p>
            <a:pPr fontAlgn="base">
              <a:spcBef>
                <a:spcPct val="0"/>
              </a:spcBef>
              <a:spcAft>
                <a:spcPct val="0"/>
              </a:spcAft>
            </a:pP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2340865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13</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5" name="Rectangle 4"/>
          <p:cNvSpPr/>
          <p:nvPr/>
        </p:nvSpPr>
        <p:spPr>
          <a:xfrm>
            <a:off x="457200" y="228600"/>
            <a:ext cx="603723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50-Year History</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of</a:t>
            </a: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 Estate Tax</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Rates</a:t>
            </a:r>
            <a:endParaRPr kumimoji="0" lang="en-US" sz="1800" b="0" i="0" u="none" strike="noStrike" kern="0" cap="none" spc="0" normalizeH="0" baseline="0" noProof="0" dirty="0" smtClean="0">
              <a:ln>
                <a:noFill/>
              </a:ln>
              <a:solidFill>
                <a:schemeClr val="bg1"/>
              </a:solidFill>
              <a:effectLst/>
              <a:uLnTx/>
              <a:uFillTx/>
            </a:endParaRPr>
          </a:p>
        </p:txBody>
      </p:sp>
      <p:sp>
        <p:nvSpPr>
          <p:cNvPr id="12" name="TextBox 1"/>
          <p:cNvSpPr txBox="1">
            <a:spLocks noChangeArrowheads="1"/>
          </p:cNvSpPr>
          <p:nvPr/>
        </p:nvSpPr>
        <p:spPr bwMode="auto">
          <a:xfrm>
            <a:off x="233364" y="6333023"/>
            <a:ext cx="5253036"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smtClean="0">
                <a:solidFill>
                  <a:srgbClr val="252222"/>
                </a:solidFill>
                <a:latin typeface="Arial" pitchFamily="34" charset="0"/>
                <a:ea typeface="ＭＳ Ｐゴシック" charset="-128"/>
              </a:rPr>
              <a:t>Sources: IRS </a:t>
            </a:r>
            <a:r>
              <a:rPr lang="en-US" sz="1000" dirty="0">
                <a:solidFill>
                  <a:srgbClr val="252222"/>
                </a:solidFill>
                <a:latin typeface="Arial" pitchFamily="34" charset="0"/>
                <a:ea typeface="ＭＳ Ｐゴシック" charset="-128"/>
              </a:rPr>
              <a:t>(</a:t>
            </a:r>
            <a:r>
              <a:rPr lang="en-US" sz="1000" dirty="0">
                <a:solidFill>
                  <a:srgbClr val="252222"/>
                </a:solidFill>
                <a:latin typeface="Arial" pitchFamily="34" charset="0"/>
                <a:ea typeface="ＭＳ Ｐゴシック" charset="-128"/>
                <a:hlinkClick r:id="rId4"/>
              </a:rPr>
              <a:t>http://</a:t>
            </a:r>
            <a:r>
              <a:rPr lang="en-US" sz="1000" dirty="0" smtClean="0">
                <a:solidFill>
                  <a:srgbClr val="252222"/>
                </a:solidFill>
                <a:latin typeface="Arial" pitchFamily="34" charset="0"/>
                <a:ea typeface="ＭＳ Ｐゴシック" charset="-128"/>
                <a:hlinkClick r:id="rId4"/>
              </a:rPr>
              <a:t>www.irs.gov/uac/Newsroom/Annual-Inflation-Adjustments-for-2013</a:t>
            </a:r>
            <a:r>
              <a:rPr lang="en-US" sz="1000" dirty="0">
                <a:solidFill>
                  <a:srgbClr val="252222"/>
                </a:solidFill>
                <a:latin typeface="Arial" pitchFamily="34" charset="0"/>
                <a:ea typeface="ＭＳ Ｐゴシック" charset="-128"/>
              </a:rPr>
              <a:t>), IRS (</a:t>
            </a:r>
            <a:r>
              <a:rPr lang="en-US" sz="1000" dirty="0">
                <a:solidFill>
                  <a:srgbClr val="252222"/>
                </a:solidFill>
                <a:latin typeface="Arial" pitchFamily="34" charset="0"/>
                <a:ea typeface="ＭＳ Ｐゴシック" charset="-128"/>
                <a:hlinkClick r:id="rId5"/>
              </a:rPr>
              <a:t>http://</a:t>
            </a:r>
            <a:r>
              <a:rPr lang="en-US" sz="1000" dirty="0" smtClean="0">
                <a:solidFill>
                  <a:srgbClr val="252222"/>
                </a:solidFill>
                <a:latin typeface="Arial" pitchFamily="34" charset="0"/>
                <a:ea typeface="ＭＳ Ｐゴシック" charset="-128"/>
                <a:hlinkClick r:id="rId5"/>
              </a:rPr>
              <a:t>www.irs.gov/pub/irs-soi/ninetyestate.pdf</a:t>
            </a:r>
            <a:r>
              <a:rPr lang="en-US" sz="1000" dirty="0" smtClean="0">
                <a:solidFill>
                  <a:srgbClr val="252222"/>
                </a:solidFill>
                <a:latin typeface="Arial" pitchFamily="34" charset="0"/>
                <a:ea typeface="ＭＳ Ｐゴシック" charset="-128"/>
              </a:rPr>
              <a:t>) </a:t>
            </a:r>
            <a:endParaRPr lang="en-US" sz="1000" dirty="0">
              <a:solidFill>
                <a:srgbClr val="252222"/>
              </a:solidFill>
              <a:latin typeface="Arial" pitchFamily="34" charset="0"/>
              <a:ea typeface="ＭＳ Ｐゴシック" charset="-128"/>
            </a:endParaRPr>
          </a:p>
        </p:txBody>
      </p:sp>
      <p:graphicFrame>
        <p:nvGraphicFramePr>
          <p:cNvPr id="14" name="Chart 13"/>
          <p:cNvGraphicFramePr>
            <a:graphicFrameLocks/>
          </p:cNvGraphicFramePr>
          <p:nvPr>
            <p:extLst>
              <p:ext uri="{D42A27DB-BD31-4B8C-83A1-F6EECF244321}">
                <p14:modId xmlns:p14="http://schemas.microsoft.com/office/powerpoint/2010/main" val="3602921809"/>
              </p:ext>
            </p:extLst>
          </p:nvPr>
        </p:nvGraphicFramePr>
        <p:xfrm>
          <a:off x="457200" y="1676400"/>
          <a:ext cx="8229600" cy="4343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479178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14</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00200"/>
            <a:ext cx="7772400" cy="4598183"/>
          </a:xfrm>
          <a:prstGeom prst="rect">
            <a:avLst/>
          </a:prstGeom>
        </p:spPr>
        <p:txBody>
          <a:bodyPr wrap="square">
            <a:spAutoFit/>
          </a:bodyPr>
          <a:lstStyle/>
          <a:p>
            <a:pPr marL="231775" lvl="1" indent="-231775" fontAlgn="base">
              <a:lnSpc>
                <a:spcPct val="140000"/>
              </a:lnSpc>
              <a:spcBef>
                <a:spcPct val="0"/>
              </a:spcBef>
              <a:buClr>
                <a:srgbClr val="A3BA3F"/>
              </a:buClr>
              <a:buSzPct val="100000"/>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lnSpc>
                <a:spcPct val="140000"/>
              </a:lnSpc>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Federal Gift</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or Transfer Tax Do Not Apply When:</a:t>
            </a:r>
          </a:p>
          <a:p>
            <a:pPr marL="457200" lvl="2" indent="-230188" fontAlgn="base">
              <a:lnSpc>
                <a:spcPct val="14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A change of the beneficiary to another member of the family</a:t>
            </a:r>
          </a:p>
          <a:p>
            <a:pPr marL="457200" lvl="2" indent="-230188" fontAlgn="base">
              <a:lnSpc>
                <a:spcPct val="14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A transfer to an account for another member of the family</a:t>
            </a:r>
            <a:endParaRPr lang="en-US" b="1" kern="0" dirty="0" smtClean="0">
              <a:solidFill>
                <a:srgbClr val="252222"/>
              </a:solidFill>
              <a:latin typeface="Arial"/>
              <a:ea typeface="ＭＳ Ｐゴシック" charset="-128"/>
            </a:endParaRPr>
          </a:p>
          <a:p>
            <a:pPr marL="223838" lvl="2" indent="-223838" fontAlgn="base">
              <a:lnSpc>
                <a:spcPct val="140000"/>
              </a:lnSpc>
              <a:spcBef>
                <a:spcPct val="0"/>
              </a:spcBef>
              <a:buSzPct val="120000"/>
              <a:buFont typeface="Wingdings" pitchFamily="2" charset="2"/>
              <a:buChar char="§"/>
              <a:tabLst>
                <a:tab pos="454025" algn="l"/>
              </a:tabLst>
            </a:pPr>
            <a:r>
              <a:rPr lang="en-US" sz="2000" b="1" kern="0" dirty="0" smtClean="0">
                <a:solidFill>
                  <a:srgbClr val="252222"/>
                </a:solidFill>
                <a:latin typeface="Arial"/>
                <a:ea typeface="ＭＳ Ｐゴシック" charset="-128"/>
              </a:rPr>
              <a:t>Exclusions</a:t>
            </a:r>
            <a:endParaRPr lang="en-US" sz="2000" b="1" kern="0" dirty="0">
              <a:solidFill>
                <a:srgbClr val="252222"/>
              </a:solidFill>
              <a:latin typeface="Arial"/>
              <a:ea typeface="ＭＳ Ｐゴシック" charset="-128"/>
            </a:endParaRPr>
          </a:p>
          <a:p>
            <a:pPr marL="457200" lvl="2" indent="-230188" fontAlgn="base">
              <a:lnSpc>
                <a:spcPct val="14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Taxpayer </a:t>
            </a:r>
            <a:r>
              <a:rPr lang="en-US" kern="0" dirty="0">
                <a:solidFill>
                  <a:srgbClr val="252222"/>
                </a:solidFill>
                <a:latin typeface="Arial"/>
                <a:ea typeface="ＭＳ Ｐゴシック" charset="-128"/>
              </a:rPr>
              <a:t>may be </a:t>
            </a:r>
            <a:r>
              <a:rPr lang="en-US" kern="0" dirty="0" smtClean="0">
                <a:solidFill>
                  <a:srgbClr val="252222"/>
                </a:solidFill>
                <a:latin typeface="Arial"/>
                <a:ea typeface="ＭＳ Ｐゴシック" charset="-128"/>
              </a:rPr>
              <a:t>able to receive a limited gift tax exclusion to individuals including family such as son, daughter, niece or nephew, or spouse of a family member.</a:t>
            </a:r>
          </a:p>
          <a:p>
            <a:pPr marL="457200" lvl="2" indent="-230188" fontAlgn="base">
              <a:lnSpc>
                <a:spcPct val="140000"/>
              </a:lnSpc>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Taxpayer </a:t>
            </a:r>
            <a:r>
              <a:rPr lang="en-US" kern="0" dirty="0">
                <a:solidFill>
                  <a:srgbClr val="252222"/>
                </a:solidFill>
                <a:latin typeface="Arial"/>
                <a:ea typeface="ＭＳ Ｐゴシック" charset="-128"/>
              </a:rPr>
              <a:t>may be </a:t>
            </a:r>
            <a:r>
              <a:rPr lang="en-US" kern="0" dirty="0" smtClean="0">
                <a:solidFill>
                  <a:srgbClr val="252222"/>
                </a:solidFill>
                <a:latin typeface="Arial"/>
                <a:ea typeface="ＭＳ Ｐゴシック" charset="-128"/>
              </a:rPr>
              <a:t>able to receive a </a:t>
            </a:r>
            <a:r>
              <a:rPr lang="en-US" kern="0" dirty="0">
                <a:solidFill>
                  <a:srgbClr val="252222"/>
                </a:solidFill>
                <a:latin typeface="Arial"/>
                <a:ea typeface="ＭＳ Ｐゴシック" charset="-128"/>
              </a:rPr>
              <a:t>limited generation-skipping </a:t>
            </a:r>
            <a:r>
              <a:rPr lang="en-US" kern="0" dirty="0" smtClean="0">
                <a:solidFill>
                  <a:srgbClr val="252222"/>
                </a:solidFill>
                <a:latin typeface="Arial"/>
                <a:ea typeface="ＭＳ Ｐゴシック" charset="-128"/>
              </a:rPr>
              <a:t>transfer (GST) exclusion when the beneficiary is two or more generations younger than the account owner such as between grandparents and grandchildren.</a:t>
            </a:r>
            <a:endParaRPr lang="en-US" kern="0" dirty="0">
              <a:solidFill>
                <a:srgbClr val="252222"/>
              </a:solidFill>
              <a:latin typeface="Arial"/>
              <a:ea typeface="ＭＳ Ｐゴシック" charset="-128"/>
            </a:endParaRPr>
          </a:p>
        </p:txBody>
      </p:sp>
      <p:sp>
        <p:nvSpPr>
          <p:cNvPr id="5" name="Rectangle 4"/>
          <p:cNvSpPr/>
          <p:nvPr/>
        </p:nvSpPr>
        <p:spPr>
          <a:xfrm>
            <a:off x="457200" y="228600"/>
            <a:ext cx="57406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Gift &amp; Generation-Skipping</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Taxes</a:t>
            </a:r>
            <a:endParaRPr kumimoji="0" lang="en-US" sz="1800" b="0" i="0" u="none" strike="noStrike" kern="0" cap="none" spc="0" normalizeH="0" baseline="0" noProof="0" dirty="0" smtClean="0">
              <a:ln>
                <a:noFill/>
              </a:ln>
              <a:solidFill>
                <a:schemeClr val="bg1"/>
              </a:solidFill>
              <a:effectLst/>
              <a:uLnTx/>
              <a:uFillTx/>
            </a:endParaRPr>
          </a:p>
        </p:txBody>
      </p:sp>
      <p:sp>
        <p:nvSpPr>
          <p:cNvPr id="12" name="TextBox 1"/>
          <p:cNvSpPr txBox="1">
            <a:spLocks noChangeArrowheads="1"/>
          </p:cNvSpPr>
          <p:nvPr/>
        </p:nvSpPr>
        <p:spPr bwMode="auto">
          <a:xfrm>
            <a:off x="233363" y="6333023"/>
            <a:ext cx="5958682"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a:t>
            </a:r>
            <a:r>
              <a:rPr lang="en-US" sz="1000" dirty="0" smtClean="0">
                <a:solidFill>
                  <a:srgbClr val="252222"/>
                </a:solidFill>
                <a:latin typeface="Arial" pitchFamily="34" charset="0"/>
                <a:ea typeface="ＭＳ Ｐゴシック" charset="-128"/>
              </a:rPr>
              <a:t>IRS (</a:t>
            </a:r>
            <a:r>
              <a:rPr lang="en-US" sz="1000" dirty="0">
                <a:solidFill>
                  <a:srgbClr val="252222"/>
                </a:solidFill>
                <a:latin typeface="Arial" pitchFamily="34" charset="0"/>
                <a:ea typeface="ＭＳ Ｐゴシック" charset="-128"/>
                <a:hlinkClick r:id="rId4"/>
              </a:rPr>
              <a:t>http://</a:t>
            </a:r>
            <a:r>
              <a:rPr lang="en-US" sz="1000" dirty="0" smtClean="0">
                <a:solidFill>
                  <a:srgbClr val="252222"/>
                </a:solidFill>
                <a:latin typeface="Arial" pitchFamily="34" charset="0"/>
                <a:ea typeface="ＭＳ Ｐゴシック" charset="-128"/>
                <a:hlinkClick r:id="rId4"/>
              </a:rPr>
              <a:t>www.irs.gov/irm/part7/irm_07-025-044.html</a:t>
            </a:r>
            <a:r>
              <a:rPr lang="en-US" sz="1000" dirty="0">
                <a:solidFill>
                  <a:srgbClr val="252222"/>
                </a:solidFill>
                <a:latin typeface="Arial" pitchFamily="34" charset="0"/>
                <a:ea typeface="ＭＳ Ｐゴシック" charset="-128"/>
              </a:rPr>
              <a:t>; </a:t>
            </a:r>
            <a:r>
              <a:rPr lang="en-US" sz="1000" dirty="0">
                <a:solidFill>
                  <a:srgbClr val="252222"/>
                </a:solidFill>
                <a:latin typeface="Arial" pitchFamily="34" charset="0"/>
                <a:ea typeface="ＭＳ Ｐゴシック" charset="-128"/>
                <a:hlinkClick r:id="rId5"/>
              </a:rPr>
              <a:t>http://</a:t>
            </a:r>
            <a:r>
              <a:rPr lang="en-US" sz="1000" dirty="0" smtClean="0">
                <a:solidFill>
                  <a:srgbClr val="252222"/>
                </a:solidFill>
                <a:latin typeface="Arial" pitchFamily="34" charset="0"/>
                <a:ea typeface="ＭＳ Ｐゴシック" charset="-128"/>
                <a:hlinkClick r:id="rId5"/>
              </a:rPr>
              <a:t>www.irs.gov/pub/irs-pdf/p950.pdf</a:t>
            </a:r>
            <a:r>
              <a:rPr lang="en-US" sz="1000" dirty="0" smtClean="0">
                <a:solidFill>
                  <a:srgbClr val="252222"/>
                </a:solidFill>
                <a:latin typeface="Arial" pitchFamily="34" charset="0"/>
                <a:ea typeface="ＭＳ Ｐゴシック" charset="-128"/>
              </a:rPr>
              <a:t>)</a:t>
            </a:r>
          </a:p>
          <a:p>
            <a:pPr fontAlgn="base">
              <a:spcBef>
                <a:spcPct val="0"/>
              </a:spcBef>
              <a:spcAft>
                <a:spcPct val="0"/>
              </a:spcAft>
            </a:pP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5331138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15</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828799"/>
            <a:ext cx="7772400" cy="1938992"/>
          </a:xfrm>
          <a:prstGeom prst="rect">
            <a:avLst/>
          </a:prstGeom>
        </p:spPr>
        <p:txBody>
          <a:bodyPr wrap="square">
            <a:spAutoFit/>
          </a:bodyPr>
          <a:lstStyle/>
          <a:p>
            <a:pPr marL="231775" lvl="1" indent="-231775" fontAlgn="base">
              <a:lnSpc>
                <a:spcPct val="150000"/>
              </a:lnSpc>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Federal Gift</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a:t>
            </a:r>
            <a:r>
              <a:rPr lang="en-US" sz="2000" b="1" kern="0" dirty="0" smtClean="0">
                <a:solidFill>
                  <a:srgbClr val="252222"/>
                </a:solidFill>
                <a:latin typeface="Arial"/>
                <a:ea typeface="ＭＳ Ｐゴシック" charset="-128"/>
              </a:rPr>
              <a:t>and</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Transfer Tax Exclusions:</a:t>
            </a:r>
          </a:p>
          <a:p>
            <a:pPr marL="457200" lvl="2" indent="-230188" fontAlgn="base">
              <a:lnSpc>
                <a:spcPct val="150000"/>
              </a:lnSpc>
              <a:spcBef>
                <a:spcPct val="0"/>
              </a:spcBef>
              <a:buSzPct val="60000"/>
              <a:buFont typeface="Wingdings" charset="2"/>
              <a:buChar char=""/>
              <a:tabLst>
                <a:tab pos="454025" algn="l"/>
              </a:tabLst>
            </a:pPr>
            <a:r>
              <a:rPr lang="en-US" sz="2000" b="1" kern="0" dirty="0" smtClean="0">
                <a:solidFill>
                  <a:srgbClr val="252222"/>
                </a:solidFill>
                <a:latin typeface="Arial"/>
                <a:ea typeface="ＭＳ Ｐゴシック" charset="-128"/>
              </a:rPr>
              <a:t>Gift Tax Exclusion</a:t>
            </a:r>
            <a:r>
              <a:rPr lang="en-US" sz="2000" kern="0" dirty="0" smtClean="0">
                <a:solidFill>
                  <a:srgbClr val="252222"/>
                </a:solidFill>
                <a:latin typeface="Arial"/>
                <a:ea typeface="ＭＳ Ｐゴシック" charset="-128"/>
              </a:rPr>
              <a:t>: A parent may give up to $14,000 per year without paying gift tax. The amount is $14,000 for 2014, and may change over time.</a:t>
            </a:r>
          </a:p>
        </p:txBody>
      </p:sp>
      <p:sp>
        <p:nvSpPr>
          <p:cNvPr id="5" name="Rectangle 4"/>
          <p:cNvSpPr/>
          <p:nvPr/>
        </p:nvSpPr>
        <p:spPr>
          <a:xfrm>
            <a:off x="457200" y="228600"/>
            <a:ext cx="3079689"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Gift </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Tax Exclusion</a:t>
            </a:r>
            <a:endParaRPr kumimoji="0" lang="en-US" sz="1800" b="0" i="0" u="none" strike="noStrike" kern="0" cap="none" spc="0" normalizeH="0" baseline="0" noProof="0" dirty="0" smtClean="0">
              <a:ln>
                <a:noFill/>
              </a:ln>
              <a:solidFill>
                <a:schemeClr val="bg1"/>
              </a:solidFill>
              <a:effectLst/>
              <a:uLnTx/>
              <a:uFillTx/>
            </a:endParaRPr>
          </a:p>
        </p:txBody>
      </p:sp>
      <p:sp>
        <p:nvSpPr>
          <p:cNvPr id="12" name="TextBox 1"/>
          <p:cNvSpPr txBox="1">
            <a:spLocks noChangeArrowheads="1"/>
          </p:cNvSpPr>
          <p:nvPr/>
        </p:nvSpPr>
        <p:spPr bwMode="auto">
          <a:xfrm>
            <a:off x="233363" y="6333023"/>
            <a:ext cx="6966972"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IRS (</a:t>
            </a:r>
            <a:r>
              <a:rPr lang="en-US" sz="1000" dirty="0">
                <a:solidFill>
                  <a:srgbClr val="252222"/>
                </a:solidFill>
                <a:latin typeface="Arial" pitchFamily="34" charset="0"/>
                <a:ea typeface="ＭＳ Ｐゴシック" charset="-128"/>
                <a:hlinkClick r:id="rId4"/>
              </a:rPr>
              <a:t>http://www.irs.gov/Businesses/Small-Businesses-&amp;-Self-Employed/What%27s-New---</a:t>
            </a:r>
            <a:r>
              <a:rPr lang="en-US" sz="1000" dirty="0" smtClean="0">
                <a:solidFill>
                  <a:srgbClr val="252222"/>
                </a:solidFill>
                <a:latin typeface="Arial" pitchFamily="34" charset="0"/>
                <a:ea typeface="ＭＳ Ｐゴシック" charset="-128"/>
                <a:hlinkClick r:id="rId4"/>
              </a:rPr>
              <a:t>Estate-and-Gift-Tax</a:t>
            </a:r>
            <a:r>
              <a:rPr lang="en-US" sz="1000" dirty="0">
                <a:solidFill>
                  <a:srgbClr val="252222"/>
                </a:solidFill>
                <a:latin typeface="Arial" pitchFamily="34" charset="0"/>
                <a:ea typeface="ＭＳ Ｐゴシック" charset="-128"/>
              </a:rPr>
              <a:t>; </a:t>
            </a:r>
            <a:endParaRPr lang="en-US" sz="1000" dirty="0" smtClean="0">
              <a:solidFill>
                <a:srgbClr val="252222"/>
              </a:solidFill>
              <a:latin typeface="Arial" pitchFamily="34" charset="0"/>
              <a:ea typeface="ＭＳ Ｐゴシック" charset="-128"/>
            </a:endParaRPr>
          </a:p>
          <a:p>
            <a:pPr fontAlgn="base">
              <a:spcBef>
                <a:spcPct val="0"/>
              </a:spcBef>
              <a:spcAft>
                <a:spcPct val="0"/>
              </a:spcAft>
            </a:pPr>
            <a:r>
              <a:rPr lang="en-US" sz="1000" dirty="0" smtClean="0">
                <a:solidFill>
                  <a:srgbClr val="252222"/>
                </a:solidFill>
                <a:latin typeface="Arial" pitchFamily="34" charset="0"/>
                <a:ea typeface="ＭＳ Ｐゴシック" charset="-128"/>
                <a:hlinkClick r:id="rId5"/>
              </a:rPr>
              <a:t>http</a:t>
            </a:r>
            <a:r>
              <a:rPr lang="en-US" sz="1000" dirty="0">
                <a:solidFill>
                  <a:srgbClr val="252222"/>
                </a:solidFill>
                <a:latin typeface="Arial" pitchFamily="34" charset="0"/>
                <a:ea typeface="ＭＳ Ｐゴシック" charset="-128"/>
                <a:hlinkClick r:id="rId5"/>
              </a:rPr>
              <a:t>://www.irs.gov/Businesses/Small-Businesses-&amp;-</a:t>
            </a:r>
            <a:r>
              <a:rPr lang="en-US" sz="1000" dirty="0" smtClean="0">
                <a:solidFill>
                  <a:srgbClr val="252222"/>
                </a:solidFill>
                <a:latin typeface="Arial" pitchFamily="34" charset="0"/>
                <a:ea typeface="ＭＳ Ｐゴシック" charset="-128"/>
                <a:hlinkClick r:id="rId5"/>
              </a:rPr>
              <a:t>Self-Employed/Frequently-Asked-Questions-on-Gift-Taxes#2</a:t>
            </a:r>
            <a:r>
              <a:rPr lang="en-US" sz="1000" dirty="0" smtClean="0">
                <a:solidFill>
                  <a:srgbClr val="252222"/>
                </a:solidFill>
                <a:latin typeface="Arial" pitchFamily="34" charset="0"/>
                <a:ea typeface="ＭＳ Ｐゴシック" charset="-128"/>
              </a:rPr>
              <a:t>)</a:t>
            </a: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813606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16</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828799"/>
            <a:ext cx="7772400" cy="3323987"/>
          </a:xfrm>
          <a:prstGeom prst="rect">
            <a:avLst/>
          </a:prstGeom>
        </p:spPr>
        <p:txBody>
          <a:bodyPr wrap="square">
            <a:spAutoFit/>
          </a:bodyPr>
          <a:lstStyle/>
          <a:p>
            <a:pPr marL="231775" lvl="1" indent="-231775" fontAlgn="base">
              <a:lnSpc>
                <a:spcPct val="150000"/>
              </a:lnSpc>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Federal Gift</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a:t>
            </a:r>
            <a:r>
              <a:rPr lang="en-US" sz="2000" b="1" kern="0" dirty="0" smtClean="0">
                <a:solidFill>
                  <a:srgbClr val="252222"/>
                </a:solidFill>
                <a:latin typeface="Arial"/>
                <a:ea typeface="ＭＳ Ｐゴシック" charset="-128"/>
              </a:rPr>
              <a:t>and</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Transfer Tax Exclusions:</a:t>
            </a:r>
          </a:p>
          <a:p>
            <a:pPr marL="457200" lvl="2" indent="-230188" fontAlgn="base">
              <a:lnSpc>
                <a:spcPct val="150000"/>
              </a:lnSpc>
              <a:spcBef>
                <a:spcPct val="0"/>
              </a:spcBef>
              <a:buSzPct val="60000"/>
              <a:buFont typeface="Wingdings" charset="2"/>
              <a:buChar char=""/>
              <a:tabLst>
                <a:tab pos="454025" algn="l"/>
              </a:tabLst>
            </a:pPr>
            <a:r>
              <a:rPr lang="en-US" sz="2000" b="1" kern="0" dirty="0" smtClean="0">
                <a:solidFill>
                  <a:srgbClr val="252222"/>
                </a:solidFill>
                <a:latin typeface="Arial"/>
                <a:ea typeface="ＭＳ Ｐゴシック" charset="-128"/>
              </a:rPr>
              <a:t>Generation-Skipping Transfer Tax Exclusion</a:t>
            </a:r>
            <a:r>
              <a:rPr lang="en-US" sz="2000" kern="0" dirty="0" smtClean="0">
                <a:solidFill>
                  <a:srgbClr val="252222"/>
                </a:solidFill>
                <a:latin typeface="Arial"/>
                <a:ea typeface="ＭＳ Ｐゴシック" charset="-128"/>
              </a:rPr>
              <a:t>: A grandparent may give up to $5.34 million over the course of his/her lifetime to grandchildren or great grandchildren without paying gift or estate tax. </a:t>
            </a:r>
            <a:r>
              <a:rPr lang="en-US" sz="2000" kern="0" dirty="0">
                <a:solidFill>
                  <a:srgbClr val="252222"/>
                </a:solidFill>
                <a:latin typeface="Arial"/>
                <a:ea typeface="ＭＳ Ｐゴシック" charset="-128"/>
              </a:rPr>
              <a:t>The amount </a:t>
            </a:r>
            <a:r>
              <a:rPr lang="en-US" sz="2000" kern="0" dirty="0" smtClean="0">
                <a:solidFill>
                  <a:srgbClr val="252222"/>
                </a:solidFill>
                <a:latin typeface="Arial"/>
                <a:ea typeface="ＭＳ Ｐゴシック" charset="-128"/>
              </a:rPr>
              <a:t>may change </a:t>
            </a:r>
            <a:r>
              <a:rPr lang="en-US" sz="2000" kern="0" dirty="0">
                <a:solidFill>
                  <a:srgbClr val="252222"/>
                </a:solidFill>
                <a:latin typeface="Arial"/>
                <a:ea typeface="ＭＳ Ｐゴシック" charset="-128"/>
              </a:rPr>
              <a:t>over </a:t>
            </a:r>
            <a:r>
              <a:rPr lang="en-US" sz="2000" kern="0" dirty="0" smtClean="0">
                <a:solidFill>
                  <a:srgbClr val="252222"/>
                </a:solidFill>
                <a:latin typeface="Arial"/>
                <a:ea typeface="ＭＳ Ｐゴシック" charset="-128"/>
              </a:rPr>
              <a:t>time as indicated in the next slide.</a:t>
            </a:r>
            <a:endParaRPr lang="en-US" sz="2000" kern="0" dirty="0">
              <a:solidFill>
                <a:srgbClr val="252222"/>
              </a:solidFill>
              <a:latin typeface="Arial"/>
              <a:ea typeface="ＭＳ Ｐゴシック" charset="-128"/>
            </a:endParaRPr>
          </a:p>
          <a:p>
            <a:pPr marL="457200" lvl="2" indent="-230188" fontAlgn="base">
              <a:lnSpc>
                <a:spcPct val="150000"/>
              </a:lnSpc>
              <a:spcBef>
                <a:spcPct val="0"/>
              </a:spcBef>
              <a:buSzPct val="60000"/>
              <a:buFont typeface="Wingdings" charset="2"/>
              <a:buChar char=""/>
              <a:tabLst>
                <a:tab pos="454025" algn="l"/>
              </a:tabLst>
            </a:pPr>
            <a:endParaRPr lang="en-US" sz="2000" kern="0" dirty="0">
              <a:solidFill>
                <a:srgbClr val="252222"/>
              </a:solidFill>
              <a:latin typeface="Arial"/>
              <a:ea typeface="ＭＳ Ｐゴシック" charset="-128"/>
            </a:endParaRPr>
          </a:p>
        </p:txBody>
      </p:sp>
      <p:sp>
        <p:nvSpPr>
          <p:cNvPr id="5" name="Rectangle 4"/>
          <p:cNvSpPr/>
          <p:nvPr/>
        </p:nvSpPr>
        <p:spPr>
          <a:xfrm>
            <a:off x="457200" y="228600"/>
            <a:ext cx="5982728"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Generation-Skipping</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Tax Exclusion</a:t>
            </a:r>
            <a:endParaRPr kumimoji="0" lang="en-US" sz="1800" b="0" i="0" u="none" strike="noStrike" kern="0" cap="none" spc="0" normalizeH="0" baseline="0" noProof="0" dirty="0" smtClean="0">
              <a:ln>
                <a:noFill/>
              </a:ln>
              <a:solidFill>
                <a:schemeClr val="bg1"/>
              </a:solidFill>
              <a:effectLst/>
              <a:uLnTx/>
              <a:uFillTx/>
            </a:endParaRPr>
          </a:p>
        </p:txBody>
      </p:sp>
      <p:sp>
        <p:nvSpPr>
          <p:cNvPr id="12" name="TextBox 1"/>
          <p:cNvSpPr txBox="1">
            <a:spLocks noChangeArrowheads="1"/>
          </p:cNvSpPr>
          <p:nvPr/>
        </p:nvSpPr>
        <p:spPr bwMode="auto">
          <a:xfrm>
            <a:off x="233363" y="6333023"/>
            <a:ext cx="6939720"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IRS (</a:t>
            </a:r>
            <a:r>
              <a:rPr lang="en-US" sz="1000" dirty="0">
                <a:solidFill>
                  <a:srgbClr val="252222"/>
                </a:solidFill>
                <a:latin typeface="Arial" pitchFamily="34" charset="0"/>
                <a:ea typeface="ＭＳ Ｐゴシック" charset="-128"/>
                <a:hlinkClick r:id="rId4"/>
              </a:rPr>
              <a:t>http://www.irs.gov/Businesses/Small-Businesses-&amp;-Self-Employed/What%27s-New---</a:t>
            </a:r>
            <a:r>
              <a:rPr lang="en-US" sz="1000" dirty="0" smtClean="0">
                <a:solidFill>
                  <a:srgbClr val="252222"/>
                </a:solidFill>
                <a:latin typeface="Arial" pitchFamily="34" charset="0"/>
                <a:ea typeface="ＭＳ Ｐゴシック" charset="-128"/>
                <a:hlinkClick r:id="rId4"/>
              </a:rPr>
              <a:t>Estate-and-Gift-Tax</a:t>
            </a:r>
            <a:r>
              <a:rPr lang="en-US" sz="1000" dirty="0" smtClean="0">
                <a:solidFill>
                  <a:srgbClr val="252222"/>
                </a:solidFill>
                <a:latin typeface="Arial" pitchFamily="34" charset="0"/>
                <a:ea typeface="ＭＳ Ｐゴシック" charset="-128"/>
              </a:rPr>
              <a:t>)</a:t>
            </a: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6010903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17</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5" name="Rectangle 4"/>
          <p:cNvSpPr/>
          <p:nvPr/>
        </p:nvSpPr>
        <p:spPr>
          <a:xfrm>
            <a:off x="457200" y="228600"/>
            <a:ext cx="669766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50-Year History</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of</a:t>
            </a: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 Estate Tax</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Exemption</a:t>
            </a:r>
            <a:endParaRPr kumimoji="0" lang="en-US" sz="1800" b="0" i="0" u="none" strike="noStrike" kern="0" cap="none" spc="0" normalizeH="0" baseline="0" noProof="0" dirty="0" smtClean="0">
              <a:ln>
                <a:noFill/>
              </a:ln>
              <a:solidFill>
                <a:schemeClr val="bg1"/>
              </a:solidFill>
              <a:effectLst/>
              <a:uLnTx/>
              <a:uFillTx/>
            </a:endParaRPr>
          </a:p>
        </p:txBody>
      </p:sp>
      <p:sp>
        <p:nvSpPr>
          <p:cNvPr id="12" name="TextBox 1"/>
          <p:cNvSpPr txBox="1">
            <a:spLocks noChangeArrowheads="1"/>
          </p:cNvSpPr>
          <p:nvPr/>
        </p:nvSpPr>
        <p:spPr bwMode="auto">
          <a:xfrm>
            <a:off x="233364" y="6333023"/>
            <a:ext cx="5253036"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smtClean="0">
                <a:solidFill>
                  <a:srgbClr val="252222"/>
                </a:solidFill>
                <a:latin typeface="Arial" pitchFamily="34" charset="0"/>
                <a:ea typeface="ＭＳ Ｐゴシック" charset="-128"/>
              </a:rPr>
              <a:t>Sources: IRS </a:t>
            </a:r>
            <a:r>
              <a:rPr lang="en-US" sz="1000" dirty="0">
                <a:solidFill>
                  <a:srgbClr val="252222"/>
                </a:solidFill>
                <a:latin typeface="Arial" pitchFamily="34" charset="0"/>
                <a:ea typeface="ＭＳ Ｐゴシック" charset="-128"/>
              </a:rPr>
              <a:t>(</a:t>
            </a:r>
            <a:r>
              <a:rPr lang="en-US" sz="1000" dirty="0">
                <a:solidFill>
                  <a:srgbClr val="252222"/>
                </a:solidFill>
                <a:latin typeface="Arial" pitchFamily="34" charset="0"/>
                <a:ea typeface="ＭＳ Ｐゴシック" charset="-128"/>
                <a:hlinkClick r:id="rId4"/>
              </a:rPr>
              <a:t>http://</a:t>
            </a:r>
            <a:r>
              <a:rPr lang="en-US" sz="1000" dirty="0" smtClean="0">
                <a:solidFill>
                  <a:srgbClr val="252222"/>
                </a:solidFill>
                <a:latin typeface="Arial" pitchFamily="34" charset="0"/>
                <a:ea typeface="ＭＳ Ｐゴシック" charset="-128"/>
                <a:hlinkClick r:id="rId4"/>
              </a:rPr>
              <a:t>www.irs.gov/uac/Newsroom/Annual-Inflation-Adjustments-for-2013</a:t>
            </a:r>
            <a:r>
              <a:rPr lang="en-US" sz="1000" dirty="0">
                <a:solidFill>
                  <a:srgbClr val="252222"/>
                </a:solidFill>
                <a:latin typeface="Arial" pitchFamily="34" charset="0"/>
                <a:ea typeface="ＭＳ Ｐゴシック" charset="-128"/>
              </a:rPr>
              <a:t>), IRS (</a:t>
            </a:r>
            <a:r>
              <a:rPr lang="en-US" sz="1000" dirty="0">
                <a:solidFill>
                  <a:srgbClr val="252222"/>
                </a:solidFill>
                <a:latin typeface="Arial" pitchFamily="34" charset="0"/>
                <a:ea typeface="ＭＳ Ｐゴシック" charset="-128"/>
                <a:hlinkClick r:id="rId5"/>
              </a:rPr>
              <a:t>http://</a:t>
            </a:r>
            <a:r>
              <a:rPr lang="en-US" sz="1000" dirty="0" smtClean="0">
                <a:solidFill>
                  <a:srgbClr val="252222"/>
                </a:solidFill>
                <a:latin typeface="Arial" pitchFamily="34" charset="0"/>
                <a:ea typeface="ＭＳ Ｐゴシック" charset="-128"/>
                <a:hlinkClick r:id="rId5"/>
              </a:rPr>
              <a:t>www.irs.gov/pub/irs-soi/ninetyestate.pdf</a:t>
            </a:r>
            <a:r>
              <a:rPr lang="en-US" sz="1000" dirty="0" smtClean="0">
                <a:solidFill>
                  <a:srgbClr val="252222"/>
                </a:solidFill>
                <a:latin typeface="Arial" pitchFamily="34" charset="0"/>
                <a:ea typeface="ＭＳ Ｐゴシック" charset="-128"/>
              </a:rPr>
              <a:t>) </a:t>
            </a:r>
            <a:endParaRPr lang="en-US" sz="1000" dirty="0">
              <a:solidFill>
                <a:srgbClr val="252222"/>
              </a:solidFill>
              <a:latin typeface="Arial" pitchFamily="34" charset="0"/>
              <a:ea typeface="ＭＳ Ｐゴシック" charset="-128"/>
            </a:endParaRPr>
          </a:p>
        </p:txBody>
      </p:sp>
      <p:graphicFrame>
        <p:nvGraphicFramePr>
          <p:cNvPr id="13" name="Chart 12"/>
          <p:cNvGraphicFramePr>
            <a:graphicFrameLocks/>
          </p:cNvGraphicFramePr>
          <p:nvPr>
            <p:extLst>
              <p:ext uri="{D42A27DB-BD31-4B8C-83A1-F6EECF244321}">
                <p14:modId xmlns:p14="http://schemas.microsoft.com/office/powerpoint/2010/main" val="2234844861"/>
              </p:ext>
            </p:extLst>
          </p:nvPr>
        </p:nvGraphicFramePr>
        <p:xfrm>
          <a:off x="457200" y="1676400"/>
          <a:ext cx="8229600" cy="4495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911639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10" name="Slide Number Placeholder 9"/>
          <p:cNvSpPr>
            <a:spLocks noGrp="1"/>
          </p:cNvSpPr>
          <p:nvPr>
            <p:ph type="sldNum" sz="quarter" idx="12"/>
          </p:nvPr>
        </p:nvSpPr>
        <p:spPr/>
        <p:txBody>
          <a:bodyPr/>
          <a:lstStyle/>
          <a:p>
            <a:fld id="{EB5FFDC2-3BB1-4E71-90D9-D511CA50087B}" type="slidenum">
              <a:rPr lang="en-US" smtClean="0"/>
              <a:t>18</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762000" y="1676400"/>
            <a:ext cx="7315200" cy="4370427"/>
          </a:xfrm>
          <a:prstGeom prst="rect">
            <a:avLst/>
          </a:prstGeom>
        </p:spPr>
        <p:txBody>
          <a:bodyPr wrap="square">
            <a:spAutoFit/>
          </a:bodyPr>
          <a:lstStyle/>
          <a:p>
            <a:pPr marL="231775" lvl="1" indent="-231775" fontAlgn="base">
              <a:spcBef>
                <a:spcPct val="0"/>
              </a:spcBef>
              <a:spcAft>
                <a:spcPts val="600"/>
              </a:spcAft>
              <a:buSzPct val="120000"/>
              <a:buFont typeface="Wingdings" pitchFamily="2" charset="2"/>
              <a:buChar char="§"/>
              <a:tabLst>
                <a:tab pos="227013" algn="l"/>
              </a:tabLst>
            </a:pPr>
            <a:r>
              <a:rPr lang="en-US" sz="2000" b="1" kern="0" dirty="0" smtClean="0">
                <a:solidFill>
                  <a:srgbClr val="252222"/>
                </a:solidFill>
                <a:latin typeface="Arial"/>
                <a:ea typeface="ＭＳ Ｐゴシック" charset="-128"/>
              </a:rPr>
              <a:t>Exemption</a:t>
            </a:r>
            <a:endParaRPr lang="en-US" b="1" kern="0" dirty="0">
              <a:solidFill>
                <a:srgbClr val="252222"/>
              </a:solidFill>
              <a:latin typeface="Arial"/>
              <a:ea typeface="ＭＳ Ｐゴシック" charset="-128"/>
            </a:endParaRPr>
          </a:p>
          <a:p>
            <a:pPr marL="457200" lvl="2" indent="-230188" fontAlgn="base">
              <a:spcBef>
                <a:spcPct val="0"/>
              </a:spcBef>
              <a:spcAft>
                <a:spcPct val="0"/>
              </a:spcAft>
              <a:buSzPct val="60000"/>
              <a:buFont typeface="Wingdings" charset="2"/>
              <a:buChar char=""/>
              <a:tabLst>
                <a:tab pos="454025" algn="l"/>
              </a:tabLst>
            </a:pPr>
            <a:r>
              <a:rPr kumimoji="0" lang="en-US" b="0" i="0" u="none" strike="noStrike" kern="0" cap="none" spc="0" normalizeH="0" baseline="0" noProof="0" dirty="0" smtClean="0">
                <a:ln>
                  <a:noFill/>
                </a:ln>
                <a:solidFill>
                  <a:srgbClr val="252222"/>
                </a:solidFill>
                <a:effectLst/>
                <a:uLnTx/>
                <a:uFillTx/>
                <a:latin typeface="Arial"/>
                <a:ea typeface="ＭＳ Ｐゴシック" charset="-128"/>
              </a:rPr>
              <a:t>Annual exclusion for gifts</a:t>
            </a:r>
          </a:p>
          <a:p>
            <a:pPr marL="457200" lvl="2" indent="-230188" fontAlgn="base">
              <a:spcBef>
                <a:spcPct val="0"/>
              </a:spcBef>
              <a:spcAft>
                <a:spcPct val="0"/>
              </a:spcAft>
              <a:buSzPct val="60000"/>
              <a:buFont typeface="Wingdings" charset="2"/>
              <a:buChar char=""/>
              <a:tabLst>
                <a:tab pos="454025" algn="l"/>
              </a:tabLst>
            </a:pPr>
            <a:r>
              <a:rPr lang="en-US" kern="0" dirty="0" smtClean="0">
                <a:solidFill>
                  <a:srgbClr val="252222"/>
                </a:solidFill>
                <a:latin typeface="Arial"/>
                <a:ea typeface="ＭＳ Ｐゴシック" charset="-128"/>
              </a:rPr>
              <a:t>Up to $14,000 for Individual Gift Tax Exclusion </a:t>
            </a:r>
          </a:p>
          <a:p>
            <a:pPr marL="457200" lvl="2" indent="-230188" fontAlgn="base">
              <a:spcBef>
                <a:spcPct val="0"/>
              </a:spcBef>
              <a:spcAft>
                <a:spcPct val="0"/>
              </a:spcAft>
              <a:buSzPct val="60000"/>
              <a:buFont typeface="Wingdings" charset="2"/>
              <a:buChar char=""/>
              <a:tabLst>
                <a:tab pos="454025" algn="l"/>
              </a:tabLst>
            </a:pPr>
            <a:r>
              <a:rPr lang="en-US" kern="0" dirty="0" smtClean="0">
                <a:solidFill>
                  <a:srgbClr val="252222"/>
                </a:solidFill>
                <a:latin typeface="Arial"/>
                <a:ea typeface="ＭＳ Ｐゴシック" charset="-128"/>
              </a:rPr>
              <a:t>$28,000 if married</a:t>
            </a:r>
          </a:p>
          <a:p>
            <a:pPr marL="457200" lvl="2" indent="-230188" fontAlgn="base">
              <a:spcBef>
                <a:spcPct val="0"/>
              </a:spcBef>
              <a:spcAft>
                <a:spcPct val="0"/>
              </a:spcAft>
              <a:buSzPct val="60000"/>
              <a:buFont typeface="Wingdings" charset="2"/>
              <a:buChar char=""/>
              <a:tabLst>
                <a:tab pos="454025" algn="l"/>
              </a:tabLst>
            </a:pPr>
            <a:r>
              <a:rPr lang="en-US" kern="0" dirty="0" smtClean="0">
                <a:solidFill>
                  <a:srgbClr val="252222"/>
                </a:solidFill>
                <a:latin typeface="Arial"/>
                <a:ea typeface="ＭＳ Ｐゴシック" charset="-128"/>
              </a:rPr>
              <a:t>Gift Splitting</a:t>
            </a:r>
          </a:p>
          <a:p>
            <a:pPr marL="231775" lvl="1" indent="-231775" fontAlgn="base">
              <a:spcBef>
                <a:spcPts val="1200"/>
              </a:spcBef>
              <a:spcAft>
                <a:spcPts val="600"/>
              </a:spcAft>
              <a:buSzPct val="122000"/>
              <a:buFont typeface="Wingdings" pitchFamily="2" charset="2"/>
              <a:buChar char="§"/>
              <a:tabLst>
                <a:tab pos="227013" algn="l"/>
              </a:tabLst>
            </a:pPr>
            <a:r>
              <a:rPr lang="en-US" sz="2000" b="1" kern="0" dirty="0" smtClean="0">
                <a:solidFill>
                  <a:srgbClr val="252222"/>
                </a:solidFill>
                <a:latin typeface="Arial"/>
                <a:ea typeface="ＭＳ Ｐゴシック" charset="-128"/>
              </a:rPr>
              <a:t>529 Plans allow a lump sum contribution in an amount equal to five times the federal annual gift tax exclusion</a:t>
            </a:r>
            <a:endParaRPr lang="en-US" sz="2000" b="1" kern="0" dirty="0">
              <a:solidFill>
                <a:srgbClr val="252222"/>
              </a:solidFill>
              <a:latin typeface="Arial"/>
              <a:ea typeface="ＭＳ Ｐゴシック" charset="-128"/>
            </a:endParaRPr>
          </a:p>
          <a:p>
            <a:pPr marL="457200" lvl="2" indent="-230188" fontAlgn="base">
              <a:spcBef>
                <a:spcPct val="0"/>
              </a:spcBef>
              <a:spcAft>
                <a:spcPct val="0"/>
              </a:spcAft>
              <a:buSzPct val="60000"/>
              <a:buFont typeface="Wingdings" charset="2"/>
              <a:buChar char=""/>
              <a:tabLst>
                <a:tab pos="454025" algn="l"/>
              </a:tabLst>
            </a:pPr>
            <a:r>
              <a:rPr kumimoji="0" lang="en-US" b="0" i="0" u="none" strike="noStrike" kern="0" cap="none" spc="0" normalizeH="0" baseline="0" noProof="0" dirty="0" smtClean="0">
                <a:ln>
                  <a:noFill/>
                </a:ln>
                <a:solidFill>
                  <a:srgbClr val="252222"/>
                </a:solidFill>
                <a:effectLst/>
                <a:uLnTx/>
                <a:uFillTx/>
                <a:latin typeface="Arial"/>
                <a:ea typeface="ＭＳ Ｐゴシック" charset="-128"/>
              </a:rPr>
              <a:t>Pares</a:t>
            </a:r>
            <a:r>
              <a:rPr kumimoji="0" lang="en-US" b="0" i="0" u="none" strike="noStrike" kern="0" cap="none" spc="0" normalizeH="0" noProof="0" dirty="0" smtClean="0">
                <a:ln>
                  <a:noFill/>
                </a:ln>
                <a:solidFill>
                  <a:srgbClr val="252222"/>
                </a:solidFill>
                <a:effectLst/>
                <a:uLnTx/>
                <a:uFillTx/>
                <a:latin typeface="Arial"/>
                <a:ea typeface="ＭＳ Ｐゴシック" charset="-128"/>
              </a:rPr>
              <a:t> down estate, which reduces potential estate tax liabilities</a:t>
            </a:r>
          </a:p>
          <a:p>
            <a:pPr marL="457200" lvl="2" indent="-230188" fontAlgn="base">
              <a:spcBef>
                <a:spcPct val="0"/>
              </a:spcBef>
              <a:spcAft>
                <a:spcPct val="0"/>
              </a:spcAft>
              <a:buSzPct val="60000"/>
              <a:buFont typeface="Wingdings" charset="2"/>
              <a:buChar char=""/>
              <a:tabLst>
                <a:tab pos="454025" algn="l"/>
              </a:tabLst>
            </a:pPr>
            <a:r>
              <a:rPr lang="en-US" kern="0" baseline="0" dirty="0" smtClean="0">
                <a:solidFill>
                  <a:srgbClr val="252222"/>
                </a:solidFill>
                <a:latin typeface="Arial"/>
                <a:ea typeface="ＭＳ Ｐゴシック" charset="-128"/>
              </a:rPr>
              <a:t>Considered</a:t>
            </a:r>
            <a:r>
              <a:rPr lang="en-US" kern="0" dirty="0" smtClean="0">
                <a:solidFill>
                  <a:srgbClr val="252222"/>
                </a:solidFill>
                <a:latin typeface="Arial"/>
                <a:ea typeface="ＭＳ Ｐゴシック" charset="-128"/>
              </a:rPr>
              <a:t> completed gift</a:t>
            </a:r>
          </a:p>
          <a:p>
            <a:pPr marL="457200" lvl="2" indent="-230188" fontAlgn="base">
              <a:spcBef>
                <a:spcPct val="0"/>
              </a:spcBef>
              <a:spcAft>
                <a:spcPct val="0"/>
              </a:spcAft>
              <a:buSzPct val="60000"/>
              <a:buFont typeface="Wingdings" charset="2"/>
              <a:buChar char=""/>
              <a:tabLst>
                <a:tab pos="454025" algn="l"/>
              </a:tabLst>
            </a:pPr>
            <a:r>
              <a:rPr kumimoji="0" lang="en-US" b="0" i="0" u="none" strike="noStrike" kern="0" cap="none" spc="0" normalizeH="0" baseline="0" noProof="0" dirty="0" smtClean="0">
                <a:ln>
                  <a:noFill/>
                </a:ln>
                <a:solidFill>
                  <a:srgbClr val="252222"/>
                </a:solidFill>
                <a:effectLst/>
                <a:uLnTx/>
                <a:uFillTx/>
                <a:latin typeface="Arial"/>
                <a:ea typeface="ＭＳ Ｐゴシック" charset="-128"/>
              </a:rPr>
              <a:t>Eliminates</a:t>
            </a:r>
            <a:r>
              <a:rPr kumimoji="0" lang="en-US" b="0" i="0" u="none" strike="noStrike" kern="0" cap="none" spc="0" normalizeH="0" noProof="0" dirty="0" smtClean="0">
                <a:ln>
                  <a:noFill/>
                </a:ln>
                <a:solidFill>
                  <a:srgbClr val="252222"/>
                </a:solidFill>
                <a:effectLst/>
                <a:uLnTx/>
                <a:uFillTx/>
                <a:latin typeface="Arial"/>
                <a:ea typeface="ＭＳ Ｐゴシック" charset="-128"/>
              </a:rPr>
              <a:t> annual income tax that otherwise would be paid on investment earnings</a:t>
            </a:r>
          </a:p>
          <a:p>
            <a:pPr marL="457200" lvl="2" indent="-230188" fontAlgn="base">
              <a:spcBef>
                <a:spcPct val="0"/>
              </a:spcBef>
              <a:spcAft>
                <a:spcPct val="0"/>
              </a:spcAft>
              <a:buSzPct val="60000"/>
              <a:buFont typeface="Wingdings" charset="2"/>
              <a:buChar char=""/>
              <a:tabLst>
                <a:tab pos="454025" algn="l"/>
              </a:tabLst>
            </a:pPr>
            <a:r>
              <a:rPr lang="en-US" kern="0" baseline="0" dirty="0" smtClean="0">
                <a:solidFill>
                  <a:srgbClr val="252222"/>
                </a:solidFill>
                <a:latin typeface="Arial"/>
                <a:ea typeface="ＭＳ Ｐゴシック" charset="-128"/>
              </a:rPr>
              <a:t>Value of the account will be included in the beneficiary’s estate</a:t>
            </a:r>
          </a:p>
          <a:p>
            <a:pPr marL="457200" lvl="2" indent="-230188" fontAlgn="base">
              <a:spcBef>
                <a:spcPct val="0"/>
              </a:spcBef>
              <a:spcAft>
                <a:spcPct val="0"/>
              </a:spcAft>
              <a:buSzPct val="60000"/>
              <a:buFont typeface="Wingdings" charset="2"/>
              <a:buChar char=""/>
              <a:tabLst>
                <a:tab pos="454025" algn="l"/>
              </a:tabLst>
            </a:pPr>
            <a:r>
              <a:rPr kumimoji="0" lang="en-US" b="0" i="0" u="none" strike="noStrike" kern="0" cap="none" spc="0" normalizeH="0" noProof="0" dirty="0" smtClean="0">
                <a:ln>
                  <a:noFill/>
                </a:ln>
                <a:solidFill>
                  <a:srgbClr val="252222"/>
                </a:solidFill>
                <a:effectLst/>
                <a:uLnTx/>
                <a:uFillTx/>
                <a:latin typeface="Arial"/>
                <a:ea typeface="ＭＳ Ｐゴシック" charset="-128"/>
              </a:rPr>
              <a:t>Tax-free growth outside of account owner’s estate and preserving more of estate for loved ones after death</a:t>
            </a:r>
            <a:endParaRPr kumimoji="0" lang="en-US"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12" name="Content Placeholder 2"/>
          <p:cNvSpPr txBox="1">
            <a:spLocks/>
          </p:cNvSpPr>
          <p:nvPr/>
        </p:nvSpPr>
        <p:spPr>
          <a:xfrm>
            <a:off x="381000" y="304800"/>
            <a:ext cx="5181600" cy="609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200" kern="0" dirty="0" smtClean="0">
                <a:solidFill>
                  <a:schemeClr val="bg1"/>
                </a:solidFill>
                <a:latin typeface="Arial" pitchFamily="34" charset="0"/>
                <a:ea typeface="ＭＳ Ｐゴシック" charset="-128"/>
                <a:cs typeface="Arial" pitchFamily="34" charset="0"/>
              </a:rPr>
              <a:t>Gift Tax Provision: High Limits</a:t>
            </a:r>
            <a:endParaRPr lang="en-US" sz="11200" dirty="0" smtClean="0">
              <a:solidFill>
                <a:schemeClr val="bg1"/>
              </a:solidFill>
              <a:latin typeface="Arial" pitchFamily="34" charset="0"/>
              <a:cs typeface="Arial" pitchFamily="34" charset="0"/>
            </a:endParaRPr>
          </a:p>
          <a:p>
            <a:pPr marL="0" indent="0">
              <a:buFont typeface="Arial" pitchFamily="34" charset="0"/>
              <a:buNone/>
            </a:pPr>
            <a:endParaRPr lang="en-US" dirty="0"/>
          </a:p>
        </p:txBody>
      </p:sp>
      <p:sp>
        <p:nvSpPr>
          <p:cNvPr id="8" name="TextBox 1"/>
          <p:cNvSpPr txBox="1">
            <a:spLocks noChangeArrowheads="1"/>
          </p:cNvSpPr>
          <p:nvPr/>
        </p:nvSpPr>
        <p:spPr bwMode="auto">
          <a:xfrm>
            <a:off x="233363" y="6333023"/>
            <a:ext cx="2852063"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IRS (</a:t>
            </a:r>
            <a:r>
              <a:rPr lang="en-US" sz="1000" dirty="0" smtClean="0">
                <a:solidFill>
                  <a:srgbClr val="252222"/>
                </a:solidFill>
                <a:latin typeface="Arial" pitchFamily="34" charset="0"/>
                <a:ea typeface="ＭＳ Ｐゴシック" charset="-128"/>
                <a:hlinkClick r:id="rId4"/>
              </a:rPr>
              <a:t>www.irs.gov/pub/irs-pdf/p950.pdf</a:t>
            </a:r>
            <a:r>
              <a:rPr lang="en-US" sz="1000" dirty="0" smtClean="0">
                <a:solidFill>
                  <a:srgbClr val="252222"/>
                </a:solidFill>
                <a:latin typeface="Arial" pitchFamily="34" charset="0"/>
                <a:ea typeface="ＭＳ Ｐゴシック" charset="-128"/>
              </a:rPr>
              <a:t>)</a:t>
            </a: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8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10" name="Slide Number Placeholder 9"/>
          <p:cNvSpPr>
            <a:spLocks noGrp="1"/>
          </p:cNvSpPr>
          <p:nvPr>
            <p:ph type="sldNum" sz="quarter" idx="12"/>
          </p:nvPr>
        </p:nvSpPr>
        <p:spPr/>
        <p:txBody>
          <a:bodyPr/>
          <a:lstStyle/>
          <a:p>
            <a:fld id="{EB5FFDC2-3BB1-4E71-90D9-D511CA50087B}" type="slidenum">
              <a:rPr lang="en-US" smtClean="0"/>
              <a:t>19</a:t>
            </a:fld>
            <a:endParaRPr lang="en-US" dirty="0"/>
          </a:p>
        </p:txBody>
      </p:sp>
      <p:sp>
        <p:nvSpPr>
          <p:cNvPr id="11" name="Footer Placeholder 10"/>
          <p:cNvSpPr>
            <a:spLocks noGrp="1"/>
          </p:cNvSpPr>
          <p:nvPr>
            <p:ph type="ftr" sz="quarter" idx="11"/>
          </p:nvPr>
        </p:nvSpPr>
        <p:spPr>
          <a:xfrm>
            <a:off x="5161128" y="0"/>
            <a:ext cx="2895600" cy="365125"/>
          </a:xfrm>
        </p:spPr>
        <p:txBody>
          <a:bodyPr/>
          <a:lstStyle/>
          <a:p>
            <a:r>
              <a:rPr lang="en-US" dirty="0" smtClean="0"/>
              <a:t>College Savings Plans: </a:t>
            </a:r>
            <a:r>
              <a:rPr lang="en-US" dirty="0"/>
              <a:t>Estate Planning</a:t>
            </a:r>
          </a:p>
        </p:txBody>
      </p:sp>
      <p:sp>
        <p:nvSpPr>
          <p:cNvPr id="3" name="Rectangle 2"/>
          <p:cNvSpPr/>
          <p:nvPr/>
        </p:nvSpPr>
        <p:spPr>
          <a:xfrm>
            <a:off x="762000" y="1691262"/>
            <a:ext cx="7315200" cy="4455066"/>
          </a:xfrm>
          <a:prstGeom prst="rect">
            <a:avLst/>
          </a:prstGeom>
        </p:spPr>
        <p:txBody>
          <a:bodyPr wrap="square">
            <a:spAutoFit/>
          </a:bodyPr>
          <a:lstStyle/>
          <a:p>
            <a:pPr marL="231775" lvl="1" indent="-231775" fontAlgn="base">
              <a:lnSpc>
                <a:spcPct val="110000"/>
              </a:lnSpc>
              <a:buSzPct val="122000"/>
              <a:buFont typeface="Wingdings" pitchFamily="2" charset="2"/>
              <a:buChar char="§"/>
              <a:tabLst>
                <a:tab pos="227013" algn="l"/>
              </a:tabLst>
            </a:pPr>
            <a:r>
              <a:rPr lang="en-US" sz="2000" b="1" kern="0" dirty="0">
                <a:solidFill>
                  <a:srgbClr val="252222"/>
                </a:solidFill>
                <a:latin typeface="Arial"/>
                <a:ea typeface="ＭＳ Ｐゴシック" charset="-128"/>
              </a:rPr>
              <a:t>Fully gifted amounts inside a 529 are not considered part of an estate</a:t>
            </a:r>
          </a:p>
          <a:p>
            <a:pPr marL="457200" lvl="2" indent="-230188" fontAlgn="base">
              <a:lnSpc>
                <a:spcPct val="110000"/>
              </a:lnSpc>
              <a:buSzPct val="60000"/>
              <a:buFont typeface="Wingdings" charset="2"/>
              <a:buChar char=""/>
              <a:tabLst>
                <a:tab pos="454025" algn="l"/>
              </a:tabLst>
            </a:pPr>
            <a:r>
              <a:rPr lang="en-US" kern="0" dirty="0">
                <a:solidFill>
                  <a:srgbClr val="252222"/>
                </a:solidFill>
                <a:latin typeface="Arial"/>
                <a:ea typeface="ＭＳ Ｐゴシック" charset="-128"/>
              </a:rPr>
              <a:t>Forward gifted amounts, with the exception of any earnings, will be counted as part of the estate if the contributor passes away within the 5-year timeframe. </a:t>
            </a:r>
          </a:p>
          <a:p>
            <a:pPr marL="914400" lvl="3" indent="-230188" fontAlgn="base">
              <a:lnSpc>
                <a:spcPct val="110000"/>
              </a:lnSpc>
              <a:buSzPct val="60000"/>
              <a:buFont typeface="Wingdings" charset="2"/>
              <a:buChar char=""/>
              <a:tabLst>
                <a:tab pos="454025" algn="l"/>
              </a:tabLst>
            </a:pPr>
            <a:r>
              <a:rPr lang="en-US" kern="0" dirty="0" smtClean="0">
                <a:solidFill>
                  <a:srgbClr val="252222"/>
                </a:solidFill>
                <a:latin typeface="Arial"/>
                <a:ea typeface="ＭＳ Ｐゴシック" charset="-128"/>
              </a:rPr>
              <a:t>Example 1: </a:t>
            </a:r>
            <a:r>
              <a:rPr lang="en-US" kern="0" dirty="0">
                <a:solidFill>
                  <a:srgbClr val="252222"/>
                </a:solidFill>
                <a:latin typeface="Arial"/>
                <a:ea typeface="ＭＳ Ｐゴシック" charset="-128"/>
              </a:rPr>
              <a:t>Married grandparents contribute </a:t>
            </a:r>
            <a:r>
              <a:rPr lang="en-US" kern="0" dirty="0" smtClean="0">
                <a:solidFill>
                  <a:srgbClr val="252222"/>
                </a:solidFill>
                <a:latin typeface="Arial"/>
                <a:ea typeface="ＭＳ Ｐゴシック" charset="-128"/>
              </a:rPr>
              <a:t>$280,000 </a:t>
            </a:r>
            <a:r>
              <a:rPr lang="en-US" kern="0" dirty="0">
                <a:solidFill>
                  <a:srgbClr val="252222"/>
                </a:solidFill>
                <a:latin typeface="Arial"/>
                <a:ea typeface="ＭＳ Ｐゴシック" charset="-128"/>
              </a:rPr>
              <a:t>in the year 2000 to </a:t>
            </a:r>
            <a:r>
              <a:rPr lang="en-US" kern="0" dirty="0" smtClean="0">
                <a:solidFill>
                  <a:srgbClr val="252222"/>
                </a:solidFill>
                <a:latin typeface="Arial"/>
                <a:ea typeface="ＭＳ Ｐゴシック" charset="-128"/>
              </a:rPr>
              <a:t>two grandchild’s </a:t>
            </a:r>
            <a:r>
              <a:rPr lang="en-US" kern="0" dirty="0">
                <a:solidFill>
                  <a:srgbClr val="252222"/>
                </a:solidFill>
                <a:latin typeface="Arial"/>
                <a:ea typeface="ＭＳ Ｐゴシック" charset="-128"/>
              </a:rPr>
              <a:t>529 accounts, with $140,000 going to each account. The grandparents both pass away in 2003: </a:t>
            </a:r>
            <a:r>
              <a:rPr lang="en-US" kern="0" dirty="0" smtClean="0">
                <a:solidFill>
                  <a:srgbClr val="252222"/>
                </a:solidFill>
                <a:latin typeface="Arial"/>
                <a:ea typeface="ＭＳ Ｐゴシック" charset="-128"/>
              </a:rPr>
              <a:t>$224,000 </a:t>
            </a:r>
            <a:r>
              <a:rPr lang="en-US" kern="0" dirty="0">
                <a:solidFill>
                  <a:srgbClr val="252222"/>
                </a:solidFill>
                <a:latin typeface="Arial"/>
                <a:ea typeface="ＭＳ Ｐゴシック" charset="-128"/>
              </a:rPr>
              <a:t>for years 2000, 2001, 2002 and 2003 are </a:t>
            </a:r>
            <a:r>
              <a:rPr lang="en-US" i="1" kern="0" dirty="0">
                <a:solidFill>
                  <a:srgbClr val="252222"/>
                </a:solidFill>
                <a:latin typeface="Arial"/>
                <a:ea typeface="ＭＳ Ｐゴシック" charset="-128"/>
              </a:rPr>
              <a:t>excluded</a:t>
            </a:r>
            <a:r>
              <a:rPr lang="en-US" kern="0" dirty="0">
                <a:solidFill>
                  <a:srgbClr val="252222"/>
                </a:solidFill>
                <a:latin typeface="Arial"/>
                <a:ea typeface="ＭＳ Ｐゴシック" charset="-128"/>
              </a:rPr>
              <a:t> from any estate taxation, and </a:t>
            </a:r>
            <a:r>
              <a:rPr lang="en-US" kern="0" dirty="0" smtClean="0">
                <a:solidFill>
                  <a:srgbClr val="252222"/>
                </a:solidFill>
                <a:latin typeface="Arial"/>
                <a:ea typeface="ＭＳ Ｐゴシック" charset="-128"/>
              </a:rPr>
              <a:t>$56,000 </a:t>
            </a:r>
            <a:r>
              <a:rPr lang="en-US" kern="0" dirty="0">
                <a:solidFill>
                  <a:srgbClr val="252222"/>
                </a:solidFill>
                <a:latin typeface="Arial"/>
                <a:ea typeface="ＭＳ Ｐゴシック" charset="-128"/>
              </a:rPr>
              <a:t>for year 2004 </a:t>
            </a:r>
            <a:r>
              <a:rPr lang="en-US" i="1" kern="0" dirty="0">
                <a:solidFill>
                  <a:srgbClr val="252222"/>
                </a:solidFill>
                <a:latin typeface="Arial"/>
                <a:ea typeface="ＭＳ Ｐゴシック" charset="-128"/>
              </a:rPr>
              <a:t>will be</a:t>
            </a:r>
            <a:r>
              <a:rPr lang="en-US" kern="0" dirty="0">
                <a:solidFill>
                  <a:srgbClr val="252222"/>
                </a:solidFill>
                <a:latin typeface="Arial"/>
                <a:ea typeface="ＭＳ Ｐゴシック" charset="-128"/>
              </a:rPr>
              <a:t> subject to estate taxation.</a:t>
            </a:r>
          </a:p>
          <a:p>
            <a:pPr marL="231775" lvl="1" indent="-231775" fontAlgn="base">
              <a:lnSpc>
                <a:spcPct val="110000"/>
              </a:lnSpc>
              <a:buSzPct val="120000"/>
              <a:buFont typeface="Wingdings" pitchFamily="2" charset="2"/>
              <a:buChar char="§"/>
              <a:tabLst>
                <a:tab pos="227013" algn="l"/>
              </a:tabLst>
            </a:pPr>
            <a:r>
              <a:rPr lang="en-US" sz="2000" b="1" kern="0" dirty="0" smtClean="0">
                <a:solidFill>
                  <a:srgbClr val="252222"/>
                </a:solidFill>
                <a:latin typeface="Arial"/>
                <a:ea typeface="ＭＳ Ｐゴシック" charset="-128"/>
              </a:rPr>
              <a:t>Five-year forward gifting provision</a:t>
            </a:r>
            <a:endParaRPr lang="en-US" sz="2000" b="1" kern="0" dirty="0">
              <a:solidFill>
                <a:srgbClr val="252222"/>
              </a:solidFill>
              <a:latin typeface="Arial"/>
              <a:ea typeface="ＭＳ Ｐゴシック" charset="-128"/>
            </a:endParaRPr>
          </a:p>
          <a:p>
            <a:pPr marL="457200" lvl="2" indent="-230188" fontAlgn="base">
              <a:lnSpc>
                <a:spcPct val="110000"/>
              </a:lnSpc>
              <a:buSzPct val="60000"/>
              <a:buFont typeface="Wingdings" charset="2"/>
              <a:buChar char=""/>
              <a:tabLst>
                <a:tab pos="454025" algn="l"/>
              </a:tabLst>
            </a:pPr>
            <a:r>
              <a:rPr kumimoji="0" lang="en-US" b="0" i="0" u="none" strike="noStrike" kern="0" cap="none" spc="0" normalizeH="0" baseline="0" noProof="0" dirty="0" smtClean="0">
                <a:ln>
                  <a:noFill/>
                </a:ln>
                <a:solidFill>
                  <a:srgbClr val="252222"/>
                </a:solidFill>
                <a:effectLst/>
                <a:uLnTx/>
                <a:uFillTx/>
                <a:latin typeface="Arial"/>
                <a:ea typeface="ＭＳ Ｐゴシック" charset="-128"/>
              </a:rPr>
              <a:t>Up to $70,000 ($140,000</a:t>
            </a:r>
            <a:r>
              <a:rPr kumimoji="0" lang="en-US" b="0" i="0" u="none" strike="noStrike" kern="0" cap="none" spc="0" normalizeH="0" noProof="0" dirty="0" smtClean="0">
                <a:ln>
                  <a:noFill/>
                </a:ln>
                <a:solidFill>
                  <a:srgbClr val="252222"/>
                </a:solidFill>
                <a:effectLst/>
                <a:uLnTx/>
                <a:uFillTx/>
                <a:latin typeface="Arial"/>
                <a:ea typeface="ＭＳ Ｐゴシック" charset="-128"/>
              </a:rPr>
              <a:t> per couple) per beneficiary in a single year, with the special five-year forward gifting provision</a:t>
            </a:r>
            <a:endParaRPr kumimoji="0" lang="en-US"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12" name="Content Placeholder 2"/>
          <p:cNvSpPr txBox="1">
            <a:spLocks/>
          </p:cNvSpPr>
          <p:nvPr/>
        </p:nvSpPr>
        <p:spPr>
          <a:xfrm>
            <a:off x="370764" y="304800"/>
            <a:ext cx="5181600" cy="6096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0" kern="0" dirty="0" smtClean="0">
                <a:solidFill>
                  <a:schemeClr val="bg1"/>
                </a:solidFill>
                <a:latin typeface="Arial" pitchFamily="34" charset="0"/>
                <a:ea typeface="ＭＳ Ｐゴシック" charset="-128"/>
                <a:cs typeface="Arial" pitchFamily="34" charset="0"/>
              </a:rPr>
              <a:t>Forward Gifting/Estate Tax Benefits</a:t>
            </a:r>
            <a:endParaRPr lang="en-US" sz="7000" dirty="0" smtClean="0">
              <a:solidFill>
                <a:schemeClr val="bg1"/>
              </a:solidFill>
              <a:latin typeface="Arial" pitchFamily="34" charset="0"/>
              <a:cs typeface="Arial" pitchFamily="34" charset="0"/>
            </a:endParaRPr>
          </a:p>
          <a:p>
            <a:pPr marL="0" indent="0">
              <a:buFont typeface="Arial" pitchFamily="34" charset="0"/>
              <a:buNone/>
            </a:pPr>
            <a:endParaRPr lang="en-US" dirty="0"/>
          </a:p>
        </p:txBody>
      </p:sp>
      <p:sp>
        <p:nvSpPr>
          <p:cNvPr id="8" name="TextBox 1"/>
          <p:cNvSpPr txBox="1">
            <a:spLocks noChangeArrowheads="1"/>
          </p:cNvSpPr>
          <p:nvPr/>
        </p:nvSpPr>
        <p:spPr bwMode="auto">
          <a:xfrm>
            <a:off x="0" y="6261744"/>
            <a:ext cx="7351693"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IRS (</a:t>
            </a:r>
            <a:r>
              <a:rPr lang="en-US" sz="1000" dirty="0">
                <a:solidFill>
                  <a:srgbClr val="252222"/>
                </a:solidFill>
                <a:latin typeface="Arial" pitchFamily="34" charset="0"/>
                <a:ea typeface="ＭＳ Ｐゴシック" charset="-128"/>
                <a:hlinkClick r:id="rId4"/>
              </a:rPr>
              <a:t>http://</a:t>
            </a:r>
            <a:r>
              <a:rPr lang="en-US" sz="1000" dirty="0" smtClean="0">
                <a:solidFill>
                  <a:srgbClr val="252222"/>
                </a:solidFill>
                <a:latin typeface="Arial" pitchFamily="34" charset="0"/>
                <a:ea typeface="ＭＳ Ｐゴシック" charset="-128"/>
                <a:hlinkClick r:id="rId4"/>
              </a:rPr>
              <a:t>www.irs.gov/irb/2008-09_IRB/ar17.html#d0e2976</a:t>
            </a:r>
            <a:r>
              <a:rPr lang="en-US" sz="1000" dirty="0">
                <a:solidFill>
                  <a:srgbClr val="252222"/>
                </a:solidFill>
                <a:latin typeface="Arial" pitchFamily="34" charset="0"/>
                <a:ea typeface="ＭＳ Ｐゴシック" charset="-128"/>
              </a:rPr>
              <a:t>; </a:t>
            </a:r>
            <a:r>
              <a:rPr lang="en-US" sz="1000" dirty="0">
                <a:solidFill>
                  <a:srgbClr val="252222"/>
                </a:solidFill>
                <a:latin typeface="Arial" pitchFamily="34" charset="0"/>
                <a:ea typeface="ＭＳ Ｐゴシック" charset="-128"/>
                <a:hlinkClick r:id="rId5"/>
              </a:rPr>
              <a:t>http://</a:t>
            </a:r>
            <a:r>
              <a:rPr lang="en-US" sz="1000" dirty="0" smtClean="0">
                <a:solidFill>
                  <a:srgbClr val="252222"/>
                </a:solidFill>
                <a:latin typeface="Arial" pitchFamily="34" charset="0"/>
                <a:ea typeface="ＭＳ Ｐゴシック" charset="-128"/>
                <a:hlinkClick r:id="rId5"/>
              </a:rPr>
              <a:t>www.irs.gov/irb/2008-09_IRB/ar17.html</a:t>
            </a:r>
            <a:r>
              <a:rPr lang="en-US" sz="1000" dirty="0" smtClean="0">
                <a:solidFill>
                  <a:srgbClr val="252222"/>
                </a:solidFill>
                <a:latin typeface="Arial" pitchFamily="34" charset="0"/>
                <a:ea typeface="ＭＳ Ｐゴシック" charset="-128"/>
              </a:rPr>
              <a:t>); </a:t>
            </a:r>
          </a:p>
          <a:p>
            <a:pPr fontAlgn="base">
              <a:spcBef>
                <a:spcPct val="0"/>
              </a:spcBef>
              <a:spcAft>
                <a:spcPct val="0"/>
              </a:spcAft>
            </a:pPr>
            <a:r>
              <a:rPr lang="en-US" sz="1000" dirty="0">
                <a:solidFill>
                  <a:srgbClr val="252222"/>
                </a:solidFill>
                <a:latin typeface="Arial" pitchFamily="34" charset="0"/>
                <a:ea typeface="ＭＳ Ｐゴシック" charset="-128"/>
                <a:hlinkClick r:id="rId6"/>
              </a:rPr>
              <a:t>http://</a:t>
            </a:r>
            <a:r>
              <a:rPr lang="en-US" sz="1000" dirty="0" smtClean="0">
                <a:solidFill>
                  <a:srgbClr val="252222"/>
                </a:solidFill>
                <a:latin typeface="Arial" pitchFamily="34" charset="0"/>
                <a:ea typeface="ＭＳ Ｐゴシック" charset="-128"/>
                <a:hlinkClick r:id="rId6"/>
              </a:rPr>
              <a:t>www.gpo.gov/fdsys/pkg/USCODE-2011-title26/pdf/USCODE-2011-title26-subtitleA-chap1-subchapF-partVIII-sec529.pdf</a:t>
            </a:r>
            <a:r>
              <a:rPr lang="en-US" sz="1000" dirty="0">
                <a:solidFill>
                  <a:srgbClr val="252222"/>
                </a:solidFill>
                <a:latin typeface="Arial" pitchFamily="34" charset="0"/>
                <a:ea typeface="ＭＳ Ｐゴシック" charset="-128"/>
              </a:rPr>
              <a:t>)</a:t>
            </a:r>
            <a:r>
              <a:rPr lang="en-US" sz="1000" dirty="0" smtClean="0">
                <a:solidFill>
                  <a:srgbClr val="252222"/>
                </a:solidFill>
                <a:latin typeface="Arial" pitchFamily="34" charset="0"/>
                <a:ea typeface="ＭＳ Ｐゴシック" charset="-128"/>
              </a:rPr>
              <a:t> </a:t>
            </a:r>
          </a:p>
        </p:txBody>
      </p:sp>
    </p:spTree>
    <p:extLst>
      <p:ext uri="{BB962C8B-B14F-4D97-AF65-F5344CB8AC3E}">
        <p14:creationId xmlns:p14="http://schemas.microsoft.com/office/powerpoint/2010/main" val="2005730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533400" y="1447800"/>
            <a:ext cx="7543800" cy="4572000"/>
          </a:xfrm>
        </p:spPr>
        <p:txBody>
          <a:bodyPr rtlCol="0">
            <a:normAutofit/>
          </a:bodyPr>
          <a:lstStyle/>
          <a:p>
            <a:pPr lvl="0"/>
            <a:endParaRPr lang="en-US" sz="2400" baseline="0" dirty="0" smtClean="0"/>
          </a:p>
          <a:p>
            <a:pPr marL="231775" lvl="1" indent="-231775" fontAlgn="base">
              <a:spcBef>
                <a:spcPct val="0"/>
              </a:spcBef>
              <a:spcAft>
                <a:spcPct val="40000"/>
              </a:spcAft>
              <a:buSzPct val="100000"/>
              <a:buFont typeface="Wingdings" pitchFamily="2" charset="2"/>
              <a:buChar char="§"/>
              <a:tabLst>
                <a:tab pos="227013" algn="l"/>
              </a:tabLst>
            </a:pPr>
            <a:r>
              <a:rPr lang="en-US" kern="0" dirty="0" smtClean="0">
                <a:solidFill>
                  <a:srgbClr val="252222"/>
                </a:solidFill>
                <a:latin typeface="Arial"/>
                <a:ea typeface="ＭＳ Ｐゴシック" charset="-128"/>
              </a:rPr>
              <a:t>529 </a:t>
            </a:r>
            <a:r>
              <a:rPr lang="en-US" kern="0" dirty="0">
                <a:solidFill>
                  <a:srgbClr val="252222"/>
                </a:solidFill>
                <a:latin typeface="Arial"/>
                <a:ea typeface="ＭＳ Ｐゴシック" charset="-128"/>
              </a:rPr>
              <a:t>Plan </a:t>
            </a:r>
            <a:r>
              <a:rPr lang="en-US" kern="0" dirty="0" smtClean="0">
                <a:solidFill>
                  <a:srgbClr val="252222"/>
                </a:solidFill>
                <a:latin typeface="Arial"/>
                <a:ea typeface="ＭＳ Ｐゴシック" charset="-128"/>
              </a:rPr>
              <a:t>Basics</a:t>
            </a:r>
          </a:p>
          <a:p>
            <a:pPr marL="231775" lvl="1" indent="-231775" fontAlgn="base">
              <a:spcBef>
                <a:spcPct val="0"/>
              </a:spcBef>
              <a:spcAft>
                <a:spcPct val="40000"/>
              </a:spcAft>
              <a:buSzPct val="100000"/>
              <a:buFont typeface="Wingdings" pitchFamily="2" charset="2"/>
              <a:buChar char="§"/>
              <a:tabLst>
                <a:tab pos="227013" algn="l"/>
              </a:tabLst>
            </a:pPr>
            <a:r>
              <a:rPr lang="en-US" kern="0" dirty="0">
                <a:solidFill>
                  <a:srgbClr val="252222"/>
                </a:solidFill>
                <a:latin typeface="Arial"/>
                <a:ea typeface="ＭＳ Ｐゴシック" charset="-128"/>
              </a:rPr>
              <a:t>Grandparent Benefits of 529 Plans</a:t>
            </a:r>
          </a:p>
          <a:p>
            <a:pPr marL="231775" lvl="1" indent="-231775" fontAlgn="base">
              <a:spcBef>
                <a:spcPct val="0"/>
              </a:spcBef>
              <a:spcAft>
                <a:spcPct val="40000"/>
              </a:spcAft>
              <a:buSzPct val="100000"/>
              <a:buFont typeface="Wingdings" pitchFamily="2" charset="2"/>
              <a:buChar char="§"/>
              <a:tabLst>
                <a:tab pos="227013" algn="l"/>
              </a:tabLst>
            </a:pPr>
            <a:r>
              <a:rPr lang="en-US" kern="0" dirty="0" smtClean="0">
                <a:solidFill>
                  <a:srgbClr val="252222"/>
                </a:solidFill>
                <a:latin typeface="Arial"/>
                <a:ea typeface="ＭＳ Ｐゴシック" charset="-128"/>
              </a:rPr>
              <a:t>Estate Tax Exemption</a:t>
            </a:r>
          </a:p>
          <a:p>
            <a:pPr marL="231775" lvl="1" indent="-231775" fontAlgn="base">
              <a:spcBef>
                <a:spcPct val="0"/>
              </a:spcBef>
              <a:spcAft>
                <a:spcPct val="40000"/>
              </a:spcAft>
              <a:buSzPct val="100000"/>
              <a:buFont typeface="Wingdings" pitchFamily="2" charset="2"/>
              <a:buChar char="§"/>
              <a:tabLst>
                <a:tab pos="227013" algn="l"/>
              </a:tabLst>
            </a:pPr>
            <a:r>
              <a:rPr lang="en-US" kern="0" dirty="0" smtClean="0">
                <a:solidFill>
                  <a:srgbClr val="252222"/>
                </a:solidFill>
                <a:latin typeface="Arial"/>
                <a:ea typeface="ＭＳ Ｐゴシック" charset="-128"/>
              </a:rPr>
              <a:t>Trust Interaction with 529 Plans</a:t>
            </a:r>
          </a:p>
          <a:p>
            <a:pPr marL="231775" lvl="1" indent="-231775" fontAlgn="base">
              <a:spcBef>
                <a:spcPct val="0"/>
              </a:spcBef>
              <a:spcAft>
                <a:spcPct val="40000"/>
              </a:spcAft>
              <a:buSzPct val="100000"/>
              <a:buFont typeface="Wingdings" pitchFamily="2" charset="2"/>
              <a:buChar char="§"/>
              <a:tabLst>
                <a:tab pos="227013" algn="l"/>
              </a:tabLst>
            </a:pPr>
            <a:r>
              <a:rPr lang="en-US" kern="0" dirty="0" smtClean="0">
                <a:solidFill>
                  <a:srgbClr val="252222"/>
                </a:solidFill>
                <a:latin typeface="Arial"/>
                <a:ea typeface="ＭＳ Ｐゴシック" charset="-128"/>
              </a:rPr>
              <a:t>Important </a:t>
            </a:r>
            <a:r>
              <a:rPr lang="en-US" kern="0" dirty="0">
                <a:solidFill>
                  <a:srgbClr val="252222"/>
                </a:solidFill>
                <a:latin typeface="Arial"/>
                <a:ea typeface="ＭＳ Ｐゴシック" charset="-128"/>
              </a:rPr>
              <a:t>Resources</a:t>
            </a:r>
          </a:p>
          <a:p>
            <a:pPr marL="231775" lvl="1" indent="-231775" fontAlgn="base">
              <a:spcBef>
                <a:spcPct val="0"/>
              </a:spcBef>
              <a:spcAft>
                <a:spcPct val="40000"/>
              </a:spcAft>
              <a:buSzPct val="100000"/>
              <a:buFont typeface="Wingdings" pitchFamily="2" charset="2"/>
              <a:buChar char="§"/>
              <a:tabLst>
                <a:tab pos="227013" algn="l"/>
              </a:tabLst>
            </a:pPr>
            <a:r>
              <a:rPr lang="en-US" kern="0" dirty="0">
                <a:solidFill>
                  <a:srgbClr val="252222"/>
                </a:solidFill>
                <a:latin typeface="Arial"/>
                <a:ea typeface="ＭＳ Ｐゴシック" charset="-128"/>
              </a:rPr>
              <a:t>Questions?</a:t>
            </a:r>
          </a:p>
          <a:p>
            <a:pPr marL="0" lvl="0" indent="0">
              <a:buNone/>
            </a:pPr>
            <a:endParaRPr lang="en-US" baseline="0" dirty="0" smtClean="0"/>
          </a:p>
        </p:txBody>
      </p:sp>
      <p:sp>
        <p:nvSpPr>
          <p:cNvPr id="7" name="Slide Number Placeholder 6"/>
          <p:cNvSpPr>
            <a:spLocks noGrp="1"/>
          </p:cNvSpPr>
          <p:nvPr>
            <p:ph type="sldNum" sz="quarter" idx="12"/>
          </p:nvPr>
        </p:nvSpPr>
        <p:spPr/>
        <p:txBody>
          <a:bodyPr/>
          <a:lstStyle/>
          <a:p>
            <a:fld id="{EB5FFDC2-3BB1-4E71-90D9-D511CA50087B}" type="slidenum">
              <a:rPr lang="en-US" smtClean="0"/>
              <a:t>2</a:t>
            </a:fld>
            <a:endParaRPr lang="en-US" dirty="0"/>
          </a:p>
        </p:txBody>
      </p:sp>
      <p:sp>
        <p:nvSpPr>
          <p:cNvPr id="8" name="Footer Placeholder 7"/>
          <p:cNvSpPr>
            <a:spLocks noGrp="1"/>
          </p:cNvSpPr>
          <p:nvPr>
            <p:ph type="ftr" sz="quarter" idx="11"/>
          </p:nvPr>
        </p:nvSpPr>
        <p:spPr>
          <a:xfrm>
            <a:off x="5181600" y="0"/>
            <a:ext cx="2895600" cy="365125"/>
          </a:xfrm>
        </p:spPr>
        <p:txBody>
          <a:bodyPr/>
          <a:lstStyle/>
          <a:p>
            <a:r>
              <a:rPr lang="en-US" dirty="0" smtClean="0"/>
              <a:t>College Savings Plans: Estate Planning</a:t>
            </a:r>
            <a:endParaRPr lang="en-US" dirty="0"/>
          </a:p>
        </p:txBody>
      </p:sp>
      <p:sp>
        <p:nvSpPr>
          <p:cNvPr id="9" name="Rectangle 8"/>
          <p:cNvSpPr/>
          <p:nvPr/>
        </p:nvSpPr>
        <p:spPr>
          <a:xfrm>
            <a:off x="470750" y="152400"/>
            <a:ext cx="142539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Agenda</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2552939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20</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451129" y="152400"/>
            <a:ext cx="594360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Forward Gifting:</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a:t>
            </a: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Example 1</a:t>
            </a:r>
            <a:endParaRPr kumimoji="0" lang="en-US" sz="1800" b="0" i="0" u="none" strike="noStrike" kern="0" cap="none" spc="0" normalizeH="0" baseline="0" noProof="0" dirty="0" smtClean="0">
              <a:ln>
                <a:noFill/>
              </a:ln>
              <a:solidFill>
                <a:schemeClr val="bg1"/>
              </a:solidFill>
              <a:effectLst/>
              <a:uLnTx/>
              <a:uFillTx/>
            </a:endParaRPr>
          </a:p>
        </p:txBody>
      </p:sp>
      <p:sp>
        <p:nvSpPr>
          <p:cNvPr id="5" name="Rectangle 4"/>
          <p:cNvSpPr/>
          <p:nvPr/>
        </p:nvSpPr>
        <p:spPr>
          <a:xfrm>
            <a:off x="443023" y="6096000"/>
            <a:ext cx="4572000" cy="246221"/>
          </a:xfrm>
          <a:prstGeom prst="rect">
            <a:avLst/>
          </a:prstGeom>
        </p:spPr>
        <p:txBody>
          <a:bodyPr>
            <a:spAutoFit/>
          </a:bodyPr>
          <a:lstStyle/>
          <a:p>
            <a:pPr lvl="0" fontAlgn="base">
              <a:spcBef>
                <a:spcPct val="0"/>
              </a:spcBef>
              <a:spcAft>
                <a:spcPct val="0"/>
              </a:spcAft>
            </a:pPr>
            <a:r>
              <a:rPr lang="en-US" sz="1000" dirty="0" smtClean="0">
                <a:solidFill>
                  <a:srgbClr val="252222"/>
                </a:solidFill>
                <a:latin typeface="Arial" pitchFamily="34" charset="0"/>
                <a:ea typeface="ＭＳ Ｐゴシック" charset="-128"/>
              </a:rPr>
              <a:t>.</a:t>
            </a:r>
            <a:endParaRPr lang="en-US" sz="1000" dirty="0">
              <a:solidFill>
                <a:srgbClr val="252222"/>
              </a:solidFill>
              <a:latin typeface="Arial" pitchFamily="34" charset="0"/>
              <a:ea typeface="ＭＳ Ｐゴシック"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1822548735"/>
              </p:ext>
            </p:extLst>
          </p:nvPr>
        </p:nvGraphicFramePr>
        <p:xfrm>
          <a:off x="838200" y="2133600"/>
          <a:ext cx="7467600" cy="3589739"/>
        </p:xfrm>
        <a:graphic>
          <a:graphicData uri="http://schemas.openxmlformats.org/drawingml/2006/table">
            <a:tbl>
              <a:tblPr firstRow="1" bandRow="1">
                <a:tableStyleId>{21E4AEA4-8DFA-4A89-87EB-49C32662AFE0}</a:tableStyleId>
              </a:tblPr>
              <a:tblGrid>
                <a:gridCol w="1530435"/>
                <a:gridCol w="1178022"/>
                <a:gridCol w="978107"/>
                <a:gridCol w="969496"/>
                <a:gridCol w="969496"/>
                <a:gridCol w="969496"/>
                <a:gridCol w="872548"/>
              </a:tblGrid>
              <a:tr h="50378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Recipient</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Year Amount</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gridSpan="5">
                  <a:txBody>
                    <a:bodyPr/>
                    <a:lstStyle/>
                    <a:p>
                      <a:pPr algn="ctr"/>
                      <a:r>
                        <a:rPr lang="en-US" sz="1400" b="1" dirty="0" smtClean="0">
                          <a:solidFill>
                            <a:schemeClr val="tx1"/>
                          </a:solidFill>
                          <a:latin typeface="Arial Narrow"/>
                          <a:cs typeface="Arial Narrow"/>
                        </a:rPr>
                        <a:t>Amount of Gift Contribution</a:t>
                      </a:r>
                      <a:endParaRPr lang="en-US" sz="14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r h="50378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algn="ctr"/>
                      <a:r>
                        <a:rPr lang="en-US" sz="1400" b="1" dirty="0" smtClean="0">
                          <a:solidFill>
                            <a:schemeClr val="tx1"/>
                          </a:solidFill>
                          <a:latin typeface="Arial Narrow"/>
                          <a:cs typeface="Arial Narrow"/>
                        </a:rPr>
                        <a:t>2000</a:t>
                      </a:r>
                      <a:endParaRPr lang="en-US" sz="14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b="1" dirty="0" smtClean="0">
                          <a:solidFill>
                            <a:schemeClr val="tx1"/>
                          </a:solidFill>
                          <a:latin typeface="Arial Narrow"/>
                          <a:cs typeface="Arial Narrow"/>
                        </a:rPr>
                        <a:t>2001</a:t>
                      </a:r>
                      <a:endParaRPr lang="en-US" sz="14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b="1" dirty="0" smtClean="0">
                          <a:solidFill>
                            <a:schemeClr val="tx1"/>
                          </a:solidFill>
                          <a:latin typeface="Arial Narrow"/>
                          <a:cs typeface="Arial Narrow"/>
                        </a:rPr>
                        <a:t>2002</a:t>
                      </a:r>
                      <a:endParaRPr lang="en-US" sz="14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b="1" dirty="0" smtClean="0">
                          <a:solidFill>
                            <a:schemeClr val="tx1"/>
                          </a:solidFill>
                          <a:latin typeface="Arial Narrow"/>
                          <a:cs typeface="Arial Narrow"/>
                        </a:rPr>
                        <a:t>2003</a:t>
                      </a:r>
                      <a:endParaRPr lang="en-US" sz="14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400" b="1" dirty="0" smtClean="0">
                          <a:solidFill>
                            <a:schemeClr val="tx1"/>
                          </a:solidFill>
                          <a:latin typeface="Arial Narrow"/>
                          <a:cs typeface="Arial Narrow"/>
                        </a:rPr>
                        <a:t>2004</a:t>
                      </a:r>
                      <a:endParaRPr lang="en-US" sz="14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21102">
                <a:tc>
                  <a:txBody>
                    <a:bodyPr/>
                    <a:lstStyle/>
                    <a:p>
                      <a:r>
                        <a:rPr lang="en-US" sz="1400" dirty="0" smtClean="0">
                          <a:solidFill>
                            <a:schemeClr val="tx1"/>
                          </a:solidFill>
                          <a:latin typeface="Arial Narrow"/>
                          <a:cs typeface="Arial Narrow"/>
                        </a:rPr>
                        <a:t>Grandchild</a:t>
                      </a:r>
                      <a:r>
                        <a:rPr lang="en-US" sz="1400" baseline="0" dirty="0" smtClean="0">
                          <a:solidFill>
                            <a:schemeClr val="tx1"/>
                          </a:solidFill>
                          <a:latin typeface="Arial Narrow"/>
                          <a:cs typeface="Arial Narrow"/>
                        </a:rPr>
                        <a:t> 1</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dirty="0" smtClean="0">
                          <a:solidFill>
                            <a:schemeClr val="tx1"/>
                          </a:solidFill>
                          <a:latin typeface="Arial Narrow"/>
                          <a:cs typeface="Arial Narrow"/>
                        </a:rPr>
                        <a:t>2000: $140,000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48706">
                <a:tc>
                  <a:txBody>
                    <a:bodyPr/>
                    <a:lstStyle/>
                    <a:p>
                      <a:r>
                        <a:rPr lang="en-US" sz="1400" dirty="0" smtClean="0">
                          <a:solidFill>
                            <a:schemeClr val="tx1"/>
                          </a:solidFill>
                          <a:latin typeface="Arial Narrow"/>
                          <a:cs typeface="Arial Narrow"/>
                        </a:rPr>
                        <a:t>Grandchild</a:t>
                      </a:r>
                      <a:r>
                        <a:rPr lang="en-US" sz="1400" baseline="0" dirty="0" smtClean="0">
                          <a:solidFill>
                            <a:schemeClr val="tx1"/>
                          </a:solidFill>
                          <a:latin typeface="Arial Narrow"/>
                          <a:cs typeface="Arial Narrow"/>
                        </a:rPr>
                        <a:t> 2</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Narrow"/>
                          <a:cs typeface="Arial Narrow"/>
                        </a:rPr>
                        <a:t>2000: $140,000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latin typeface="Arial Narrow"/>
                          <a:cs typeface="Arial Narrow"/>
                        </a:rPr>
                        <a:t>$28,000</a:t>
                      </a:r>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1026">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03783">
                <a:tc gridSpan="2">
                  <a:txBody>
                    <a:bodyPr/>
                    <a:lstStyle/>
                    <a:p>
                      <a:r>
                        <a:rPr lang="en-US" sz="1400" b="1" dirty="0" smtClean="0">
                          <a:solidFill>
                            <a:schemeClr val="tx1"/>
                          </a:solidFill>
                          <a:latin typeface="Arial Narrow"/>
                          <a:cs typeface="Arial Narrow"/>
                        </a:rPr>
                        <a:t>Total Contributed Per Year</a:t>
                      </a:r>
                      <a:endParaRPr lang="en-US" sz="14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20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03783">
                <a:tc gridSpan="2">
                  <a:txBody>
                    <a:bodyPr/>
                    <a:lstStyle/>
                    <a:p>
                      <a:r>
                        <a:rPr lang="en-US" sz="1400" b="1" dirty="0" smtClean="0">
                          <a:solidFill>
                            <a:schemeClr val="tx1"/>
                          </a:solidFill>
                          <a:latin typeface="Arial Narrow"/>
                          <a:cs typeface="Arial Narrow"/>
                        </a:rPr>
                        <a:t>Removed from Estate</a:t>
                      </a:r>
                      <a:endParaRPr lang="en-US" sz="14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a:cs typeface="Arial Narrow"/>
                        </a:rPr>
                        <a:t>$56,000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latin typeface="Arial Narrow"/>
                          <a:cs typeface="Arial Narrow"/>
                        </a:rPr>
                        <a:t>$0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TextBox 5"/>
          <p:cNvSpPr txBox="1"/>
          <p:nvPr/>
        </p:nvSpPr>
        <p:spPr>
          <a:xfrm>
            <a:off x="451129" y="1523840"/>
            <a:ext cx="8159471" cy="400110"/>
          </a:xfrm>
          <a:prstGeom prst="rect">
            <a:avLst/>
          </a:prstGeom>
          <a:noFill/>
        </p:spPr>
        <p:txBody>
          <a:bodyPr wrap="square" rtlCol="0">
            <a:spAutoFit/>
          </a:bodyPr>
          <a:lstStyle/>
          <a:p>
            <a:r>
              <a:rPr lang="en-US" sz="2000" b="1" dirty="0" smtClean="0">
                <a:latin typeface="Arial" pitchFamily="34" charset="0"/>
                <a:cs typeface="Arial" pitchFamily="34" charset="0"/>
              </a:rPr>
              <a:t>Grandparents Gifting to Two Grandchildren; Death of Giftor </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21</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451129" y="152400"/>
            <a:ext cx="594360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Forward Gifting:</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a:t>
            </a: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Example 2</a:t>
            </a:r>
            <a:endParaRPr kumimoji="0" lang="en-US" sz="1800" b="0" i="0" u="none" strike="noStrike" kern="0" cap="none" spc="0" normalizeH="0" baseline="0" noProof="0" dirty="0" smtClean="0">
              <a:ln>
                <a:noFill/>
              </a:ln>
              <a:solidFill>
                <a:schemeClr val="bg1"/>
              </a:solidFill>
              <a:effectLst/>
              <a:uLnTx/>
              <a:uFillTx/>
            </a:endParaRPr>
          </a:p>
        </p:txBody>
      </p:sp>
      <p:graphicFrame>
        <p:nvGraphicFramePr>
          <p:cNvPr id="12" name="Table 11"/>
          <p:cNvGraphicFramePr>
            <a:graphicFrameLocks noGrp="1"/>
          </p:cNvGraphicFramePr>
          <p:nvPr>
            <p:extLst>
              <p:ext uri="{D42A27DB-BD31-4B8C-83A1-F6EECF244321}">
                <p14:modId xmlns:p14="http://schemas.microsoft.com/office/powerpoint/2010/main" val="123656607"/>
              </p:ext>
            </p:extLst>
          </p:nvPr>
        </p:nvGraphicFramePr>
        <p:xfrm>
          <a:off x="302852" y="2057400"/>
          <a:ext cx="8538296" cy="3215640"/>
        </p:xfrm>
        <a:graphic>
          <a:graphicData uri="http://schemas.openxmlformats.org/drawingml/2006/table">
            <a:tbl>
              <a:tblPr firstRow="1" bandRow="1">
                <a:tableStyleId>{21E4AEA4-8DFA-4A89-87EB-49C32662AFE0}</a:tableStyleId>
              </a:tblPr>
              <a:tblGrid>
                <a:gridCol w="992548"/>
                <a:gridCol w="898848"/>
                <a:gridCol w="664690"/>
                <a:gridCol w="664690"/>
                <a:gridCol w="664690"/>
                <a:gridCol w="664690"/>
                <a:gridCol w="664690"/>
                <a:gridCol w="664690"/>
                <a:gridCol w="664690"/>
                <a:gridCol w="664690"/>
                <a:gridCol w="664690"/>
                <a:gridCol w="664690"/>
              </a:tblGrid>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Donor Contributor</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Year Amount</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gridSpan="10">
                  <a:txBody>
                    <a:bodyPr/>
                    <a:lstStyle/>
                    <a:p>
                      <a:pPr algn="ctr"/>
                      <a:r>
                        <a:rPr lang="en-US" sz="1200" b="1" dirty="0" smtClean="0">
                          <a:solidFill>
                            <a:schemeClr val="tx1"/>
                          </a:solidFill>
                          <a:latin typeface="Arial Narrow"/>
                          <a:cs typeface="Arial Narrow"/>
                        </a:rPr>
                        <a:t>Amount of Gift Contribution</a:t>
                      </a:r>
                      <a:endParaRPr lang="en-US" sz="12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hMerge="1">
                  <a:txBody>
                    <a:bodyPr/>
                    <a:lstStyle/>
                    <a:p>
                      <a:endParaRPr lang="en-US" sz="1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algn="ctr"/>
                      <a:r>
                        <a:rPr lang="en-US" sz="1200" b="1" dirty="0" smtClean="0">
                          <a:solidFill>
                            <a:schemeClr val="tx1"/>
                          </a:solidFill>
                          <a:latin typeface="Arial Narrow"/>
                          <a:cs typeface="Arial Narrow"/>
                        </a:rPr>
                        <a:t>2013</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2014</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2015</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2016</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2017</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2018</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2019</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2020</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2021</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Narrow"/>
                          <a:cs typeface="Arial Narrow"/>
                        </a:rPr>
                        <a:t>2022</a:t>
                      </a:r>
                      <a:endParaRPr lang="en-US" sz="1200" b="1" dirty="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sz="1200" dirty="0" smtClean="0">
                          <a:solidFill>
                            <a:schemeClr val="tx1"/>
                          </a:solidFill>
                          <a:latin typeface="Arial Narrow"/>
                          <a:cs typeface="Arial Narrow"/>
                        </a:rPr>
                        <a:t>Grandfather</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dirty="0" smtClean="0">
                          <a:solidFill>
                            <a:schemeClr val="tx1"/>
                          </a:solidFill>
                          <a:latin typeface="Arial Narrow"/>
                          <a:cs typeface="Arial Narrow"/>
                        </a:rPr>
                        <a:t>2013: $70,000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1200" dirty="0" smtClean="0">
                          <a:solidFill>
                            <a:schemeClr val="tx1"/>
                          </a:solidFill>
                          <a:latin typeface="Arial Narrow"/>
                          <a:cs typeface="Arial Narrow"/>
                        </a:rPr>
                        <a:t>Grandmother</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2013: $14,000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1200" dirty="0" smtClean="0">
                          <a:solidFill>
                            <a:schemeClr val="tx1"/>
                          </a:solidFill>
                          <a:latin typeface="Arial Narrow"/>
                          <a:cs typeface="Arial Narrow"/>
                        </a:rPr>
                        <a:t>Grandmother</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2014: $46,000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$9,200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$9,200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$9,200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$9,200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$9,200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1200" dirty="0" smtClean="0">
                          <a:solidFill>
                            <a:schemeClr val="tx1"/>
                          </a:solidFill>
                          <a:latin typeface="Arial Narrow"/>
                          <a:cs typeface="Arial Narrow"/>
                        </a:rPr>
                        <a:t>Grandfather</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Narrow"/>
                          <a:cs typeface="Arial Narrow"/>
                        </a:rPr>
                        <a:t>2018: $70,000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solidFill>
                            <a:schemeClr val="tx1"/>
                          </a:solidFill>
                          <a:latin typeface="Arial Narrow"/>
                          <a:cs typeface="Arial Narrow"/>
                        </a:rPr>
                        <a:t>$14,000</a:t>
                      </a:r>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2720">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gridSpan="2">
                  <a:txBody>
                    <a:bodyPr/>
                    <a:lstStyle/>
                    <a:p>
                      <a:r>
                        <a:rPr lang="en-US" sz="1200" b="1" dirty="0" smtClean="0">
                          <a:solidFill>
                            <a:schemeClr val="tx1"/>
                          </a:solidFill>
                          <a:latin typeface="Arial Narrow"/>
                          <a:cs typeface="Arial Narrow"/>
                        </a:rPr>
                        <a:t>Total Contributed Per year</a:t>
                      </a:r>
                      <a:endParaRPr lang="en-US" sz="12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20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$28,000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latin typeface="Arial Narrow"/>
                          <a:cs typeface="Arial Narrow"/>
                        </a:rPr>
                        <a:t>$23,200</a:t>
                      </a:r>
                      <a:endParaRPr lang="en-US" sz="12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$23,200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$23,200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$23,200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$23,200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latin typeface="Arial Narrow"/>
                          <a:cs typeface="Arial Narrow"/>
                        </a:rPr>
                        <a:t>$14,000</a:t>
                      </a:r>
                      <a:endParaRPr lang="en-US" sz="12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$14,000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latin typeface="Arial Narrow"/>
                          <a:cs typeface="Arial Narrow"/>
                        </a:rPr>
                        <a:t>$14,000</a:t>
                      </a:r>
                      <a:endParaRPr lang="en-US" sz="1200" b="1"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a:cs typeface="Arial Narrow"/>
                        </a:rPr>
                        <a:t>$14,000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TextBox 5"/>
          <p:cNvSpPr txBox="1"/>
          <p:nvPr/>
        </p:nvSpPr>
        <p:spPr>
          <a:xfrm>
            <a:off x="2209800" y="1523840"/>
            <a:ext cx="5943600" cy="400110"/>
          </a:xfrm>
          <a:prstGeom prst="rect">
            <a:avLst/>
          </a:prstGeom>
          <a:noFill/>
        </p:spPr>
        <p:txBody>
          <a:bodyPr wrap="square" rtlCol="0">
            <a:spAutoFit/>
          </a:bodyPr>
          <a:lstStyle/>
          <a:p>
            <a:r>
              <a:rPr lang="en-US" sz="2000" b="1" dirty="0" smtClean="0">
                <a:latin typeface="Arial" pitchFamily="34" charset="0"/>
                <a:cs typeface="Arial" pitchFamily="34" charset="0"/>
              </a:rPr>
              <a:t>Total Contribution Over 10 Years: $200,000</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8138912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22</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pic>
        <p:nvPicPr>
          <p:cNvPr id="7" name="152887087_lores.jpg" descr="/Users/judithbarker/Workspace_021713/*Legg Mason_021713/Scholars Choice/Branding Guidelines &amp; Logos/Photography Bank/2013_calendarimages_hires/152887087_lores.jp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152400" y="1600200"/>
            <a:ext cx="3481388" cy="4912492"/>
          </a:xfrm>
          <a:prstGeom prst="rect">
            <a:avLst/>
          </a:prstGeom>
        </p:spPr>
      </p:pic>
      <p:sp>
        <p:nvSpPr>
          <p:cNvPr id="3" name="Rectangle 2"/>
          <p:cNvSpPr/>
          <p:nvPr/>
        </p:nvSpPr>
        <p:spPr>
          <a:xfrm>
            <a:off x="4114800" y="2286000"/>
            <a:ext cx="4572000" cy="3490186"/>
          </a:xfrm>
          <a:prstGeom prst="rect">
            <a:avLst/>
          </a:prstGeom>
        </p:spPr>
        <p:txBody>
          <a:bodyPr>
            <a:spAutoFit/>
          </a:bodyPr>
          <a:lstStyle/>
          <a:p>
            <a:pPr marL="228600" lvl="1" indent="-228600" fontAlgn="base">
              <a:spcBef>
                <a:spcPct val="0"/>
              </a:spcBef>
              <a:spcAft>
                <a:spcPct val="40000"/>
              </a:spcAft>
              <a:buSzPct val="120000"/>
              <a:buFont typeface="Wingdings" charset="2"/>
              <a:buChar char="§"/>
              <a:tabLst>
                <a:tab pos="744538" algn="l"/>
              </a:tabLst>
              <a:defRPr/>
            </a:pPr>
            <a:r>
              <a:rPr lang="en-US" sz="2400" dirty="0" smtClean="0">
                <a:solidFill>
                  <a:srgbClr val="252222"/>
                </a:solidFill>
                <a:latin typeface="Arial" charset="0"/>
                <a:ea typeface="ＭＳ Ｐゴシック" charset="-128"/>
              </a:rPr>
              <a:t>Advantages of Selecting 529s Over Trusts</a:t>
            </a:r>
          </a:p>
          <a:p>
            <a:pPr marL="228600" lvl="1" indent="-228600" fontAlgn="base">
              <a:spcBef>
                <a:spcPct val="0"/>
              </a:spcBef>
              <a:spcAft>
                <a:spcPct val="40000"/>
              </a:spcAft>
              <a:buSzPct val="120000"/>
              <a:buFont typeface="Wingdings" charset="2"/>
              <a:buChar char="§"/>
              <a:tabLst>
                <a:tab pos="744538" algn="l"/>
              </a:tabLst>
              <a:defRPr/>
            </a:pPr>
            <a:r>
              <a:rPr lang="en-US" sz="2400" dirty="0" smtClean="0">
                <a:solidFill>
                  <a:srgbClr val="252222"/>
                </a:solidFill>
                <a:latin typeface="Arial" charset="0"/>
                <a:ea typeface="ＭＳ Ｐゴシック" charset="-128"/>
              </a:rPr>
              <a:t>Advantages of Liquidating Trusts to Fund a 529?</a:t>
            </a:r>
          </a:p>
          <a:p>
            <a:pPr marL="228600" lvl="1" indent="-228600" fontAlgn="base">
              <a:spcBef>
                <a:spcPct val="0"/>
              </a:spcBef>
              <a:spcAft>
                <a:spcPct val="40000"/>
              </a:spcAft>
              <a:buSzPct val="120000"/>
              <a:buFont typeface="Wingdings" charset="2"/>
              <a:buChar char="§"/>
              <a:tabLst>
                <a:tab pos="744538" algn="l"/>
              </a:tabLst>
              <a:defRPr/>
            </a:pPr>
            <a:r>
              <a:rPr lang="en-US" sz="2400" dirty="0" smtClean="0">
                <a:solidFill>
                  <a:srgbClr val="252222"/>
                </a:solidFill>
                <a:latin typeface="Arial" charset="0"/>
                <a:ea typeface="ＭＳ Ｐゴシック" charset="-128"/>
              </a:rPr>
              <a:t>Advantages of Keeping Money in Trusts</a:t>
            </a:r>
          </a:p>
          <a:p>
            <a:pPr marL="228600" lvl="1" indent="-228600" fontAlgn="base">
              <a:spcBef>
                <a:spcPct val="0"/>
              </a:spcBef>
              <a:spcAft>
                <a:spcPct val="40000"/>
              </a:spcAft>
              <a:buSzPct val="120000"/>
              <a:buFont typeface="Wingdings" charset="2"/>
              <a:buChar char="§"/>
              <a:tabLst>
                <a:tab pos="744538" algn="l"/>
              </a:tabLst>
              <a:defRPr/>
            </a:pPr>
            <a:r>
              <a:rPr lang="en-US" sz="2400" dirty="0" smtClean="0">
                <a:solidFill>
                  <a:srgbClr val="252222"/>
                </a:solidFill>
                <a:latin typeface="Arial" charset="0"/>
                <a:ea typeface="ＭＳ Ｐゴシック" charset="-128"/>
              </a:rPr>
              <a:t>Advantages of Trust-Owned  529 Plan</a:t>
            </a:r>
            <a:endParaRPr lang="en-US" sz="2400" dirty="0">
              <a:solidFill>
                <a:srgbClr val="252222"/>
              </a:solidFill>
              <a:latin typeface="Arial" charset="0"/>
              <a:ea typeface="ＭＳ Ｐゴシック" charset="-128"/>
            </a:endParaRPr>
          </a:p>
        </p:txBody>
      </p:sp>
      <p:sp>
        <p:nvSpPr>
          <p:cNvPr id="5" name="Rectangle 4"/>
          <p:cNvSpPr/>
          <p:nvPr/>
        </p:nvSpPr>
        <p:spPr>
          <a:xfrm>
            <a:off x="444795" y="152400"/>
            <a:ext cx="522130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chemeClr val="bg1"/>
                </a:solidFill>
                <a:latin typeface="Arial"/>
                <a:ea typeface="ＭＳ Ｐゴシック" charset="-128"/>
              </a:rPr>
              <a:t>Trust Interaction with 529 Plans</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23</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28650" y="1676400"/>
            <a:ext cx="7886700" cy="4339650"/>
          </a:xfrm>
          <a:prstGeom prst="rect">
            <a:avLst/>
          </a:prstGeom>
        </p:spPr>
        <p:txBody>
          <a:bodyPr wrap="square">
            <a:spAutoFit/>
          </a:bodyPr>
          <a:lstStyle/>
          <a:p>
            <a:pPr marL="231775" lvl="1" indent="-231775" fontAlgn="base">
              <a:spcBef>
                <a:spcPct val="0"/>
              </a:spcBef>
              <a:spcAft>
                <a:spcPct val="40000"/>
              </a:spcAft>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Greater control of assets</a:t>
            </a:r>
          </a:p>
          <a:p>
            <a:pPr marL="231775" lvl="1" indent="-231775" fontAlgn="base">
              <a:spcBef>
                <a:spcPct val="0"/>
              </a:spcBef>
              <a:spcAft>
                <a:spcPct val="40000"/>
              </a:spcAft>
              <a:buSzPct val="120000"/>
              <a:buFont typeface="Wingdings" pitchFamily="2" charset="2"/>
              <a:buChar char="§"/>
              <a:tabLst>
                <a:tab pos="457200" algn="l"/>
              </a:tabLst>
            </a:pPr>
            <a:r>
              <a:rPr kumimoji="0" lang="en-US" sz="2000" b="0" i="0" u="none" strike="noStrike" kern="0" cap="none" spc="0" normalizeH="0" baseline="0" noProof="0" dirty="0" smtClean="0">
                <a:ln>
                  <a:noFill/>
                </a:ln>
                <a:solidFill>
                  <a:srgbClr val="252222"/>
                </a:solidFill>
                <a:effectLst/>
                <a:uLnTx/>
                <a:uFillTx/>
                <a:latin typeface="Arial"/>
                <a:ea typeface="ＭＳ Ｐゴシック" charset="-128"/>
              </a:rPr>
              <a:t>Asset</a:t>
            </a:r>
            <a:r>
              <a:rPr kumimoji="0" lang="en-US" sz="2000" b="0" i="0" u="none" strike="noStrike" kern="0" cap="none" spc="0" normalizeH="0" noProof="0" dirty="0" smtClean="0">
                <a:ln>
                  <a:noFill/>
                </a:ln>
                <a:solidFill>
                  <a:srgbClr val="252222"/>
                </a:solidFill>
                <a:effectLst/>
                <a:uLnTx/>
                <a:uFillTx/>
                <a:latin typeface="Arial"/>
                <a:ea typeface="ＭＳ Ｐゴシック" charset="-128"/>
              </a:rPr>
              <a:t> growth &amp; qualified withdrawals are tax free</a:t>
            </a: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SzPct val="120000"/>
              <a:buFont typeface="Wingdings" pitchFamily="2" charset="2"/>
              <a:buChar char="§"/>
              <a:tabLst>
                <a:tab pos="457200" algn="l"/>
              </a:tabLst>
            </a:pPr>
            <a:r>
              <a:rPr kumimoji="0" lang="en-US" sz="2000" b="0" i="0" u="none" strike="noStrike" kern="0" cap="none" spc="0" normalizeH="0" baseline="0" noProof="0" dirty="0" smtClean="0">
                <a:ln>
                  <a:noFill/>
                </a:ln>
                <a:solidFill>
                  <a:srgbClr val="252222"/>
                </a:solidFill>
                <a:effectLst/>
                <a:uLnTx/>
                <a:uFillTx/>
                <a:latin typeface="Arial"/>
                <a:ea typeface="ＭＳ Ｐゴシック" charset="-128"/>
              </a:rPr>
              <a:t>Investment income not subject</a:t>
            </a:r>
            <a:r>
              <a:rPr kumimoji="0" lang="en-US" sz="2000" b="0" i="0" u="none" strike="noStrike" kern="0" cap="none" spc="0" normalizeH="0" noProof="0" dirty="0" smtClean="0">
                <a:ln>
                  <a:noFill/>
                </a:ln>
                <a:solidFill>
                  <a:srgbClr val="252222"/>
                </a:solidFill>
                <a:effectLst/>
                <a:uLnTx/>
                <a:uFillTx/>
                <a:latin typeface="Arial"/>
                <a:ea typeface="ＭＳ Ｐゴシック" charset="-128"/>
              </a:rPr>
              <a:t> to federal “kiddie tax</a:t>
            </a:r>
            <a:r>
              <a:rPr kumimoji="0" lang="en-US" sz="2000" b="0" i="0" u="none" strike="noStrike" kern="0" cap="none" spc="0" normalizeH="0" baseline="0" noProof="0" dirty="0" smtClean="0">
                <a:ln>
                  <a:noFill/>
                </a:ln>
                <a:solidFill>
                  <a:srgbClr val="252222"/>
                </a:solidFill>
                <a:effectLst/>
                <a:uLnTx/>
                <a:uFillTx/>
                <a:latin typeface="Arial"/>
                <a:ea typeface="ＭＳ Ｐゴシック" charset="-128"/>
              </a:rPr>
              <a:t>”</a:t>
            </a:r>
          </a:p>
          <a:p>
            <a:pPr marL="231775" lvl="1" indent="-231775" fontAlgn="base">
              <a:spcBef>
                <a:spcPct val="0"/>
              </a:spcBef>
              <a:spcAft>
                <a:spcPct val="40000"/>
              </a:spcAft>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State tax advantages in some states.</a:t>
            </a: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SzPct val="120000"/>
              <a:buFont typeface="Wingdings" pitchFamily="2" charset="2"/>
              <a:buChar char="§"/>
              <a:tabLst>
                <a:tab pos="457200" algn="l"/>
              </a:tabLst>
            </a:pPr>
            <a:r>
              <a:rPr kumimoji="0" lang="en-US" sz="2000" i="0" u="none" strike="noStrike" kern="0" cap="none" spc="0" normalizeH="0" baseline="0" noProof="0" dirty="0" smtClean="0">
                <a:ln>
                  <a:noFill/>
                </a:ln>
                <a:solidFill>
                  <a:srgbClr val="252222"/>
                </a:solidFill>
                <a:effectLst/>
                <a:uLnTx/>
                <a:uFillTx/>
                <a:latin typeface="Arial"/>
                <a:ea typeface="ＭＳ Ｐゴシック" charset="-128"/>
              </a:rPr>
              <a:t>No time/age restrictions</a:t>
            </a:r>
            <a:r>
              <a:rPr kumimoji="0" lang="en-US" sz="2000" i="0" u="none" strike="noStrike" kern="0" cap="none" spc="0" normalizeH="0" noProof="0" dirty="0" smtClean="0">
                <a:ln>
                  <a:noFill/>
                </a:ln>
                <a:solidFill>
                  <a:srgbClr val="252222"/>
                </a:solidFill>
                <a:effectLst/>
                <a:uLnTx/>
                <a:uFillTx/>
                <a:latin typeface="Arial"/>
                <a:ea typeface="ＭＳ Ｐゴシック" charset="-128"/>
              </a:rPr>
              <a:t> (unless imposed by plan)</a:t>
            </a:r>
          </a:p>
          <a:p>
            <a:pPr marL="231775" lvl="1" indent="-231775" fontAlgn="base">
              <a:spcBef>
                <a:spcPct val="0"/>
              </a:spcBef>
              <a:spcAft>
                <a:spcPct val="40000"/>
              </a:spcAft>
              <a:buSzPct val="120000"/>
              <a:buFont typeface="Wingdings" pitchFamily="2" charset="2"/>
              <a:buChar char="§"/>
              <a:tabLst>
                <a:tab pos="457200" algn="l"/>
              </a:tabLst>
            </a:pPr>
            <a:r>
              <a:rPr kumimoji="0" lang="en-US" sz="2000" i="0" u="none" strike="noStrike" kern="0" cap="none" spc="0" normalizeH="0" baseline="0" noProof="0" dirty="0" smtClean="0">
                <a:ln>
                  <a:noFill/>
                </a:ln>
                <a:solidFill>
                  <a:srgbClr val="252222"/>
                </a:solidFill>
                <a:effectLst/>
                <a:uLnTx/>
                <a:uFillTx/>
                <a:latin typeface="Arial"/>
                <a:ea typeface="ＭＳ Ｐゴシック" charset="-128"/>
              </a:rPr>
              <a:t>Counted as parent’s asset for financial aid purposes (assessed by college</a:t>
            </a:r>
            <a:r>
              <a:rPr kumimoji="0" lang="en-US" sz="2000" i="0" u="none" strike="noStrike" kern="0" cap="none" spc="0" normalizeH="0" noProof="0" dirty="0" smtClean="0">
                <a:ln>
                  <a:noFill/>
                </a:ln>
                <a:solidFill>
                  <a:srgbClr val="252222"/>
                </a:solidFill>
                <a:effectLst/>
                <a:uLnTx/>
                <a:uFillTx/>
                <a:latin typeface="Arial"/>
                <a:ea typeface="ＭＳ Ｐゴシック" charset="-128"/>
              </a:rPr>
              <a:t> at lower parental asset rate of 5.64% than a student’s  non-529 asset rate of 20%)</a:t>
            </a:r>
          </a:p>
          <a:p>
            <a:pPr marL="231775" lvl="1" indent="-231775" fontAlgn="base">
              <a:spcBef>
                <a:spcPct val="0"/>
              </a:spcBef>
              <a:spcAft>
                <a:spcPct val="40000"/>
              </a:spcAft>
              <a:buSzPct val="120000"/>
              <a:buFont typeface="Wingdings" pitchFamily="2" charset="2"/>
              <a:buChar char="§"/>
              <a:tabLst>
                <a:tab pos="457200" algn="l"/>
              </a:tabLst>
            </a:pPr>
            <a:r>
              <a:rPr lang="en-US" sz="2000" kern="0" baseline="0" dirty="0" smtClean="0">
                <a:solidFill>
                  <a:srgbClr val="252222"/>
                </a:solidFill>
                <a:latin typeface="Arial"/>
                <a:ea typeface="ＭＳ Ｐゴシック" charset="-128"/>
              </a:rPr>
              <a:t>Owner</a:t>
            </a:r>
            <a:r>
              <a:rPr lang="en-US" sz="2000" kern="0" dirty="0" smtClean="0">
                <a:solidFill>
                  <a:srgbClr val="252222"/>
                </a:solidFill>
                <a:latin typeface="Arial"/>
                <a:ea typeface="ＭＳ Ｐゴシック" charset="-128"/>
              </a:rPr>
              <a:t> may make non-qualified withdrawals (subject to tax and 10% federal penalty)</a:t>
            </a:r>
          </a:p>
          <a:p>
            <a:pPr marL="231775" lvl="1" indent="-231775" fontAlgn="base">
              <a:spcBef>
                <a:spcPct val="0"/>
              </a:spcBef>
              <a:spcAft>
                <a:spcPct val="40000"/>
              </a:spcAft>
              <a:buSzPct val="120000"/>
              <a:buFont typeface="Wingdings" pitchFamily="2" charset="2"/>
              <a:buChar char="§"/>
              <a:tabLst>
                <a:tab pos="457200" algn="l"/>
              </a:tabLst>
            </a:pPr>
            <a:r>
              <a:rPr kumimoji="0" lang="en-US" sz="2000" i="0" u="none" strike="noStrike" kern="0" cap="none" spc="0" normalizeH="0" baseline="0" noProof="0" dirty="0" smtClean="0">
                <a:ln>
                  <a:noFill/>
                </a:ln>
                <a:solidFill>
                  <a:srgbClr val="252222"/>
                </a:solidFill>
                <a:effectLst/>
                <a:uLnTx/>
                <a:uFillTx/>
                <a:latin typeface="Arial"/>
                <a:ea typeface="ＭＳ Ｐゴシック" charset="-128"/>
              </a:rPr>
              <a:t>Less</a:t>
            </a:r>
            <a:r>
              <a:rPr kumimoji="0" lang="en-US" sz="2000" i="0" u="none" strike="noStrike" kern="0" cap="none" spc="0" normalizeH="0" noProof="0" dirty="0" smtClean="0">
                <a:ln>
                  <a:noFill/>
                </a:ln>
                <a:solidFill>
                  <a:srgbClr val="252222"/>
                </a:solidFill>
                <a:effectLst/>
                <a:uLnTx/>
                <a:uFillTx/>
                <a:latin typeface="Arial"/>
                <a:ea typeface="ＭＳ Ｐゴシック" charset="-128"/>
              </a:rPr>
              <a:t> expensive to set up and maintain</a:t>
            </a:r>
            <a:endParaRPr kumimoji="0" lang="en-US" sz="160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304800" y="6096000"/>
            <a:ext cx="6890415" cy="707886"/>
          </a:xfrm>
          <a:prstGeom prst="rect">
            <a:avLst/>
          </a:prstGeom>
        </p:spPr>
        <p:txBody>
          <a:bodyPr wrap="none">
            <a:spAutoFit/>
          </a:bodyPr>
          <a:lstStyle/>
          <a:p>
            <a:pPr lvl="0" fontAlgn="base">
              <a:spcBef>
                <a:spcPct val="0"/>
              </a:spcBef>
              <a:spcAft>
                <a:spcPct val="0"/>
              </a:spcAft>
            </a:pPr>
            <a:r>
              <a:rPr lang="en-US" sz="1000" dirty="0" smtClean="0">
                <a:solidFill>
                  <a:srgbClr val="252222"/>
                </a:solidFill>
                <a:latin typeface="Arial" pitchFamily="34" charset="0"/>
                <a:ea typeface="ＭＳ Ｐゴシック" charset="-128"/>
              </a:rPr>
              <a:t>Source: </a:t>
            </a:r>
            <a:r>
              <a:rPr lang="en-US" sz="1000" dirty="0">
                <a:solidFill>
                  <a:srgbClr val="252222"/>
                </a:solidFill>
                <a:latin typeface="Arial" pitchFamily="34" charset="0"/>
                <a:ea typeface="ＭＳ Ｐゴシック" charset="-128"/>
              </a:rPr>
              <a:t>FINRA (</a:t>
            </a:r>
            <a:r>
              <a:rPr lang="en-US" sz="1000" dirty="0">
                <a:solidFill>
                  <a:srgbClr val="252222"/>
                </a:solidFill>
                <a:latin typeface="Arial" pitchFamily="34" charset="0"/>
                <a:ea typeface="ＭＳ Ｐゴシック" charset="-128"/>
                <a:hlinkClick r:id="rId4"/>
              </a:rPr>
              <a:t>http://www.finra.org/web/groups/investors/@inv/@smart/@college/documents/investors/p124094.pdf</a:t>
            </a:r>
            <a:r>
              <a:rPr lang="en-US" sz="1000" dirty="0">
                <a:solidFill>
                  <a:srgbClr val="252222"/>
                </a:solidFill>
                <a:latin typeface="Arial" pitchFamily="34" charset="0"/>
                <a:ea typeface="ＭＳ Ｐゴシック" charset="-128"/>
              </a:rPr>
              <a:t>); </a:t>
            </a:r>
            <a:endParaRPr lang="en-US" sz="1000" dirty="0" smtClean="0">
              <a:solidFill>
                <a:srgbClr val="252222"/>
              </a:solidFill>
              <a:latin typeface="Arial" pitchFamily="34" charset="0"/>
              <a:ea typeface="ＭＳ Ｐゴシック" charset="-128"/>
            </a:endParaRPr>
          </a:p>
          <a:p>
            <a:pPr lvl="0" fontAlgn="base">
              <a:spcBef>
                <a:spcPct val="0"/>
              </a:spcBef>
              <a:spcAft>
                <a:spcPct val="0"/>
              </a:spcAft>
            </a:pPr>
            <a:r>
              <a:rPr lang="en-US" sz="1000" dirty="0" smtClean="0">
                <a:solidFill>
                  <a:srgbClr val="252222"/>
                </a:solidFill>
                <a:latin typeface="Arial" pitchFamily="34" charset="0"/>
                <a:ea typeface="ＭＳ Ｐゴシック" charset="-128"/>
              </a:rPr>
              <a:t>IRS (</a:t>
            </a:r>
            <a:r>
              <a:rPr lang="en-US" sz="1000" dirty="0" smtClean="0">
                <a:solidFill>
                  <a:srgbClr val="252222"/>
                </a:solidFill>
                <a:latin typeface="Arial" pitchFamily="34" charset="0"/>
                <a:ea typeface="ＭＳ Ｐゴシック" charset="-128"/>
                <a:hlinkClick r:id="rId5"/>
              </a:rPr>
              <a:t>http</a:t>
            </a:r>
            <a:r>
              <a:rPr lang="en-US" sz="1000" dirty="0">
                <a:solidFill>
                  <a:srgbClr val="252222"/>
                </a:solidFill>
                <a:latin typeface="Arial" pitchFamily="34" charset="0"/>
                <a:ea typeface="ＭＳ Ｐゴシック" charset="-128"/>
                <a:hlinkClick r:id="rId5"/>
              </a:rPr>
              <a:t>://</a:t>
            </a:r>
            <a:r>
              <a:rPr lang="en-US" sz="1000" dirty="0" smtClean="0">
                <a:solidFill>
                  <a:srgbClr val="252222"/>
                </a:solidFill>
                <a:latin typeface="Arial" pitchFamily="34" charset="0"/>
                <a:ea typeface="ＭＳ Ｐゴシック" charset="-128"/>
                <a:hlinkClick r:id="rId5"/>
              </a:rPr>
              <a:t>www.irs.gov/pub/irs-pdf/p970.pdf</a:t>
            </a:r>
            <a:r>
              <a:rPr lang="en-US" sz="1000" dirty="0">
                <a:solidFill>
                  <a:srgbClr val="252222"/>
                </a:solidFill>
                <a:latin typeface="Arial" pitchFamily="34" charset="0"/>
                <a:ea typeface="ＭＳ Ｐゴシック" charset="-128"/>
              </a:rPr>
              <a:t>; </a:t>
            </a:r>
            <a:r>
              <a:rPr lang="en-US" sz="1000" dirty="0">
                <a:solidFill>
                  <a:srgbClr val="252222"/>
                </a:solidFill>
                <a:latin typeface="Arial" pitchFamily="34" charset="0"/>
                <a:ea typeface="ＭＳ Ｐゴシック" charset="-128"/>
                <a:hlinkClick r:id="rId6"/>
              </a:rPr>
              <a:t>http://</a:t>
            </a:r>
            <a:r>
              <a:rPr lang="en-US" sz="1000" dirty="0" smtClean="0">
                <a:solidFill>
                  <a:srgbClr val="252222"/>
                </a:solidFill>
                <a:latin typeface="Arial" pitchFamily="34" charset="0"/>
                <a:ea typeface="ＭＳ Ｐゴシック" charset="-128"/>
                <a:hlinkClick r:id="rId6"/>
              </a:rPr>
              <a:t>www.irs.gov/pub/irs-pdf/p929.pdf</a:t>
            </a:r>
            <a:r>
              <a:rPr lang="en-US" sz="1000" dirty="0">
                <a:solidFill>
                  <a:srgbClr val="252222"/>
                </a:solidFill>
                <a:latin typeface="Arial" pitchFamily="34" charset="0"/>
                <a:ea typeface="ＭＳ Ｐゴシック" charset="-128"/>
              </a:rPr>
              <a:t>; </a:t>
            </a:r>
          </a:p>
          <a:p>
            <a:pPr lvl="0" fontAlgn="base">
              <a:spcBef>
                <a:spcPct val="0"/>
              </a:spcBef>
              <a:spcAft>
                <a:spcPct val="0"/>
              </a:spcAft>
            </a:pPr>
            <a:r>
              <a:rPr lang="en-US" sz="1000" dirty="0" smtClean="0">
                <a:solidFill>
                  <a:srgbClr val="252222"/>
                </a:solidFill>
                <a:latin typeface="Arial" pitchFamily="34" charset="0"/>
                <a:ea typeface="ＭＳ Ｐゴシック" charset="-128"/>
                <a:hlinkClick r:id="rId7"/>
              </a:rPr>
              <a:t>http</a:t>
            </a:r>
            <a:r>
              <a:rPr lang="en-US" sz="1000" dirty="0">
                <a:solidFill>
                  <a:srgbClr val="252222"/>
                </a:solidFill>
                <a:latin typeface="Arial" pitchFamily="34" charset="0"/>
                <a:ea typeface="ＭＳ Ｐゴシック" charset="-128"/>
                <a:hlinkClick r:id="rId7"/>
              </a:rPr>
              <a:t>://</a:t>
            </a:r>
            <a:r>
              <a:rPr lang="en-US" sz="1000" dirty="0" smtClean="0">
                <a:solidFill>
                  <a:srgbClr val="252222"/>
                </a:solidFill>
                <a:latin typeface="Arial" pitchFamily="34" charset="0"/>
                <a:ea typeface="ＭＳ Ｐゴシック" charset="-128"/>
                <a:hlinkClick r:id="rId7"/>
              </a:rPr>
              <a:t>www.irs.gov/taxtopics/tc553.html</a:t>
            </a:r>
            <a:r>
              <a:rPr lang="en-US" sz="1000" dirty="0">
                <a:solidFill>
                  <a:srgbClr val="252222"/>
                </a:solidFill>
                <a:latin typeface="Arial" pitchFamily="34" charset="0"/>
                <a:ea typeface="ＭＳ Ｐゴシック" charset="-128"/>
              </a:rPr>
              <a:t>; </a:t>
            </a:r>
            <a:r>
              <a:rPr lang="en-US" sz="1000" dirty="0">
                <a:solidFill>
                  <a:srgbClr val="252222"/>
                </a:solidFill>
                <a:latin typeface="Arial" pitchFamily="34" charset="0"/>
                <a:ea typeface="ＭＳ Ｐゴシック" charset="-128"/>
                <a:hlinkClick r:id="rId8"/>
              </a:rPr>
              <a:t>http://</a:t>
            </a:r>
            <a:r>
              <a:rPr lang="en-US" sz="1000" dirty="0" smtClean="0">
                <a:solidFill>
                  <a:srgbClr val="252222"/>
                </a:solidFill>
                <a:latin typeface="Arial" pitchFamily="34" charset="0"/>
                <a:ea typeface="ＭＳ Ｐゴシック" charset="-128"/>
                <a:hlinkClick r:id="rId8"/>
              </a:rPr>
              <a:t>www.irs.gov/pub/irs-pdf/i8615.pdf</a:t>
            </a:r>
            <a:r>
              <a:rPr lang="en-US" sz="1000" dirty="0" smtClean="0">
                <a:solidFill>
                  <a:srgbClr val="252222"/>
                </a:solidFill>
                <a:latin typeface="Arial" pitchFamily="34" charset="0"/>
                <a:ea typeface="ＭＳ Ｐゴシック" charset="-128"/>
              </a:rPr>
              <a:t>) </a:t>
            </a:r>
          </a:p>
          <a:p>
            <a:pPr lvl="0" fontAlgn="base">
              <a:spcBef>
                <a:spcPct val="0"/>
              </a:spcBef>
              <a:spcAft>
                <a:spcPct val="0"/>
              </a:spcAft>
            </a:pPr>
            <a:endParaRPr lang="en-US" sz="1000" dirty="0">
              <a:solidFill>
                <a:srgbClr val="252222"/>
              </a:solidFill>
              <a:latin typeface="Arial" pitchFamily="34" charset="0"/>
              <a:ea typeface="ＭＳ Ｐゴシック" charset="-128"/>
            </a:endParaRPr>
          </a:p>
        </p:txBody>
      </p:sp>
      <p:sp>
        <p:nvSpPr>
          <p:cNvPr id="6" name="Rectangle 5"/>
          <p:cNvSpPr/>
          <p:nvPr/>
        </p:nvSpPr>
        <p:spPr>
          <a:xfrm>
            <a:off x="457200" y="152400"/>
            <a:ext cx="691888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Advantages</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of </a:t>
            </a: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Selecting 529s Over Trusts</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24</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76400"/>
            <a:ext cx="7772400" cy="4252446"/>
          </a:xfrm>
          <a:prstGeom prst="rect">
            <a:avLst/>
          </a:prstGeom>
        </p:spPr>
        <p:txBody>
          <a:bodyPr wrap="square">
            <a:spAutoFit/>
          </a:bodyPr>
          <a:lstStyle/>
          <a:p>
            <a:pPr marL="231775" lvl="1" indent="-231775" fontAlgn="base">
              <a:lnSpc>
                <a:spcPct val="90000"/>
              </a:lnSpc>
              <a:spcBef>
                <a:spcPct val="0"/>
              </a:spcBef>
              <a:spcAft>
                <a:spcPct val="40000"/>
              </a:spcAft>
              <a:buClr>
                <a:srgbClr val="A3BA3F"/>
              </a:buClr>
              <a:buSzPct val="120000"/>
              <a:tabLst>
                <a:tab pos="457200" algn="l"/>
              </a:tabLst>
            </a:pPr>
            <a:r>
              <a:rPr lang="en-US" sz="2000" b="1" kern="0" dirty="0" smtClean="0">
                <a:solidFill>
                  <a:srgbClr val="252222"/>
                </a:solidFill>
                <a:latin typeface="Arial"/>
                <a:ea typeface="ＭＳ Ｐゴシック" charset="-128"/>
              </a:rPr>
              <a:t>Pros:</a:t>
            </a:r>
            <a:endParaRPr kumimoji="0" lang="en-US" sz="2000" b="1" i="0"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lnSpc>
                <a:spcPct val="90000"/>
              </a:lnSpc>
              <a:spcBef>
                <a:spcPct val="0"/>
              </a:spcBef>
              <a:spcAft>
                <a:spcPct val="40000"/>
              </a:spcAft>
              <a:buSzPct val="120000"/>
              <a:buFont typeface="Wingdings" pitchFamily="2" charset="2"/>
              <a:buChar char="§"/>
              <a:tabLst>
                <a:tab pos="457200" algn="l"/>
              </a:tabLst>
            </a:pPr>
            <a:r>
              <a:rPr kumimoji="0" lang="en-US" sz="2000" i="0" u="none" strike="noStrike" kern="0" cap="none" spc="0" normalizeH="0" baseline="0" noProof="0" dirty="0" smtClean="0">
                <a:ln>
                  <a:noFill/>
                </a:ln>
                <a:solidFill>
                  <a:srgbClr val="252222"/>
                </a:solidFill>
                <a:effectLst/>
                <a:uLnTx/>
                <a:uFillTx/>
                <a:latin typeface="Arial"/>
                <a:ea typeface="ＭＳ Ｐゴシック" charset="-128"/>
              </a:rPr>
              <a:t>529 plan assets remain irrevocable</a:t>
            </a:r>
          </a:p>
          <a:p>
            <a:pPr marL="231775" lvl="1" indent="-231775" fontAlgn="base">
              <a:lnSpc>
                <a:spcPct val="90000"/>
              </a:lnSpc>
              <a:spcBef>
                <a:spcPct val="0"/>
              </a:spcBef>
              <a:spcAft>
                <a:spcPct val="40000"/>
              </a:spcAft>
              <a:buSzPct val="120000"/>
              <a:buFont typeface="Wingdings" pitchFamily="2" charset="2"/>
              <a:buChar char="§"/>
              <a:tabLst>
                <a:tab pos="457200" algn="l"/>
              </a:tabLst>
            </a:pPr>
            <a:r>
              <a:rPr lang="en-US" sz="2000" kern="0" dirty="0">
                <a:solidFill>
                  <a:srgbClr val="252222"/>
                </a:solidFill>
                <a:latin typeface="Arial"/>
                <a:ea typeface="ＭＳ Ｐゴシック" charset="-128"/>
              </a:rPr>
              <a:t>Avoid having to pay taxes on the earnings year-over-year</a:t>
            </a:r>
          </a:p>
          <a:p>
            <a:pPr marL="231775" lvl="1" indent="-231775" fontAlgn="base">
              <a:lnSpc>
                <a:spcPct val="90000"/>
              </a:lnSpc>
              <a:spcBef>
                <a:spcPct val="0"/>
              </a:spcBef>
              <a:spcAft>
                <a:spcPct val="40000"/>
              </a:spcAft>
              <a:buSzPct val="120000"/>
              <a:buFont typeface="Wingdings" pitchFamily="2" charset="2"/>
              <a:buChar char="§"/>
              <a:tabLst>
                <a:tab pos="457200" algn="l"/>
              </a:tabLst>
            </a:pPr>
            <a:r>
              <a:rPr lang="en-US" sz="2000" kern="0" dirty="0">
                <a:solidFill>
                  <a:srgbClr val="252222"/>
                </a:solidFill>
                <a:latin typeface="Arial"/>
                <a:ea typeface="ＭＳ Ｐゴシック" charset="-128"/>
              </a:rPr>
              <a:t>Increase potential of qualifying for financial aid</a:t>
            </a:r>
          </a:p>
          <a:p>
            <a:pPr marL="0" lvl="1" fontAlgn="base">
              <a:lnSpc>
                <a:spcPct val="90000"/>
              </a:lnSpc>
              <a:spcBef>
                <a:spcPct val="0"/>
              </a:spcBef>
              <a:spcAft>
                <a:spcPct val="40000"/>
              </a:spcAft>
              <a:buSzPct val="120000"/>
              <a:tabLst>
                <a:tab pos="457200" algn="l"/>
              </a:tabLst>
            </a:pPr>
            <a:r>
              <a:rPr lang="en-US" sz="2000" b="1" kern="0" dirty="0" smtClean="0">
                <a:solidFill>
                  <a:srgbClr val="252222"/>
                </a:solidFill>
                <a:latin typeface="Arial"/>
                <a:ea typeface="ＭＳ Ｐゴシック" charset="-128"/>
              </a:rPr>
              <a:t>Cons:</a:t>
            </a:r>
            <a:endParaRPr lang="en-US" sz="2000" b="1" kern="0" dirty="0">
              <a:solidFill>
                <a:srgbClr val="252222"/>
              </a:solidFill>
              <a:latin typeface="Arial"/>
              <a:ea typeface="ＭＳ Ｐゴシック" charset="-128"/>
            </a:endParaRPr>
          </a:p>
          <a:p>
            <a:pPr marL="231775" lvl="1" indent="-231775" fontAlgn="base">
              <a:lnSpc>
                <a:spcPct val="90000"/>
              </a:lnSpc>
              <a:spcBef>
                <a:spcPct val="0"/>
              </a:spcBef>
              <a:spcAft>
                <a:spcPct val="40000"/>
              </a:spcAft>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Beneficiary will still assume control when reaching age 18 or 21</a:t>
            </a:r>
            <a:endParaRPr kumimoji="0" lang="en-US" sz="200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lnSpc>
                <a:spcPct val="90000"/>
              </a:lnSpc>
              <a:spcBef>
                <a:spcPct val="0"/>
              </a:spcBef>
              <a:spcAft>
                <a:spcPct val="40000"/>
              </a:spcAft>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529 assets transferred from Trust can’t be transferred to a new beneficiary</a:t>
            </a:r>
          </a:p>
          <a:p>
            <a:pPr marL="231775" lvl="1" indent="-231775" fontAlgn="base">
              <a:lnSpc>
                <a:spcPct val="90000"/>
              </a:lnSpc>
              <a:spcBef>
                <a:spcPct val="0"/>
              </a:spcBef>
              <a:spcAft>
                <a:spcPct val="40000"/>
              </a:spcAft>
              <a:buSzPct val="120000"/>
              <a:buFont typeface="Wingdings" pitchFamily="2" charset="2"/>
              <a:buChar char="§"/>
              <a:tabLst>
                <a:tab pos="457200" algn="l"/>
              </a:tabLst>
            </a:pPr>
            <a:r>
              <a:rPr kumimoji="0" lang="en-US" sz="2000" i="0" u="none" strike="noStrike" kern="0" cap="none" spc="0" normalizeH="0" baseline="0" noProof="0" dirty="0" smtClean="0">
                <a:ln>
                  <a:noFill/>
                </a:ln>
                <a:solidFill>
                  <a:srgbClr val="252222"/>
                </a:solidFill>
                <a:effectLst/>
                <a:uLnTx/>
                <a:uFillTx/>
                <a:latin typeface="Arial"/>
                <a:ea typeface="ＭＳ Ｐゴシック" charset="-128"/>
              </a:rPr>
              <a:t>529</a:t>
            </a:r>
            <a:r>
              <a:rPr kumimoji="0" lang="en-US" sz="2000" i="0" u="none" strike="noStrike" kern="0" cap="none" spc="0" normalizeH="0" noProof="0" dirty="0" smtClean="0">
                <a:ln>
                  <a:noFill/>
                </a:ln>
                <a:solidFill>
                  <a:srgbClr val="252222"/>
                </a:solidFill>
                <a:effectLst/>
                <a:uLnTx/>
                <a:uFillTx/>
                <a:latin typeface="Arial"/>
                <a:ea typeface="ＭＳ Ｐゴシック" charset="-128"/>
              </a:rPr>
              <a:t> plans can only be funded in cash</a:t>
            </a:r>
          </a:p>
          <a:p>
            <a:pPr marL="800100" lvl="2" indent="-342900" fontAlgn="base">
              <a:lnSpc>
                <a:spcPct val="90000"/>
              </a:lnSpc>
              <a:spcBef>
                <a:spcPct val="0"/>
              </a:spcBef>
              <a:spcAft>
                <a:spcPct val="40000"/>
              </a:spcAft>
              <a:buSzPct val="60000"/>
              <a:buFont typeface="Wingdings" pitchFamily="2" charset="2"/>
              <a:buChar char="q"/>
              <a:tabLst>
                <a:tab pos="457200" algn="l"/>
              </a:tabLst>
            </a:pPr>
            <a:r>
              <a:rPr lang="en-US" sz="2000" kern="0" noProof="0" dirty="0" smtClean="0">
                <a:solidFill>
                  <a:srgbClr val="252222"/>
                </a:solidFill>
                <a:latin typeface="Arial"/>
                <a:ea typeface="ＭＳ Ｐゴシック" charset="-128"/>
              </a:rPr>
              <a:t>Assets in trusts need to be sold prior to transferring</a:t>
            </a:r>
          </a:p>
          <a:p>
            <a:pPr marL="800100" lvl="2" indent="-342900" fontAlgn="base">
              <a:lnSpc>
                <a:spcPct val="90000"/>
              </a:lnSpc>
              <a:spcBef>
                <a:spcPct val="0"/>
              </a:spcBef>
              <a:spcAft>
                <a:spcPct val="40000"/>
              </a:spcAft>
              <a:buSzPct val="60000"/>
              <a:buFont typeface="Wingdings" pitchFamily="2" charset="2"/>
              <a:buChar char="q"/>
              <a:tabLst>
                <a:tab pos="457200" algn="l"/>
              </a:tabLst>
            </a:pPr>
            <a:r>
              <a:rPr kumimoji="0" lang="en-US" sz="2000" i="0" u="none" strike="noStrike" kern="0" cap="none" spc="0" normalizeH="0" baseline="0" dirty="0" smtClean="0">
                <a:ln>
                  <a:noFill/>
                </a:ln>
                <a:solidFill>
                  <a:srgbClr val="252222"/>
                </a:solidFill>
                <a:effectLst/>
                <a:uLnTx/>
                <a:uFillTx/>
                <a:latin typeface="Arial"/>
                <a:ea typeface="ＭＳ Ｐゴシック" charset="-128"/>
              </a:rPr>
              <a:t>Taxable</a:t>
            </a:r>
            <a:r>
              <a:rPr kumimoji="0" lang="en-US" sz="2000" i="0" u="none" strike="noStrike" kern="0" cap="none" spc="0" normalizeH="0" dirty="0" smtClean="0">
                <a:ln>
                  <a:noFill/>
                </a:ln>
                <a:solidFill>
                  <a:srgbClr val="252222"/>
                </a:solidFill>
                <a:effectLst/>
                <a:uLnTx/>
                <a:uFillTx/>
                <a:latin typeface="Arial"/>
                <a:ea typeface="ＭＳ Ｐゴシック" charset="-128"/>
              </a:rPr>
              <a:t> event: c</a:t>
            </a:r>
            <a:r>
              <a:rPr kumimoji="0" lang="en-US" sz="2000" i="0" u="none" strike="noStrike" kern="0" cap="none" spc="0" normalizeH="0" baseline="0" dirty="0" smtClean="0">
                <a:ln>
                  <a:noFill/>
                </a:ln>
                <a:solidFill>
                  <a:srgbClr val="252222"/>
                </a:solidFill>
                <a:effectLst/>
                <a:uLnTx/>
                <a:uFillTx/>
                <a:latin typeface="Arial"/>
                <a:ea typeface="ＭＳ Ｐゴシック" charset="-128"/>
              </a:rPr>
              <a:t>apital</a:t>
            </a:r>
            <a:r>
              <a:rPr kumimoji="0" lang="en-US" sz="2000" i="0" u="none" strike="noStrike" kern="0" cap="none" spc="0" normalizeH="0" dirty="0" smtClean="0">
                <a:ln>
                  <a:noFill/>
                </a:ln>
                <a:solidFill>
                  <a:srgbClr val="252222"/>
                </a:solidFill>
                <a:effectLst/>
                <a:uLnTx/>
                <a:uFillTx/>
                <a:latin typeface="Arial"/>
                <a:ea typeface="ＭＳ Ｐゴシック" charset="-128"/>
              </a:rPr>
              <a:t> gains will be taxed</a:t>
            </a:r>
          </a:p>
        </p:txBody>
      </p:sp>
      <p:sp>
        <p:nvSpPr>
          <p:cNvPr id="5" name="Rectangle 4"/>
          <p:cNvSpPr/>
          <p:nvPr/>
        </p:nvSpPr>
        <p:spPr>
          <a:xfrm>
            <a:off x="152400" y="228600"/>
            <a:ext cx="913904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chemeClr val="bg1"/>
                </a:solidFill>
                <a:latin typeface="Arial"/>
                <a:ea typeface="ＭＳ Ｐゴシック" charset="-128"/>
              </a:rPr>
              <a:t>Advantages of Liquidating UGMA/UTMA to Fund a 529?</a:t>
            </a:r>
            <a:endParaRPr kumimoji="0" lang="en-US" sz="1800" b="0" i="0" u="none" strike="noStrike" kern="0" cap="none" spc="0" normalizeH="0" baseline="0" noProof="0" dirty="0" smtClean="0">
              <a:ln>
                <a:noFill/>
              </a:ln>
              <a:solidFill>
                <a:schemeClr val="bg1"/>
              </a:solidFill>
              <a:effectLst/>
              <a:uLnTx/>
              <a:uFillTx/>
            </a:endParaRPr>
          </a:p>
        </p:txBody>
      </p:sp>
      <p:sp>
        <p:nvSpPr>
          <p:cNvPr id="12" name="Rectangle 11"/>
          <p:cNvSpPr/>
          <p:nvPr/>
        </p:nvSpPr>
        <p:spPr>
          <a:xfrm>
            <a:off x="914398" y="6262271"/>
            <a:ext cx="6361037" cy="553998"/>
          </a:xfrm>
          <a:prstGeom prst="rect">
            <a:avLst/>
          </a:prstGeom>
        </p:spPr>
        <p:txBody>
          <a:bodyPr wrap="none">
            <a:spAutoFit/>
          </a:bodyPr>
          <a:lstStyle/>
          <a:p>
            <a:pPr lvl="0" fontAlgn="base">
              <a:spcBef>
                <a:spcPct val="0"/>
              </a:spcBef>
              <a:spcAft>
                <a:spcPct val="0"/>
              </a:spcAft>
            </a:pPr>
            <a:r>
              <a:rPr lang="en-US" sz="1000" dirty="0">
                <a:solidFill>
                  <a:srgbClr val="252222"/>
                </a:solidFill>
                <a:latin typeface="Arial" pitchFamily="34" charset="0"/>
                <a:ea typeface="ＭＳ Ｐゴシック" charset="-128"/>
              </a:rPr>
              <a:t>Source</a:t>
            </a:r>
            <a:r>
              <a:rPr lang="en-US" sz="1000" dirty="0" smtClean="0">
                <a:solidFill>
                  <a:srgbClr val="252222"/>
                </a:solidFill>
                <a:latin typeface="Arial" pitchFamily="34" charset="0"/>
                <a:ea typeface="ＭＳ Ｐゴシック" charset="-128"/>
              </a:rPr>
              <a:t>: IRS(</a:t>
            </a:r>
            <a:r>
              <a:rPr lang="en-US" sz="1000" dirty="0" smtClean="0">
                <a:solidFill>
                  <a:srgbClr val="252222"/>
                </a:solidFill>
                <a:latin typeface="Arial" pitchFamily="34" charset="0"/>
                <a:ea typeface="ＭＳ Ｐゴシック" charset="-128"/>
                <a:hlinkClick r:id="rId4"/>
              </a:rPr>
              <a:t>http</a:t>
            </a:r>
            <a:r>
              <a:rPr lang="en-US" sz="1000" dirty="0">
                <a:solidFill>
                  <a:srgbClr val="252222"/>
                </a:solidFill>
                <a:latin typeface="Arial" pitchFamily="34" charset="0"/>
                <a:ea typeface="ＭＳ Ｐゴシック" charset="-128"/>
                <a:hlinkClick r:id="rId4"/>
              </a:rPr>
              <a:t>://</a:t>
            </a:r>
            <a:r>
              <a:rPr lang="en-US" sz="1000" dirty="0" smtClean="0">
                <a:solidFill>
                  <a:srgbClr val="252222"/>
                </a:solidFill>
                <a:latin typeface="Arial" pitchFamily="34" charset="0"/>
                <a:ea typeface="ＭＳ Ｐゴシック" charset="-128"/>
                <a:hlinkClick r:id="rId4"/>
              </a:rPr>
              <a:t>www.irs.gov/pub/irs-pdf/p970.pdf</a:t>
            </a:r>
            <a:r>
              <a:rPr lang="en-US" sz="1000" dirty="0" smtClean="0">
                <a:solidFill>
                  <a:srgbClr val="252222"/>
                </a:solidFill>
                <a:latin typeface="Arial" pitchFamily="34" charset="0"/>
                <a:ea typeface="ＭＳ Ｐゴシック" charset="-128"/>
              </a:rPr>
              <a:t>);  </a:t>
            </a:r>
          </a:p>
          <a:p>
            <a:pPr lvl="0" fontAlgn="base">
              <a:spcBef>
                <a:spcPct val="0"/>
              </a:spcBef>
              <a:spcAft>
                <a:spcPct val="0"/>
              </a:spcAft>
            </a:pPr>
            <a:r>
              <a:rPr lang="en-US" sz="1000" dirty="0">
                <a:solidFill>
                  <a:srgbClr val="252222"/>
                </a:solidFill>
                <a:latin typeface="Arial" pitchFamily="34" charset="0"/>
                <a:ea typeface="ＭＳ Ｐゴシック" charset="-128"/>
              </a:rPr>
              <a:t>FINRA (</a:t>
            </a:r>
            <a:r>
              <a:rPr lang="en-US" sz="1000" dirty="0">
                <a:solidFill>
                  <a:srgbClr val="252222"/>
                </a:solidFill>
                <a:latin typeface="Arial" pitchFamily="34" charset="0"/>
                <a:ea typeface="ＭＳ Ｐゴシック" charset="-128"/>
                <a:hlinkClick r:id="rId5"/>
              </a:rPr>
              <a:t>http://www.finra.org/web/groups/investors/@inv/@smart/@</a:t>
            </a:r>
            <a:r>
              <a:rPr lang="en-US" sz="1000" dirty="0" smtClean="0">
                <a:solidFill>
                  <a:srgbClr val="252222"/>
                </a:solidFill>
                <a:latin typeface="Arial" pitchFamily="34" charset="0"/>
                <a:ea typeface="ＭＳ Ｐゴシック" charset="-128"/>
                <a:hlinkClick r:id="rId5"/>
              </a:rPr>
              <a:t>college/documents/investors/p124094.pdf</a:t>
            </a:r>
            <a:r>
              <a:rPr lang="en-US" sz="1000" dirty="0" smtClean="0">
                <a:solidFill>
                  <a:srgbClr val="252222"/>
                </a:solidFill>
                <a:latin typeface="Arial" pitchFamily="34" charset="0"/>
                <a:ea typeface="ＭＳ Ｐゴシック" charset="-128"/>
              </a:rPr>
              <a:t>)</a:t>
            </a:r>
          </a:p>
          <a:p>
            <a:pPr lvl="0" fontAlgn="base">
              <a:spcBef>
                <a:spcPct val="0"/>
              </a:spcBef>
              <a:spcAft>
                <a:spcPct val="0"/>
              </a:spcAft>
            </a:pP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25</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76400"/>
            <a:ext cx="7772400" cy="4893648"/>
          </a:xfrm>
          <a:prstGeom prst="rect">
            <a:avLst/>
          </a:prstGeom>
        </p:spPr>
        <p:txBody>
          <a:bodyPr wrap="square">
            <a:spAutoFit/>
          </a:bodyPr>
          <a:lstStyle/>
          <a:p>
            <a:pPr marL="231775" lvl="1" indent="-231775" fontAlgn="base">
              <a:spcBef>
                <a:spcPct val="0"/>
              </a:spcBef>
              <a:spcAft>
                <a:spcPct val="40000"/>
              </a:spcAft>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Investment Flexibility </a:t>
            </a:r>
            <a:endParaRPr lang="en-US" sz="2000" kern="0" dirty="0">
              <a:solidFill>
                <a:srgbClr val="252222"/>
              </a:solidFill>
              <a:latin typeface="Arial"/>
              <a:ea typeface="ＭＳ Ｐゴシック" charset="-128"/>
            </a:endParaRPr>
          </a:p>
          <a:p>
            <a:pPr marL="450850" lvl="2" indent="-223838" fontAlgn="base">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Trusts are n</a:t>
            </a:r>
            <a:r>
              <a:rPr kumimoji="0" lang="en-US" sz="2000" b="0" i="0" u="none" strike="noStrike" kern="0" cap="none" spc="0" normalizeH="0" baseline="0" noProof="0" dirty="0" smtClean="0">
                <a:ln>
                  <a:noFill/>
                </a:ln>
                <a:solidFill>
                  <a:srgbClr val="252222"/>
                </a:solidFill>
                <a:effectLst/>
                <a:uLnTx/>
                <a:uFillTx/>
                <a:latin typeface="Arial"/>
                <a:ea typeface="ＭＳ Ｐゴシック" charset="-128"/>
              </a:rPr>
              <a:t>ot limited to a lineup of available</a:t>
            </a:r>
            <a:r>
              <a:rPr kumimoji="0" lang="en-US" sz="2000" b="0" i="0" u="none" strike="noStrike" kern="0" cap="none" spc="0" normalizeH="0" noProof="0" dirty="0" smtClean="0">
                <a:ln>
                  <a:noFill/>
                </a:ln>
                <a:solidFill>
                  <a:srgbClr val="252222"/>
                </a:solidFill>
                <a:effectLst/>
                <a:uLnTx/>
                <a:uFillTx/>
                <a:latin typeface="Arial"/>
                <a:ea typeface="ＭＳ Ｐゴシック" charset="-128"/>
              </a:rPr>
              <a:t> options</a:t>
            </a: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SzPct val="120000"/>
              <a:buFont typeface="Wingdings" pitchFamily="2" charset="2"/>
              <a:buChar char="§"/>
              <a:tabLst>
                <a:tab pos="457200" algn="l"/>
              </a:tabLst>
            </a:pPr>
            <a:r>
              <a:rPr lang="en-US" sz="2000" b="1" kern="0" dirty="0" smtClean="0">
                <a:solidFill>
                  <a:srgbClr val="252222"/>
                </a:solidFill>
                <a:latin typeface="Arial"/>
                <a:ea typeface="ＭＳ Ｐゴシック" charset="-128"/>
              </a:rPr>
              <a:t>Contribution Flexibility</a:t>
            </a:r>
            <a:endParaRPr lang="en-US" sz="2000" kern="0" dirty="0" smtClean="0">
              <a:solidFill>
                <a:srgbClr val="252222"/>
              </a:solidFill>
              <a:latin typeface="Arial"/>
              <a:ea typeface="ＭＳ Ｐゴシック" charset="-128"/>
            </a:endParaRPr>
          </a:p>
          <a:p>
            <a:pPr marL="450850" lvl="2" indent="-223838" fontAlgn="base">
              <a:spcBef>
                <a:spcPct val="0"/>
              </a:spcBef>
              <a:spcAft>
                <a:spcPct val="40000"/>
              </a:spcAft>
              <a:buSzPct val="60000"/>
              <a:buFont typeface="Wingdings" charset="2"/>
              <a:buChar char=""/>
              <a:tabLst>
                <a:tab pos="457200" algn="l"/>
              </a:tabLst>
            </a:pPr>
            <a:r>
              <a:rPr lang="en-US" sz="2000" kern="0" noProof="0" dirty="0" smtClean="0">
                <a:solidFill>
                  <a:srgbClr val="252222"/>
                </a:solidFill>
                <a:latin typeface="Arial"/>
                <a:ea typeface="ＭＳ Ｐゴシック" charset="-128"/>
              </a:rPr>
              <a:t>Trusts don’t have a maximum contribution limit</a:t>
            </a: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SzPct val="120000"/>
              <a:buFont typeface="Wingdings" pitchFamily="2" charset="2"/>
              <a:buChar char="§"/>
              <a:tabLst>
                <a:tab pos="457200" algn="l"/>
              </a:tabLst>
            </a:pPr>
            <a:r>
              <a:rPr lang="en-US" sz="2000" b="1" kern="0" dirty="0" smtClean="0">
                <a:solidFill>
                  <a:srgbClr val="252222"/>
                </a:solidFill>
                <a:latin typeface="Arial"/>
                <a:ea typeface="ＭＳ Ｐゴシック" charset="-128"/>
              </a:rPr>
              <a:t>Qualified Usage</a:t>
            </a:r>
            <a:endParaRPr lang="en-US" sz="2000" b="1" kern="0" dirty="0">
              <a:solidFill>
                <a:srgbClr val="252222"/>
              </a:solidFill>
              <a:latin typeface="Arial"/>
              <a:ea typeface="ＭＳ Ｐゴシック" charset="-128"/>
            </a:endParaRPr>
          </a:p>
          <a:p>
            <a:pPr marL="450850" lvl="2" indent="-223838" fontAlgn="base">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Use of assets are not restricted to qualified education expenses</a:t>
            </a:r>
          </a:p>
          <a:p>
            <a:pPr marL="908050" lvl="3" indent="-223838" fontAlgn="base">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However, assets must be used  for benefit of the child</a:t>
            </a:r>
          </a:p>
          <a:p>
            <a:pPr marL="450850" lvl="2" indent="-223838" fontAlgn="base">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Can be used for non-qualified education expenses </a:t>
            </a:r>
          </a:p>
          <a:p>
            <a:pPr marL="908050" lvl="3" indent="-223838" fontAlgn="base">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Travel to and from college, dorm room supplies, medical expenses, etc.</a:t>
            </a:r>
            <a:endParaRPr lang="en-US" sz="2000" kern="0" dirty="0">
              <a:solidFill>
                <a:srgbClr val="252222"/>
              </a:solidFill>
              <a:latin typeface="Arial"/>
              <a:ea typeface="ＭＳ Ｐゴシック" charset="-128"/>
            </a:endParaRPr>
          </a:p>
          <a:p>
            <a:pPr marL="231775" lvl="1" indent="-231775" fontAlgn="base">
              <a:spcBef>
                <a:spcPct val="0"/>
              </a:spcBef>
              <a:spcAft>
                <a:spcPct val="40000"/>
              </a:spcAft>
              <a:buSzPct val="120000"/>
              <a:buFont typeface="Wingdings" pitchFamily="2" charset="2"/>
              <a:buChar char="§"/>
              <a:tabLst>
                <a:tab pos="457200" algn="l"/>
              </a:tabLst>
            </a:pP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457200" y="228600"/>
            <a:ext cx="656141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chemeClr val="bg1"/>
                </a:solidFill>
                <a:latin typeface="Arial"/>
                <a:ea typeface="ＭＳ Ｐゴシック" charset="-128"/>
              </a:rPr>
              <a:t>Advantages of Keeping Money in Trusts</a:t>
            </a:r>
            <a:endParaRPr kumimoji="0" lang="en-US" sz="1800" b="0" i="0" u="none" strike="noStrike" kern="0" cap="none" spc="0" normalizeH="0" baseline="0" noProof="0" dirty="0" smtClean="0">
              <a:ln>
                <a:noFill/>
              </a:ln>
              <a:solidFill>
                <a:schemeClr val="bg1"/>
              </a:solidFill>
              <a:effectLst/>
              <a:uLnTx/>
              <a:uFillTx/>
            </a:endParaRPr>
          </a:p>
        </p:txBody>
      </p:sp>
      <p:sp>
        <p:nvSpPr>
          <p:cNvPr id="9" name="Rectangle 8"/>
          <p:cNvSpPr/>
          <p:nvPr/>
        </p:nvSpPr>
        <p:spPr>
          <a:xfrm>
            <a:off x="914400" y="6096000"/>
            <a:ext cx="3161443" cy="246221"/>
          </a:xfrm>
          <a:prstGeom prst="rect">
            <a:avLst/>
          </a:prstGeom>
        </p:spPr>
        <p:txBody>
          <a:bodyPr wrap="none">
            <a:spAutoFit/>
          </a:bodyPr>
          <a:lstStyle/>
          <a:p>
            <a:pPr lvl="0" fontAlgn="base">
              <a:spcBef>
                <a:spcPct val="0"/>
              </a:spcBef>
              <a:spcAft>
                <a:spcPct val="0"/>
              </a:spcAft>
            </a:pPr>
            <a:r>
              <a:rPr lang="en-US" sz="1000" dirty="0">
                <a:solidFill>
                  <a:srgbClr val="252222"/>
                </a:solidFill>
                <a:latin typeface="Arial" pitchFamily="34" charset="0"/>
                <a:ea typeface="ＭＳ Ｐゴシック" charset="-128"/>
              </a:rPr>
              <a:t>Source: </a:t>
            </a:r>
            <a:r>
              <a:rPr lang="en-US" sz="1000" dirty="0" smtClean="0">
                <a:solidFill>
                  <a:srgbClr val="252222"/>
                </a:solidFill>
                <a:latin typeface="Arial" pitchFamily="34" charset="0"/>
                <a:ea typeface="ＭＳ Ｐゴシック" charset="-128"/>
              </a:rPr>
              <a:t>IRS (</a:t>
            </a:r>
            <a:r>
              <a:rPr lang="en-US" sz="1000" dirty="0" smtClean="0">
                <a:solidFill>
                  <a:srgbClr val="252222"/>
                </a:solidFill>
                <a:latin typeface="Arial" pitchFamily="34" charset="0"/>
                <a:ea typeface="ＭＳ Ｐゴシック" charset="-128"/>
                <a:hlinkClick r:id="rId4"/>
              </a:rPr>
              <a:t>http</a:t>
            </a:r>
            <a:r>
              <a:rPr lang="en-US" sz="1000" dirty="0">
                <a:solidFill>
                  <a:srgbClr val="252222"/>
                </a:solidFill>
                <a:latin typeface="Arial" pitchFamily="34" charset="0"/>
                <a:ea typeface="ＭＳ Ｐゴシック" charset="-128"/>
                <a:hlinkClick r:id="rId4"/>
              </a:rPr>
              <a:t>://</a:t>
            </a:r>
            <a:r>
              <a:rPr lang="en-US" sz="1000" dirty="0" smtClean="0">
                <a:solidFill>
                  <a:srgbClr val="252222"/>
                </a:solidFill>
                <a:latin typeface="Arial" pitchFamily="34" charset="0"/>
                <a:ea typeface="ＭＳ Ｐゴシック" charset="-128"/>
                <a:hlinkClick r:id="rId4"/>
              </a:rPr>
              <a:t>www.irs.gov/pub/irs-pdf/p970.pdf</a:t>
            </a:r>
            <a:r>
              <a:rPr lang="en-US" sz="1000" dirty="0">
                <a:solidFill>
                  <a:srgbClr val="252222"/>
                </a:solidFill>
                <a:latin typeface="Arial" pitchFamily="34" charset="0"/>
                <a:ea typeface="ＭＳ Ｐゴシック" charset="-128"/>
              </a:rPr>
              <a:t>)</a:t>
            </a:r>
          </a:p>
        </p:txBody>
      </p:sp>
    </p:spTree>
    <p:extLst>
      <p:ext uri="{BB962C8B-B14F-4D97-AF65-F5344CB8AC3E}">
        <p14:creationId xmlns:p14="http://schemas.microsoft.com/office/powerpoint/2010/main" val="28656854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26</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76400"/>
            <a:ext cx="7772400" cy="4560223"/>
          </a:xfrm>
          <a:prstGeom prst="rect">
            <a:avLst/>
          </a:prstGeom>
        </p:spPr>
        <p:txBody>
          <a:bodyPr wrap="square">
            <a:spAutoFit/>
          </a:bodyPr>
          <a:lstStyle/>
          <a:p>
            <a:pPr marL="231775" lvl="1" indent="-231775" fontAlgn="base">
              <a:lnSpc>
                <a:spcPct val="90000"/>
              </a:lnSpc>
              <a:spcBef>
                <a:spcPct val="0"/>
              </a:spcBef>
              <a:spcAft>
                <a:spcPct val="40000"/>
              </a:spcAft>
              <a:buSzPct val="120000"/>
              <a:buFont typeface="Wingdings" pitchFamily="2" charset="2"/>
              <a:buChar char="§"/>
              <a:tabLst>
                <a:tab pos="457200" algn="l"/>
              </a:tabLst>
            </a:pPr>
            <a:r>
              <a:rPr lang="en-US" sz="2000" b="1" kern="0" dirty="0" smtClean="0">
                <a:solidFill>
                  <a:srgbClr val="252222"/>
                </a:solidFill>
                <a:latin typeface="Arial"/>
                <a:ea typeface="ＭＳ Ｐゴシック" charset="-128"/>
              </a:rPr>
              <a:t>Setting Up a 529 Plan Account with the Client’s Trust as the Account Owner</a:t>
            </a: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a:p>
            <a:pPr marL="450850" lvl="2" indent="-223838" fontAlgn="base">
              <a:lnSpc>
                <a:spcPct val="90000"/>
              </a:lnSpc>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Eliminates any year-over-year taxes on earnings</a:t>
            </a:r>
          </a:p>
          <a:p>
            <a:pPr marL="908050" lvl="3" indent="-223838" fontAlgn="base">
              <a:lnSpc>
                <a:spcPct val="90000"/>
              </a:lnSpc>
              <a:spcBef>
                <a:spcPct val="0"/>
              </a:spcBef>
              <a:spcAft>
                <a:spcPct val="40000"/>
              </a:spcAft>
              <a:buSzPct val="60000"/>
              <a:buFont typeface="Wingdings" charset="2"/>
              <a:buChar char=""/>
              <a:tabLst>
                <a:tab pos="457200" algn="l"/>
              </a:tabLst>
            </a:pPr>
            <a:r>
              <a:rPr kumimoji="0" lang="en-US" sz="2000" b="0" i="0" u="none" strike="noStrike" kern="0" cap="none" spc="0" normalizeH="0" baseline="0" noProof="0" dirty="0" smtClean="0">
                <a:ln>
                  <a:noFill/>
                </a:ln>
                <a:solidFill>
                  <a:srgbClr val="252222"/>
                </a:solidFill>
                <a:effectLst/>
                <a:uLnTx/>
                <a:uFillTx/>
                <a:latin typeface="Arial"/>
                <a:ea typeface="ＭＳ Ｐゴシック" charset="-128"/>
              </a:rPr>
              <a:t>Helps to offset</a:t>
            </a:r>
            <a:r>
              <a:rPr kumimoji="0" lang="en-US" sz="2000" b="0" i="0" u="none" strike="noStrike" kern="0" cap="none" spc="0" normalizeH="0" noProof="0" dirty="0" smtClean="0">
                <a:ln>
                  <a:noFill/>
                </a:ln>
                <a:solidFill>
                  <a:srgbClr val="252222"/>
                </a:solidFill>
                <a:effectLst/>
                <a:uLnTx/>
                <a:uFillTx/>
                <a:latin typeface="Arial"/>
                <a:ea typeface="ＭＳ Ｐゴシック" charset="-128"/>
              </a:rPr>
              <a:t> the expenses of the trust (accounting costs, attorney fees, custody charges, court fees, etc.)</a:t>
            </a:r>
          </a:p>
          <a:p>
            <a:pPr marL="908050" lvl="3" indent="-223838" fontAlgn="base">
              <a:lnSpc>
                <a:spcPct val="90000"/>
              </a:lnSpc>
              <a:spcBef>
                <a:spcPct val="0"/>
              </a:spcBef>
              <a:spcAft>
                <a:spcPct val="40000"/>
              </a:spcAft>
              <a:buSzPct val="60000"/>
              <a:buFont typeface="Wingdings" charset="2"/>
              <a:buChar char=""/>
              <a:tabLst>
                <a:tab pos="457200" algn="l"/>
              </a:tabLst>
            </a:pPr>
            <a:r>
              <a:rPr lang="en-US" sz="2000" kern="0" dirty="0" smtClean="0">
                <a:solidFill>
                  <a:srgbClr val="252222"/>
                </a:solidFill>
                <a:latin typeface="Arial"/>
                <a:ea typeface="ＭＳ Ｐゴシック" charset="-128"/>
              </a:rPr>
              <a:t>Especially beneficial for trusts, which have compressed tax brackets</a:t>
            </a:r>
            <a:r>
              <a:rPr kumimoji="0" lang="en-US" sz="2000" b="0" i="0" u="none" strike="noStrike" kern="0" cap="none" spc="0" normalizeH="0" noProof="0" dirty="0" smtClean="0">
                <a:ln>
                  <a:noFill/>
                </a:ln>
                <a:solidFill>
                  <a:srgbClr val="252222"/>
                </a:solidFill>
                <a:effectLst/>
                <a:uLnTx/>
                <a:uFillTx/>
                <a:latin typeface="Arial"/>
                <a:ea typeface="ＭＳ Ｐゴシック" charset="-128"/>
              </a:rPr>
              <a:t> </a:t>
            </a:r>
          </a:p>
          <a:p>
            <a:pPr marL="450850" lvl="2" indent="-223838" fontAlgn="base">
              <a:lnSpc>
                <a:spcPct val="90000"/>
              </a:lnSpc>
              <a:spcBef>
                <a:spcPct val="0"/>
              </a:spcBef>
              <a:spcAft>
                <a:spcPct val="40000"/>
              </a:spcAft>
              <a:buSzPct val="60000"/>
              <a:buFont typeface="Wingdings" charset="2"/>
              <a:buChar char=""/>
              <a:tabLst>
                <a:tab pos="457200" algn="l"/>
              </a:tabLst>
            </a:pPr>
            <a:r>
              <a:rPr lang="en-US" sz="2000" kern="0" baseline="0" dirty="0" smtClean="0">
                <a:solidFill>
                  <a:srgbClr val="252222"/>
                </a:solidFill>
                <a:latin typeface="Arial"/>
                <a:ea typeface="ＭＳ Ｐゴシック" charset="-128"/>
              </a:rPr>
              <a:t>Maximizes the after-tax return</a:t>
            </a:r>
            <a:r>
              <a:rPr lang="en-US" sz="2000" kern="0" dirty="0" smtClean="0">
                <a:solidFill>
                  <a:srgbClr val="252222"/>
                </a:solidFill>
                <a:latin typeface="Arial"/>
                <a:ea typeface="ＭＳ Ｐゴシック" charset="-128"/>
              </a:rPr>
              <a:t> on assets in trust intended for education</a:t>
            </a:r>
          </a:p>
          <a:p>
            <a:pPr marL="450850" lvl="2" indent="-223838" fontAlgn="base">
              <a:lnSpc>
                <a:spcPct val="90000"/>
              </a:lnSpc>
              <a:spcBef>
                <a:spcPct val="0"/>
              </a:spcBef>
              <a:spcAft>
                <a:spcPct val="40000"/>
              </a:spcAft>
              <a:buSzPct val="60000"/>
              <a:buFont typeface="Wingdings" charset="2"/>
              <a:buChar char=""/>
              <a:tabLst>
                <a:tab pos="457200" algn="l"/>
              </a:tabLst>
            </a:pPr>
            <a:r>
              <a:rPr kumimoji="0" lang="en-US" sz="2000" b="0" i="0" u="none" strike="noStrike" kern="0" cap="none" spc="0" normalizeH="0" baseline="0" noProof="0" dirty="0" smtClean="0">
                <a:ln>
                  <a:noFill/>
                </a:ln>
                <a:solidFill>
                  <a:srgbClr val="252222"/>
                </a:solidFill>
                <a:effectLst/>
                <a:uLnTx/>
                <a:uFillTx/>
                <a:latin typeface="Arial"/>
                <a:ea typeface="ＭＳ Ｐゴシック" charset="-128"/>
              </a:rPr>
              <a:t>Simplifies</a:t>
            </a:r>
            <a:r>
              <a:rPr kumimoji="0" lang="en-US" sz="2000" b="0" i="0" u="none" strike="noStrike" kern="0" cap="none" spc="0" normalizeH="0" noProof="0" dirty="0" smtClean="0">
                <a:ln>
                  <a:noFill/>
                </a:ln>
                <a:solidFill>
                  <a:srgbClr val="252222"/>
                </a:solidFill>
                <a:effectLst/>
                <a:uLnTx/>
                <a:uFillTx/>
                <a:latin typeface="Arial"/>
                <a:ea typeface="ＭＳ Ｐゴシック" charset="-128"/>
              </a:rPr>
              <a:t> the trust’s investment policy, which lowers annual administrative fees</a:t>
            </a:r>
          </a:p>
          <a:p>
            <a:pPr marL="450850" lvl="2" indent="-223838" fontAlgn="base">
              <a:lnSpc>
                <a:spcPct val="90000"/>
              </a:lnSpc>
              <a:spcBef>
                <a:spcPct val="0"/>
              </a:spcBef>
              <a:spcAft>
                <a:spcPct val="40000"/>
              </a:spcAft>
              <a:buSzPct val="60000"/>
              <a:buFont typeface="Wingdings" charset="2"/>
              <a:buChar char=""/>
              <a:tabLst>
                <a:tab pos="457200" algn="l"/>
              </a:tabLst>
            </a:pPr>
            <a:r>
              <a:rPr lang="en-US" sz="2000" kern="0" baseline="0" dirty="0" smtClean="0">
                <a:solidFill>
                  <a:srgbClr val="252222"/>
                </a:solidFill>
                <a:latin typeface="Arial"/>
                <a:ea typeface="ＭＳ Ｐゴシック" charset="-128"/>
              </a:rPr>
              <a:t>Helps</a:t>
            </a:r>
            <a:r>
              <a:rPr lang="en-US" sz="2000" kern="0" dirty="0" smtClean="0">
                <a:solidFill>
                  <a:srgbClr val="252222"/>
                </a:solidFill>
                <a:latin typeface="Arial"/>
                <a:ea typeface="ＭＳ Ｐゴシック" charset="-128"/>
              </a:rPr>
              <a:t> to ensure assets are ultimately used for higher education</a:t>
            </a: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lnSpc>
                <a:spcPct val="90000"/>
              </a:lnSpc>
              <a:spcBef>
                <a:spcPct val="0"/>
              </a:spcBef>
              <a:spcAft>
                <a:spcPct val="40000"/>
              </a:spcAft>
              <a:buSzPct val="120000"/>
              <a:buFont typeface="Wingdings" pitchFamily="2" charset="2"/>
              <a:buChar char="§"/>
              <a:tabLst>
                <a:tab pos="457200" algn="l"/>
              </a:tabLst>
            </a:pPr>
            <a:endParaRPr kumimoji="0" lang="en-US" sz="2000"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457200" y="228600"/>
            <a:ext cx="656141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chemeClr val="bg1"/>
                </a:solidFill>
                <a:latin typeface="Arial"/>
                <a:ea typeface="ＭＳ Ｐゴシック" charset="-128"/>
              </a:rPr>
              <a:t>Advantages of Trust-Owned 529 Plans:</a:t>
            </a:r>
            <a:endParaRPr kumimoji="0" lang="en-US" sz="1800" b="0" i="0" u="none" strike="noStrike" kern="0" cap="none" spc="0" normalizeH="0" baseline="0" noProof="0" dirty="0" smtClean="0">
              <a:ln>
                <a:noFill/>
              </a:ln>
              <a:solidFill>
                <a:schemeClr val="bg1"/>
              </a:solidFill>
              <a:effectLst/>
              <a:uLnTx/>
              <a:uFillTx/>
            </a:endParaRPr>
          </a:p>
        </p:txBody>
      </p:sp>
      <p:sp>
        <p:nvSpPr>
          <p:cNvPr id="6" name="Rectangle 5"/>
          <p:cNvSpPr/>
          <p:nvPr/>
        </p:nvSpPr>
        <p:spPr>
          <a:xfrm>
            <a:off x="914400" y="6200716"/>
            <a:ext cx="5486400" cy="861774"/>
          </a:xfrm>
          <a:prstGeom prst="rect">
            <a:avLst/>
          </a:prstGeom>
        </p:spPr>
        <p:txBody>
          <a:bodyPr wrap="square">
            <a:spAutoFit/>
          </a:bodyPr>
          <a:lstStyle/>
          <a:p>
            <a:pPr lvl="0" fontAlgn="base">
              <a:spcBef>
                <a:spcPct val="0"/>
              </a:spcBef>
              <a:spcAft>
                <a:spcPct val="0"/>
              </a:spcAft>
            </a:pPr>
            <a:r>
              <a:rPr lang="en-US" sz="1000" dirty="0">
                <a:solidFill>
                  <a:srgbClr val="252222"/>
                </a:solidFill>
                <a:latin typeface="Arial" pitchFamily="34" charset="0"/>
                <a:ea typeface="ＭＳ Ｐゴシック" charset="-128"/>
              </a:rPr>
              <a:t>Source: </a:t>
            </a:r>
            <a:r>
              <a:rPr lang="en-US" sz="1000" dirty="0" smtClean="0">
                <a:solidFill>
                  <a:srgbClr val="252222"/>
                </a:solidFill>
                <a:latin typeface="Arial" pitchFamily="34" charset="0"/>
                <a:ea typeface="ＭＳ Ｐゴシック" charset="-128"/>
              </a:rPr>
              <a:t>IRS Form 1041-ES (</a:t>
            </a:r>
            <a:r>
              <a:rPr lang="en-US" sz="1000" dirty="0" smtClean="0">
                <a:solidFill>
                  <a:srgbClr val="252222"/>
                </a:solidFill>
                <a:latin typeface="Arial" pitchFamily="34" charset="0"/>
                <a:ea typeface="ＭＳ Ｐゴシック" charset="-128"/>
                <a:hlinkClick r:id="rId4"/>
              </a:rPr>
              <a:t>http</a:t>
            </a:r>
            <a:r>
              <a:rPr lang="en-US" sz="1000" dirty="0">
                <a:solidFill>
                  <a:srgbClr val="252222"/>
                </a:solidFill>
                <a:latin typeface="Arial" pitchFamily="34" charset="0"/>
                <a:ea typeface="ＭＳ Ｐゴシック" charset="-128"/>
                <a:hlinkClick r:id="rId4"/>
              </a:rPr>
              <a:t>://</a:t>
            </a:r>
            <a:r>
              <a:rPr lang="en-US" sz="1000" dirty="0" smtClean="0">
                <a:solidFill>
                  <a:srgbClr val="252222"/>
                </a:solidFill>
                <a:latin typeface="Arial" pitchFamily="34" charset="0"/>
                <a:ea typeface="ＭＳ Ｐゴシック" charset="-128"/>
                <a:hlinkClick r:id="rId4"/>
              </a:rPr>
              <a:t>www.irs.gov/pub/irs-pdf/f1041es.pdf</a:t>
            </a:r>
            <a:r>
              <a:rPr lang="en-US" sz="1000" dirty="0" smtClean="0">
                <a:solidFill>
                  <a:srgbClr val="252222"/>
                </a:solidFill>
                <a:latin typeface="Arial" pitchFamily="34" charset="0"/>
                <a:ea typeface="ＭＳ Ｐゴシック" charset="-128"/>
              </a:rPr>
              <a:t>)</a:t>
            </a:r>
          </a:p>
          <a:p>
            <a:pPr lvl="0" fontAlgn="base">
              <a:spcBef>
                <a:spcPct val="0"/>
              </a:spcBef>
              <a:spcAft>
                <a:spcPct val="0"/>
              </a:spcAft>
            </a:pPr>
            <a:r>
              <a:rPr lang="en-US" sz="1000" dirty="0" smtClean="0">
                <a:solidFill>
                  <a:srgbClr val="252222"/>
                </a:solidFill>
                <a:latin typeface="Arial" pitchFamily="34" charset="0"/>
                <a:ea typeface="ＭＳ Ｐゴシック" charset="-128"/>
                <a:hlinkClick r:id="rId5"/>
              </a:rPr>
              <a:t>http</a:t>
            </a:r>
            <a:r>
              <a:rPr lang="en-US" sz="1000" dirty="0">
                <a:solidFill>
                  <a:srgbClr val="252222"/>
                </a:solidFill>
                <a:latin typeface="Arial" pitchFamily="34" charset="0"/>
                <a:ea typeface="ＭＳ Ｐゴシック" charset="-128"/>
                <a:hlinkClick r:id="rId5"/>
              </a:rPr>
              <a:t>://www.morningstaradvisor.com/articles/printfriendly.asp?s=&amp;</a:t>
            </a:r>
            <a:r>
              <a:rPr lang="en-US" sz="1000" dirty="0" smtClean="0">
                <a:solidFill>
                  <a:srgbClr val="252222"/>
                </a:solidFill>
                <a:latin typeface="Arial" pitchFamily="34" charset="0"/>
                <a:ea typeface="ＭＳ Ｐゴシック" charset="-128"/>
                <a:hlinkClick r:id="rId5"/>
              </a:rPr>
              <a:t>docId=12968&amp;print=yes</a:t>
            </a:r>
            <a:r>
              <a:rPr lang="en-US" sz="1000" dirty="0">
                <a:solidFill>
                  <a:srgbClr val="252222"/>
                </a:solidFill>
                <a:latin typeface="Arial" pitchFamily="34" charset="0"/>
                <a:ea typeface="ＭＳ Ｐゴシック" charset="-128"/>
              </a:rPr>
              <a:t>; </a:t>
            </a:r>
            <a:r>
              <a:rPr lang="en-US" sz="1000" dirty="0">
                <a:solidFill>
                  <a:srgbClr val="252222"/>
                </a:solidFill>
                <a:latin typeface="Arial" pitchFamily="34" charset="0"/>
                <a:ea typeface="ＭＳ Ｐゴシック" charset="-128"/>
                <a:hlinkClick r:id="rId6"/>
              </a:rPr>
              <a:t>http://</a:t>
            </a:r>
            <a:r>
              <a:rPr lang="en-US" sz="1000" dirty="0" smtClean="0">
                <a:solidFill>
                  <a:srgbClr val="252222"/>
                </a:solidFill>
                <a:latin typeface="Arial" pitchFamily="34" charset="0"/>
                <a:ea typeface="ＭＳ Ｐゴシック" charset="-128"/>
                <a:hlinkClick r:id="rId6"/>
              </a:rPr>
              <a:t>wills.about.com/library/rp-13-15.pdf</a:t>
            </a:r>
            <a:endParaRPr lang="en-US" sz="1000" dirty="0" smtClean="0">
              <a:solidFill>
                <a:srgbClr val="252222"/>
              </a:solidFill>
              <a:latin typeface="Arial" pitchFamily="34" charset="0"/>
              <a:ea typeface="ＭＳ Ｐゴシック" charset="-128"/>
            </a:endParaRPr>
          </a:p>
          <a:p>
            <a:pPr lvl="0" fontAlgn="base">
              <a:spcBef>
                <a:spcPct val="0"/>
              </a:spcBef>
              <a:spcAft>
                <a:spcPct val="0"/>
              </a:spcAft>
            </a:pPr>
            <a:endParaRPr lang="en-US" sz="1000" dirty="0" smtClean="0">
              <a:solidFill>
                <a:srgbClr val="252222"/>
              </a:solidFill>
              <a:latin typeface="Arial" pitchFamily="34" charset="0"/>
              <a:ea typeface="ＭＳ Ｐゴシック" charset="-128"/>
            </a:endParaRPr>
          </a:p>
          <a:p>
            <a:pPr lvl="0" fontAlgn="base">
              <a:spcBef>
                <a:spcPct val="0"/>
              </a:spcBef>
              <a:spcAft>
                <a:spcPct val="0"/>
              </a:spcAft>
            </a:pP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654614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27</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451128" y="228600"/>
            <a:ext cx="815947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noProof="0" dirty="0" smtClean="0">
                <a:solidFill>
                  <a:schemeClr val="bg1"/>
                </a:solidFill>
                <a:latin typeface="Arial"/>
                <a:ea typeface="ＭＳ Ｐゴシック" charset="-128"/>
              </a:rPr>
              <a:t>Income Tax Rate Schedule for Estates and Trusts</a:t>
            </a:r>
            <a:endParaRPr kumimoji="0" lang="en-US" sz="1800" b="0" i="0" u="none" strike="noStrike" kern="0" cap="none" spc="0" normalizeH="0" baseline="0" noProof="0" dirty="0" smtClean="0">
              <a:ln>
                <a:noFill/>
              </a:ln>
              <a:solidFill>
                <a:schemeClr val="bg1"/>
              </a:solidFill>
              <a:effectLst/>
              <a:uLnTx/>
              <a:uFillTx/>
            </a:endParaRPr>
          </a:p>
        </p:txBody>
      </p:sp>
      <p:graphicFrame>
        <p:nvGraphicFramePr>
          <p:cNvPr id="12" name="Table 11"/>
          <p:cNvGraphicFramePr>
            <a:graphicFrameLocks noGrp="1"/>
          </p:cNvGraphicFramePr>
          <p:nvPr>
            <p:extLst>
              <p:ext uri="{D42A27DB-BD31-4B8C-83A1-F6EECF244321}">
                <p14:modId xmlns:p14="http://schemas.microsoft.com/office/powerpoint/2010/main" val="506339975"/>
              </p:ext>
            </p:extLst>
          </p:nvPr>
        </p:nvGraphicFramePr>
        <p:xfrm>
          <a:off x="685800" y="2286000"/>
          <a:ext cx="7772411" cy="3053080"/>
        </p:xfrm>
        <a:graphic>
          <a:graphicData uri="http://schemas.openxmlformats.org/drawingml/2006/table">
            <a:tbl>
              <a:tblPr firstRow="1" bandRow="1">
                <a:tableStyleId>{21E4AEA4-8DFA-4A89-87EB-49C32662AFE0}</a:tableStyleId>
              </a:tblPr>
              <a:tblGrid>
                <a:gridCol w="1457335"/>
                <a:gridCol w="1943100"/>
                <a:gridCol w="2105025"/>
                <a:gridCol w="2266951"/>
              </a:tblGrid>
              <a:tr h="741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Narrow"/>
                          <a:cs typeface="Arial Narrow"/>
                        </a:rPr>
                        <a:t>Over</a:t>
                      </a:r>
                      <a:r>
                        <a:rPr lang="en-US" sz="2000" b="1" baseline="0" dirty="0" smtClean="0">
                          <a:solidFill>
                            <a:schemeClr val="tx1"/>
                          </a:solidFill>
                          <a:latin typeface="Arial Narrow"/>
                          <a:cs typeface="Arial Narrow"/>
                        </a:rPr>
                        <a:t> </a:t>
                      </a:r>
                      <a:endParaRPr lang="en-US" sz="2000" b="1" dirty="0" smtClean="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Narrow"/>
                          <a:cs typeface="Arial Narrow"/>
                        </a:rPr>
                        <a:t>But Not Over</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Narrow"/>
                          <a:cs typeface="Arial Narrow"/>
                        </a:rPr>
                        <a:t>The Tax</a:t>
                      </a:r>
                      <a:r>
                        <a:rPr lang="en-US" sz="2000" b="1" baseline="0" dirty="0" smtClean="0">
                          <a:solidFill>
                            <a:schemeClr val="tx1"/>
                          </a:solidFill>
                          <a:latin typeface="Arial Narrow"/>
                          <a:cs typeface="Arial Narrow"/>
                        </a:rPr>
                        <a:t> Is</a:t>
                      </a:r>
                      <a:endParaRPr lang="en-US" sz="2000" b="1" dirty="0" smtClean="0">
                        <a:solidFill>
                          <a:schemeClr val="tx1"/>
                        </a:solidFill>
                        <a:latin typeface="Arial Narrow"/>
                        <a:cs typeface="Arial Narrow"/>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Narrow"/>
                          <a:cs typeface="Arial Narrow"/>
                        </a:rPr>
                        <a:t>Of the Amount Over</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01320">
                <a:tc>
                  <a:txBody>
                    <a:bodyPr/>
                    <a:lstStyle/>
                    <a:p>
                      <a:r>
                        <a:rPr lang="en-US" sz="2000" dirty="0" smtClean="0">
                          <a:solidFill>
                            <a:schemeClr val="tx1"/>
                          </a:solidFill>
                          <a:latin typeface="Arial Narrow"/>
                          <a:cs typeface="Arial Narrow"/>
                        </a:rPr>
                        <a:t>$0</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chemeClr val="tx1"/>
                          </a:solidFill>
                          <a:latin typeface="Arial Narrow"/>
                          <a:cs typeface="Arial Narrow"/>
                        </a:rPr>
                        <a:t>$2,500</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chemeClr val="tx1"/>
                          </a:solidFill>
                          <a:latin typeface="Arial Narrow"/>
                          <a:cs typeface="Arial Narrow"/>
                        </a:rPr>
                        <a:t>$0 + 15%</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chemeClr val="tx1"/>
                          </a:solidFill>
                          <a:latin typeface="Arial Narrow"/>
                          <a:cs typeface="Arial Narrow"/>
                        </a:rPr>
                        <a:t>$0</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77520">
                <a:tc>
                  <a:txBody>
                    <a:bodyPr/>
                    <a:lstStyle/>
                    <a:p>
                      <a:r>
                        <a:rPr lang="en-US" sz="2000" dirty="0" smtClean="0">
                          <a:solidFill>
                            <a:schemeClr val="tx1"/>
                          </a:solidFill>
                          <a:latin typeface="Arial Narrow"/>
                          <a:cs typeface="Arial Narrow"/>
                        </a:rPr>
                        <a:t>$2,500</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$5,800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$375 + 25%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$2,500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77520">
                <a:tc>
                  <a:txBody>
                    <a:bodyPr/>
                    <a:lstStyle/>
                    <a:p>
                      <a:r>
                        <a:rPr lang="en-US" sz="2000" dirty="0" smtClean="0">
                          <a:solidFill>
                            <a:schemeClr val="tx1"/>
                          </a:solidFill>
                          <a:latin typeface="Arial Narrow"/>
                          <a:cs typeface="Arial Narrow"/>
                        </a:rPr>
                        <a:t>$5,800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$8,900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$1,200 + 28%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$5,800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77520">
                <a:tc>
                  <a:txBody>
                    <a:bodyPr/>
                    <a:lstStyle/>
                    <a:p>
                      <a:r>
                        <a:rPr lang="en-US" sz="2000" dirty="0" smtClean="0">
                          <a:solidFill>
                            <a:schemeClr val="tx1"/>
                          </a:solidFill>
                          <a:latin typeface="Arial Narrow"/>
                          <a:cs typeface="Arial Narrow"/>
                        </a:rPr>
                        <a:t>$8,900</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$12,150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$2,068</a:t>
                      </a:r>
                      <a:r>
                        <a:rPr lang="en-US" sz="2000" baseline="0" dirty="0" smtClean="0">
                          <a:solidFill>
                            <a:schemeClr val="tx1"/>
                          </a:solidFill>
                          <a:latin typeface="Arial Narrow"/>
                          <a:cs typeface="Arial Narrow"/>
                        </a:rPr>
                        <a:t> + 33%</a:t>
                      </a:r>
                      <a:endParaRPr lang="en-US" sz="2000" dirty="0" smtClean="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$8,900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77520">
                <a:tc>
                  <a:txBody>
                    <a:bodyPr/>
                    <a:lstStyle/>
                    <a:p>
                      <a:r>
                        <a:rPr lang="en-US" sz="2000" dirty="0" smtClean="0">
                          <a:solidFill>
                            <a:schemeClr val="tx1"/>
                          </a:solidFill>
                          <a:latin typeface="Arial Narrow"/>
                          <a:cs typeface="Arial Narrow"/>
                        </a:rPr>
                        <a:t>$12,150</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$3,140.50 + 39.6%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12,150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TextBox 5"/>
          <p:cNvSpPr txBox="1"/>
          <p:nvPr/>
        </p:nvSpPr>
        <p:spPr>
          <a:xfrm>
            <a:off x="451129" y="1523840"/>
            <a:ext cx="8159471" cy="400110"/>
          </a:xfrm>
          <a:prstGeom prst="rect">
            <a:avLst/>
          </a:prstGeom>
          <a:noFill/>
        </p:spPr>
        <p:txBody>
          <a:bodyPr wrap="square" rtlCol="0">
            <a:spAutoFit/>
          </a:bodyPr>
          <a:lstStyle/>
          <a:p>
            <a:r>
              <a:rPr lang="en-US" sz="2000" b="1" dirty="0" smtClean="0">
                <a:latin typeface="Arial" pitchFamily="34" charset="0"/>
                <a:cs typeface="Arial" pitchFamily="34" charset="0"/>
              </a:rPr>
              <a:t>Tax Rate Schedule</a:t>
            </a:r>
            <a:endParaRPr lang="en-US" sz="2000" b="1" dirty="0">
              <a:latin typeface="Arial" pitchFamily="34" charset="0"/>
              <a:cs typeface="Arial" pitchFamily="34" charset="0"/>
            </a:endParaRPr>
          </a:p>
        </p:txBody>
      </p:sp>
      <p:sp>
        <p:nvSpPr>
          <p:cNvPr id="14" name="Rectangle 13"/>
          <p:cNvSpPr/>
          <p:nvPr/>
        </p:nvSpPr>
        <p:spPr>
          <a:xfrm>
            <a:off x="914400" y="6096000"/>
            <a:ext cx="3379267" cy="246221"/>
          </a:xfrm>
          <a:prstGeom prst="rect">
            <a:avLst/>
          </a:prstGeom>
        </p:spPr>
        <p:txBody>
          <a:bodyPr wrap="none">
            <a:spAutoFit/>
          </a:bodyPr>
          <a:lstStyle/>
          <a:p>
            <a:pPr lvl="0" fontAlgn="base">
              <a:spcBef>
                <a:spcPct val="0"/>
              </a:spcBef>
              <a:spcAft>
                <a:spcPct val="0"/>
              </a:spcAft>
            </a:pPr>
            <a:r>
              <a:rPr lang="en-US" sz="1000" i="1" dirty="0">
                <a:solidFill>
                  <a:srgbClr val="252222"/>
                </a:solidFill>
                <a:latin typeface="Arial" pitchFamily="34" charset="0"/>
                <a:ea typeface="ＭＳ Ｐゴシック" charset="-128"/>
              </a:rPr>
              <a:t>Source: </a:t>
            </a:r>
            <a:r>
              <a:rPr lang="en-US" sz="1000" i="1" dirty="0" smtClean="0">
                <a:solidFill>
                  <a:srgbClr val="252222"/>
                </a:solidFill>
                <a:latin typeface="Arial" pitchFamily="34" charset="0"/>
                <a:ea typeface="ＭＳ Ｐゴシック" charset="-128"/>
              </a:rPr>
              <a:t>IRS </a:t>
            </a:r>
            <a:r>
              <a:rPr lang="en-US" sz="1000" i="1" dirty="0">
                <a:solidFill>
                  <a:srgbClr val="252222"/>
                </a:solidFill>
                <a:latin typeface="Arial" pitchFamily="34" charset="0"/>
                <a:ea typeface="ＭＳ Ｐゴシック" charset="-128"/>
              </a:rPr>
              <a:t>(http://</a:t>
            </a:r>
            <a:r>
              <a:rPr lang="en-US" sz="1000" i="1" dirty="0" smtClean="0">
                <a:solidFill>
                  <a:srgbClr val="252222"/>
                </a:solidFill>
                <a:latin typeface="Arial" pitchFamily="34" charset="0"/>
                <a:ea typeface="ＭＳ Ｐゴシック" charset="-128"/>
              </a:rPr>
              <a:t>www.irs.gov/pub/irs-pdf/f1041es.pdf)</a:t>
            </a:r>
            <a:endParaRPr lang="en-US" sz="1000" i="1"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9022213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381000" y="-76200"/>
            <a:ext cx="4191000" cy="708837"/>
          </a:xfrm>
        </p:spPr>
        <p:txBody>
          <a:bodyPr rtlCol="0">
            <a:normAutofit fontScale="85000" lnSpcReduction="20000"/>
          </a:bodyPr>
          <a:lstStyle/>
          <a:p>
            <a:pPr lvl="0"/>
            <a:endParaRPr lang="en-US" sz="2400" baseline="0" dirty="0" smtClean="0"/>
          </a:p>
          <a:p>
            <a:pPr marL="0" lvl="0" indent="0">
              <a:buNone/>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Additional Information </a:t>
            </a:r>
            <a:endParaRPr lang="en-US" baseline="0" dirty="0" smtClean="0">
              <a:solidFill>
                <a:schemeClr val="bg1"/>
              </a:solidFill>
            </a:endParaRPr>
          </a:p>
        </p:txBody>
      </p:sp>
      <p:sp>
        <p:nvSpPr>
          <p:cNvPr id="10" name="Slide Number Placeholder 9"/>
          <p:cNvSpPr>
            <a:spLocks noGrp="1"/>
          </p:cNvSpPr>
          <p:nvPr>
            <p:ph type="sldNum" sz="quarter" idx="12"/>
          </p:nvPr>
        </p:nvSpPr>
        <p:spPr/>
        <p:txBody>
          <a:bodyPr/>
          <a:lstStyle/>
          <a:p>
            <a:fld id="{EB5FFDC2-3BB1-4E71-90D9-D511CA50087B}" type="slidenum">
              <a:rPr lang="en-US" smtClean="0"/>
              <a:t>28</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pic>
        <p:nvPicPr>
          <p:cNvPr id="7" name="993187-002_lores.jpg" descr="/Users/judithbarker/Workspace_021713/*Legg Mason_021713/Scholars Choice/Branding Guidelines &amp; Logos/Photography Bank/2013_calendarimages_hires/993187-002_lores.jpg"/>
          <p:cNvPicPr>
            <a:picLocks noChangeAspect="1"/>
          </p:cNvPicPr>
          <p:nvPr/>
        </p:nvPicPr>
        <p:blipFill rotWithShape="1">
          <a:blip r:embed="rId4" r:link="rId5" cstate="print">
            <a:extLst>
              <a:ext uri="{28A0092B-C50C-407E-A947-70E740481C1C}">
                <a14:useLocalDpi xmlns:a14="http://schemas.microsoft.com/office/drawing/2010/main" val="0"/>
              </a:ext>
            </a:extLst>
          </a:blip>
          <a:srcRect l="6326" r="4976"/>
          <a:stretch/>
        </p:blipFill>
        <p:spPr>
          <a:xfrm>
            <a:off x="198088" y="1752600"/>
            <a:ext cx="3249630" cy="4559808"/>
          </a:xfrm>
          <a:prstGeom prst="rect">
            <a:avLst/>
          </a:prstGeom>
        </p:spPr>
      </p:pic>
      <p:sp>
        <p:nvSpPr>
          <p:cNvPr id="3" name="Rectangle 2"/>
          <p:cNvSpPr/>
          <p:nvPr/>
        </p:nvSpPr>
        <p:spPr>
          <a:xfrm>
            <a:off x="4038600" y="3124200"/>
            <a:ext cx="4572000" cy="1495794"/>
          </a:xfrm>
          <a:prstGeom prst="rect">
            <a:avLst/>
          </a:prstGeom>
        </p:spPr>
        <p:txBody>
          <a:bodyPr>
            <a:spAutoFit/>
          </a:bodyPr>
          <a:lstStyle/>
          <a:p>
            <a:pPr marL="228600" lvl="1" indent="-228600" fontAlgn="base">
              <a:spcBef>
                <a:spcPct val="0"/>
              </a:spcBef>
              <a:spcAft>
                <a:spcPct val="40000"/>
              </a:spcAft>
              <a:buSzPct val="120000"/>
              <a:buFont typeface="Wingdings" charset="2"/>
              <a:buChar char="§"/>
              <a:tabLst>
                <a:tab pos="744538" algn="l"/>
              </a:tabLst>
              <a:defRPr/>
            </a:pPr>
            <a:r>
              <a:rPr lang="en-US" sz="2400" dirty="0">
                <a:solidFill>
                  <a:srgbClr val="252222"/>
                </a:solidFill>
                <a:latin typeface="Arial"/>
                <a:ea typeface="ＭＳ Ｐゴシック" charset="-128"/>
              </a:rPr>
              <a:t>Resources to Learn More</a:t>
            </a:r>
          </a:p>
          <a:p>
            <a:pPr marL="228600" lvl="1" indent="-228600" fontAlgn="base">
              <a:spcBef>
                <a:spcPct val="0"/>
              </a:spcBef>
              <a:spcAft>
                <a:spcPct val="40000"/>
              </a:spcAft>
              <a:buSzPct val="120000"/>
              <a:buFont typeface="Wingdings" charset="2"/>
              <a:buChar char="§"/>
              <a:tabLst>
                <a:tab pos="744538" algn="l"/>
              </a:tabLst>
              <a:defRPr/>
            </a:pPr>
            <a:r>
              <a:rPr lang="en-US" sz="2400" dirty="0" smtClean="0">
                <a:solidFill>
                  <a:srgbClr val="252222"/>
                </a:solidFill>
                <a:latin typeface="Arial"/>
                <a:ea typeface="ＭＳ Ｐゴシック" charset="-128"/>
              </a:rPr>
              <a:t>Questions?</a:t>
            </a:r>
          </a:p>
          <a:p>
            <a:pPr marL="228600" lvl="1" indent="-228600" fontAlgn="base">
              <a:spcBef>
                <a:spcPct val="0"/>
              </a:spcBef>
              <a:spcAft>
                <a:spcPct val="40000"/>
              </a:spcAft>
              <a:buSzPct val="120000"/>
              <a:buFont typeface="Wingdings" charset="2"/>
              <a:buChar char="§"/>
              <a:tabLst>
                <a:tab pos="744538" algn="l"/>
              </a:tabLst>
              <a:defRPr/>
            </a:pPr>
            <a:r>
              <a:rPr lang="en-US" sz="2400" dirty="0" smtClean="0">
                <a:solidFill>
                  <a:srgbClr val="252222"/>
                </a:solidFill>
                <a:latin typeface="Arial" charset="0"/>
                <a:ea typeface="ＭＳ Ｐゴシック" charset="-128"/>
              </a:rPr>
              <a:t>Important Disclosure</a:t>
            </a:r>
            <a:endParaRPr lang="en-US" sz="2400" dirty="0">
              <a:solidFill>
                <a:srgbClr val="252222"/>
              </a:solidFill>
              <a:latin typeface="Arial" charset="0"/>
              <a:ea typeface="ＭＳ Ｐゴシック" charset="-128"/>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29</a:t>
            </a:fld>
            <a:endParaRPr lang="en-US" dirty="0"/>
          </a:p>
        </p:txBody>
      </p:sp>
      <p:sp>
        <p:nvSpPr>
          <p:cNvPr id="11" name="Footer Placeholder 10"/>
          <p:cNvSpPr>
            <a:spLocks noGrp="1"/>
          </p:cNvSpPr>
          <p:nvPr>
            <p:ph type="ftr" sz="quarter" idx="11"/>
          </p:nvPr>
        </p:nvSpPr>
        <p:spPr>
          <a:xfrm>
            <a:off x="5229367" y="0"/>
            <a:ext cx="2895600" cy="365125"/>
          </a:xfrm>
        </p:spPr>
        <p:txBody>
          <a:bodyPr/>
          <a:lstStyle/>
          <a:p>
            <a:r>
              <a:rPr lang="en-US" dirty="0" smtClean="0"/>
              <a:t>College Savings Plans: </a:t>
            </a:r>
            <a:r>
              <a:rPr lang="en-US" dirty="0"/>
              <a:t>Estate Planning</a:t>
            </a:r>
          </a:p>
        </p:txBody>
      </p:sp>
      <p:sp>
        <p:nvSpPr>
          <p:cNvPr id="3" name="Rectangle 2"/>
          <p:cNvSpPr/>
          <p:nvPr/>
        </p:nvSpPr>
        <p:spPr>
          <a:xfrm>
            <a:off x="609600" y="1600200"/>
            <a:ext cx="7543800" cy="4967514"/>
          </a:xfrm>
          <a:prstGeom prst="rect">
            <a:avLst/>
          </a:prstGeom>
        </p:spPr>
        <p:txBody>
          <a:bodyPr wrap="square">
            <a:spAutoFit/>
          </a:bodyPr>
          <a:lstStyle/>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IRS Publication 970: Tax</a:t>
            </a:r>
            <a:r>
              <a:rPr kumimoji="0" lang="en-US" sz="2400" b="0" i="0" u="none" strike="noStrike" kern="0" cap="none" spc="0" normalizeH="0" noProof="0" dirty="0" smtClean="0">
                <a:ln>
                  <a:noFill/>
                </a:ln>
                <a:solidFill>
                  <a:srgbClr val="252222"/>
                </a:solidFill>
                <a:effectLst/>
                <a:uLnTx/>
                <a:uFillTx/>
                <a:latin typeface="Arial"/>
                <a:ea typeface="ＭＳ Ｐゴシック" charset="-128"/>
              </a:rPr>
              <a:t> Benefits for Education</a:t>
            </a: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IRS Tax Topics</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IRS Tax Tips</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http://www.irs.gov/irm/part7/irm_07-025-044.html</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FINRA.org  </a:t>
            </a:r>
            <a:r>
              <a:rPr kumimoji="0" lang="en-US" altLang="en-US" sz="2400" b="0" i="0" u="none" strike="noStrike" kern="0" cap="none" spc="0" normalizeH="0" baseline="0" noProof="0" dirty="0" smtClean="0">
                <a:ln>
                  <a:noFill/>
                </a:ln>
                <a:solidFill>
                  <a:srgbClr val="252222"/>
                </a:solidFill>
                <a:effectLst/>
                <a:uLnTx/>
                <a:uFillTx/>
                <a:latin typeface="Arial"/>
                <a:ea typeface="ＭＳ Ｐゴシック" charset="-128"/>
              </a:rPr>
              <a:t>“</a:t>
            </a: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Smart Saving for College – Better Buy Degrees</a:t>
            </a:r>
            <a:r>
              <a:rPr kumimoji="0" lang="en-US" altLang="en-US" sz="2400" b="0" i="0" u="none" strike="noStrike" kern="0" cap="none" spc="0" normalizeH="0" baseline="0" noProof="0" dirty="0" smtClean="0">
                <a:ln>
                  <a:noFill/>
                </a:ln>
                <a:solidFill>
                  <a:srgbClr val="252222"/>
                </a:solidFill>
                <a:effectLst/>
                <a:uLnTx/>
                <a:uFillTx/>
                <a:latin typeface="Arial"/>
                <a:ea typeface="ＭＳ Ｐゴシック" charset="-128"/>
              </a:rPr>
              <a:t>”</a:t>
            </a: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hlinkClick r:id="rId4"/>
              </a:rPr>
              <a:t>www.savingforcollege.com</a:t>
            </a: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00B050"/>
                </a:solidFill>
                <a:effectLst/>
                <a:uLnTx/>
                <a:uFillTx/>
                <a:latin typeface="Arial"/>
                <a:ea typeface="ＭＳ Ｐゴシック" charset="-128"/>
                <a:hlinkClick r:id="rId5"/>
              </a:rPr>
              <a:t>www.collegeinvest.org</a:t>
            </a:r>
            <a:endParaRPr kumimoji="0" lang="en-US" sz="2400" b="0" i="0" u="none" strike="noStrike" kern="0" cap="none" spc="0" normalizeH="0" baseline="0" noProof="0" dirty="0" smtClean="0">
              <a:ln>
                <a:noFill/>
              </a:ln>
              <a:solidFill>
                <a:srgbClr val="00B050"/>
              </a:solidFill>
              <a:effectLst/>
              <a:uLnTx/>
              <a:uFillTx/>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hlinkClick r:id="rId6"/>
              </a:rPr>
              <a:t>www.fafsa.ed.gov</a:t>
            </a:r>
            <a:endParaRPr lang="en-US" sz="2400" kern="0" dirty="0" smtClean="0">
              <a:solidFill>
                <a:srgbClr val="252222"/>
              </a:solidFill>
              <a:latin typeface="Arial"/>
              <a:ea typeface="ＭＳ Ｐゴシック" charset="-128"/>
            </a:endParaRPr>
          </a:p>
          <a:p>
            <a:pPr marL="0" lvl="1" fontAlgn="base">
              <a:spcBef>
                <a:spcPct val="0"/>
              </a:spcBef>
              <a:spcAft>
                <a:spcPct val="40000"/>
              </a:spcAft>
              <a:buClr>
                <a:srgbClr val="A3BA3F"/>
              </a:buClr>
              <a:buSzPct val="120000"/>
              <a:tabLst>
                <a:tab pos="457200" algn="l"/>
              </a:tabLst>
            </a:pP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457200" y="152400"/>
            <a:ext cx="424507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Resources to Learn More</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7" name="Slide Number Placeholder 6"/>
          <p:cNvSpPr>
            <a:spLocks noGrp="1"/>
          </p:cNvSpPr>
          <p:nvPr>
            <p:ph type="sldNum" sz="quarter" idx="12"/>
          </p:nvPr>
        </p:nvSpPr>
        <p:spPr/>
        <p:txBody>
          <a:bodyPr/>
          <a:lstStyle/>
          <a:p>
            <a:fld id="{EB5FFDC2-3BB1-4E71-90D9-D511CA50087B}" type="slidenum">
              <a:rPr lang="en-US" smtClean="0"/>
              <a:t>3</a:t>
            </a:fld>
            <a:endParaRPr lang="en-US" dirty="0"/>
          </a:p>
        </p:txBody>
      </p:sp>
      <p:sp>
        <p:nvSpPr>
          <p:cNvPr id="8" name="Footer Placeholder 7"/>
          <p:cNvSpPr>
            <a:spLocks noGrp="1"/>
          </p:cNvSpPr>
          <p:nvPr>
            <p:ph type="ftr" sz="quarter" idx="11"/>
          </p:nvPr>
        </p:nvSpPr>
        <p:spPr>
          <a:xfrm>
            <a:off x="5181600" y="0"/>
            <a:ext cx="2895600" cy="365125"/>
          </a:xfrm>
        </p:spPr>
        <p:txBody>
          <a:bodyPr/>
          <a:lstStyle/>
          <a:p>
            <a:r>
              <a:rPr lang="en-US" dirty="0" smtClean="0"/>
              <a:t>College Savings Plans: Estate Planning</a:t>
            </a:r>
            <a:endParaRPr lang="en-US" dirty="0"/>
          </a:p>
        </p:txBody>
      </p:sp>
      <p:pic>
        <p:nvPicPr>
          <p:cNvPr id="9" name="56181226_lores.jpg" descr="/Users/judithbarker/Workspace/Legg Mason 2/Scholars Choice_060711/HTS files/presentation/56181226_lores.jpg"/>
          <p:cNvPicPr>
            <a:picLocks noChangeAspect="1"/>
          </p:cNvPicPr>
          <p:nvPr/>
        </p:nvPicPr>
        <p:blipFill>
          <a:blip r:embed="rId4" r:link="rId5" cstate="print"/>
          <a:srcRect l="8607" r="-6984"/>
          <a:stretch>
            <a:fillRect/>
          </a:stretch>
        </p:blipFill>
        <p:spPr bwMode="auto">
          <a:xfrm>
            <a:off x="152400" y="1752600"/>
            <a:ext cx="3490913" cy="4572000"/>
          </a:xfrm>
          <a:prstGeom prst="rect">
            <a:avLst/>
          </a:prstGeom>
          <a:noFill/>
          <a:ln w="9525">
            <a:noFill/>
            <a:miter lim="800000"/>
            <a:headEnd/>
            <a:tailEnd/>
          </a:ln>
        </p:spPr>
      </p:pic>
      <p:sp>
        <p:nvSpPr>
          <p:cNvPr id="3" name="Rectangle 2"/>
          <p:cNvSpPr/>
          <p:nvPr/>
        </p:nvSpPr>
        <p:spPr>
          <a:xfrm>
            <a:off x="484307" y="228600"/>
            <a:ext cx="340189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What is a 529 Plan?</a:t>
            </a:r>
            <a:endParaRPr kumimoji="0" lang="en-US" sz="1800" b="0" i="0" u="none" strike="noStrike" kern="0" cap="none" spc="0" normalizeH="0" baseline="0" noProof="0" dirty="0" smtClean="0">
              <a:ln>
                <a:noFill/>
              </a:ln>
              <a:solidFill>
                <a:schemeClr val="bg1"/>
              </a:solidFill>
              <a:effectLst/>
              <a:uLnTx/>
              <a:uFillTx/>
            </a:endParaRPr>
          </a:p>
        </p:txBody>
      </p:sp>
      <p:sp>
        <p:nvSpPr>
          <p:cNvPr id="5" name="Rectangle 4"/>
          <p:cNvSpPr/>
          <p:nvPr/>
        </p:nvSpPr>
        <p:spPr>
          <a:xfrm>
            <a:off x="4038600" y="2330440"/>
            <a:ext cx="4572000" cy="3416320"/>
          </a:xfrm>
          <a:prstGeom prst="rect">
            <a:avLst/>
          </a:prstGeom>
        </p:spPr>
        <p:txBody>
          <a:bodyPr>
            <a:spAutoFit/>
          </a:bodyPr>
          <a:lstStyle/>
          <a:p>
            <a:pPr lvl="0" fontAlgn="base">
              <a:spcBef>
                <a:spcPct val="75000"/>
              </a:spcBef>
              <a:spcAft>
                <a:spcPct val="40000"/>
              </a:spcAft>
              <a:buClr>
                <a:srgbClr val="0C0B0B"/>
              </a:buClr>
              <a:buSzPct val="85000"/>
              <a:tabLst>
                <a:tab pos="0" algn="l"/>
              </a:tabLst>
            </a:pPr>
            <a:r>
              <a:rPr lang="en-US" sz="2400" dirty="0">
                <a:solidFill>
                  <a:srgbClr val="252222"/>
                </a:solidFill>
                <a:latin typeface="Arial" pitchFamily="34" charset="0"/>
                <a:ea typeface="ＭＳ Ｐゴシック" charset="-128"/>
              </a:rPr>
              <a:t>Named after the federal tax code by which they are governed, 529 college savings plans are tax-favored, qualified tuition programs administered by each state, for the purpose of helping families save for college nationwide and, in many cases, overseas as well.</a:t>
            </a:r>
          </a:p>
        </p:txBody>
      </p:sp>
    </p:spTree>
    <p:extLst>
      <p:ext uri="{BB962C8B-B14F-4D97-AF65-F5344CB8AC3E}">
        <p14:creationId xmlns:p14="http://schemas.microsoft.com/office/powerpoint/2010/main" val="36463743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30</a:t>
            </a:fld>
            <a:endParaRPr lang="en-US" dirty="0"/>
          </a:p>
        </p:txBody>
      </p:sp>
      <p:sp>
        <p:nvSpPr>
          <p:cNvPr id="11" name="Footer Placeholder 10"/>
          <p:cNvSpPr>
            <a:spLocks noGrp="1"/>
          </p:cNvSpPr>
          <p:nvPr>
            <p:ph type="ftr" sz="quarter" idx="11"/>
          </p:nvPr>
        </p:nvSpPr>
        <p:spPr>
          <a:xfrm>
            <a:off x="5255525" y="0"/>
            <a:ext cx="2895600" cy="365125"/>
          </a:xfrm>
        </p:spPr>
        <p:txBody>
          <a:bodyPr/>
          <a:lstStyle/>
          <a:p>
            <a:r>
              <a:rPr lang="en-US" dirty="0" smtClean="0"/>
              <a:t>College Savings Plans: </a:t>
            </a:r>
            <a:r>
              <a:rPr lang="en-US" dirty="0"/>
              <a:t>Estate Planning</a:t>
            </a:r>
          </a:p>
        </p:txBody>
      </p:sp>
      <p:sp>
        <p:nvSpPr>
          <p:cNvPr id="3" name="Rectangle 2"/>
          <p:cNvSpPr/>
          <p:nvPr/>
        </p:nvSpPr>
        <p:spPr>
          <a:xfrm>
            <a:off x="609600" y="1905000"/>
            <a:ext cx="7543800" cy="6592574"/>
          </a:xfrm>
          <a:prstGeom prst="rect">
            <a:avLst/>
          </a:prstGeom>
        </p:spPr>
        <p:txBody>
          <a:bodyPr wrap="square">
            <a:spAutoFit/>
          </a:bodyPr>
          <a:lstStyle/>
          <a:p>
            <a:pPr marL="231775" lvl="1" indent="-231775" fontAlgn="base">
              <a:spcBef>
                <a:spcPct val="0"/>
              </a:spcBef>
              <a:spcAft>
                <a:spcPct val="40000"/>
              </a:spcAft>
              <a:buClr>
                <a:srgbClr val="A3BA3F"/>
              </a:buClr>
              <a:buSzPct val="120000"/>
              <a:buFont typeface="Wingdings" pitchFamily="2" charset="2"/>
              <a:buChar char="§"/>
              <a:tabLst>
                <a:tab pos="457200" algn="l"/>
              </a:tabLst>
            </a:pPr>
            <a:r>
              <a:rPr kumimoji="0" lang="en-US" sz="2400" b="0" i="0" u="none" strike="noStrike" kern="0" cap="none" spc="0" normalizeH="0" baseline="0" noProof="0" dirty="0" smtClean="0">
                <a:ln>
                  <a:noFill/>
                </a:ln>
                <a:solidFill>
                  <a:srgbClr val="252222"/>
                </a:solidFill>
                <a:effectLst/>
                <a:uLnTx/>
                <a:uFillTx/>
                <a:latin typeface="Arial"/>
                <a:ea typeface="ＭＳ Ｐゴシック" charset="-128"/>
              </a:rPr>
              <a:t>IRS Publication </a:t>
            </a:r>
            <a:r>
              <a:rPr lang="en-US" sz="2400" kern="0" dirty="0" smtClean="0">
                <a:solidFill>
                  <a:srgbClr val="252222"/>
                </a:solidFill>
                <a:latin typeface="Arial"/>
                <a:ea typeface="ＭＳ Ｐゴシック" charset="-128"/>
              </a:rPr>
              <a:t>929: Children and Dependents </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IRS </a:t>
            </a:r>
            <a:r>
              <a:rPr lang="en-US" sz="2400" kern="0" dirty="0">
                <a:solidFill>
                  <a:srgbClr val="252222"/>
                </a:solidFill>
                <a:latin typeface="Arial"/>
                <a:ea typeface="ＭＳ Ｐゴシック" charset="-128"/>
              </a:rPr>
              <a:t>Publication </a:t>
            </a:r>
            <a:r>
              <a:rPr lang="en-US" sz="2400" kern="0" dirty="0" smtClean="0">
                <a:solidFill>
                  <a:srgbClr val="252222"/>
                </a:solidFill>
                <a:latin typeface="Arial"/>
                <a:ea typeface="ＭＳ Ｐゴシック" charset="-128"/>
              </a:rPr>
              <a:t>950: Estate and Gift Taxes</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IRS-2013-4 Announcement (</a:t>
            </a:r>
            <a:r>
              <a:rPr lang="en-US" sz="2400" kern="0" dirty="0" smtClean="0">
                <a:solidFill>
                  <a:srgbClr val="252222"/>
                </a:solidFill>
                <a:latin typeface="Arial"/>
                <a:ea typeface="ＭＳ Ｐゴシック" charset="-128"/>
                <a:hlinkClick r:id="rId4"/>
              </a:rPr>
              <a:t>http</a:t>
            </a:r>
            <a:r>
              <a:rPr lang="en-US" sz="2400" kern="0" dirty="0">
                <a:solidFill>
                  <a:srgbClr val="252222"/>
                </a:solidFill>
                <a:latin typeface="Arial"/>
                <a:ea typeface="ＭＳ Ｐゴシック" charset="-128"/>
                <a:hlinkClick r:id="rId4"/>
              </a:rPr>
              <a:t>://</a:t>
            </a:r>
            <a:r>
              <a:rPr lang="en-US" sz="2400" kern="0" dirty="0" smtClean="0">
                <a:solidFill>
                  <a:srgbClr val="252222"/>
                </a:solidFill>
                <a:latin typeface="Arial"/>
                <a:ea typeface="ＭＳ Ｐゴシック" charset="-128"/>
                <a:hlinkClick r:id="rId4"/>
              </a:rPr>
              <a:t>www.irs.gov/uac/</a:t>
            </a:r>
            <a:r>
              <a:rPr lang="en-US" sz="2400" kern="0" dirty="0" smtClean="0">
                <a:solidFill>
                  <a:srgbClr val="252222"/>
                </a:solidFill>
                <a:latin typeface="Arial"/>
                <a:ea typeface="ＭＳ Ｐゴシック" charset="-128"/>
              </a:rPr>
              <a:t> Newsroom/Annual-Inflation-Adjustments-for-2013)</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MSRB </a:t>
            </a:r>
            <a:r>
              <a:rPr lang="en-US" sz="2400" kern="0" dirty="0">
                <a:solidFill>
                  <a:srgbClr val="252222"/>
                </a:solidFill>
                <a:latin typeface="Arial"/>
                <a:ea typeface="ＭＳ Ｐゴシック" charset="-128"/>
              </a:rPr>
              <a:t>Education </a:t>
            </a:r>
            <a:r>
              <a:rPr lang="en-US" sz="2400" kern="0" dirty="0" smtClean="0">
                <a:solidFill>
                  <a:srgbClr val="252222"/>
                </a:solidFill>
                <a:latin typeface="Arial"/>
                <a:ea typeface="ＭＳ Ｐゴシック" charset="-128"/>
              </a:rPr>
              <a:t>Center (</a:t>
            </a:r>
            <a:r>
              <a:rPr lang="en-US" sz="2400" kern="0" dirty="0" smtClean="0">
                <a:solidFill>
                  <a:srgbClr val="252222"/>
                </a:solidFill>
                <a:latin typeface="Arial"/>
                <a:ea typeface="ＭＳ Ｐゴシック" charset="-128"/>
                <a:hlinkClick r:id="rId5"/>
              </a:rPr>
              <a:t>http</a:t>
            </a:r>
            <a:r>
              <a:rPr lang="en-US" sz="2400" kern="0" dirty="0">
                <a:solidFill>
                  <a:srgbClr val="252222"/>
                </a:solidFill>
                <a:latin typeface="Arial"/>
                <a:ea typeface="ＭＳ Ｐゴシック" charset="-128"/>
                <a:hlinkClick r:id="rId5"/>
              </a:rPr>
              <a:t>://</a:t>
            </a:r>
            <a:r>
              <a:rPr lang="en-US" sz="2400" kern="0" dirty="0" smtClean="0">
                <a:solidFill>
                  <a:srgbClr val="252222"/>
                </a:solidFill>
                <a:latin typeface="Arial"/>
                <a:ea typeface="ＭＳ Ｐゴシック" charset="-128"/>
                <a:hlinkClick r:id="rId5"/>
              </a:rPr>
              <a:t>emma.msrb.org/</a:t>
            </a:r>
            <a:r>
              <a:rPr lang="en-US" sz="2400" kern="0" dirty="0" smtClean="0">
                <a:solidFill>
                  <a:srgbClr val="252222"/>
                </a:solidFill>
                <a:latin typeface="Arial"/>
                <a:ea typeface="ＭＳ Ｐゴシック" charset="-128"/>
              </a:rPr>
              <a:t> EducationCenter/529Plans.aspx)</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eFile.com on Exclusions </a:t>
            </a:r>
            <a:r>
              <a:rPr lang="en-US" sz="2400" kern="0" dirty="0">
                <a:solidFill>
                  <a:srgbClr val="252222"/>
                </a:solidFill>
                <a:latin typeface="Arial"/>
                <a:ea typeface="ＭＳ Ｐゴシック" charset="-128"/>
              </a:rPr>
              <a:t>(</a:t>
            </a:r>
            <a:r>
              <a:rPr lang="en-US" sz="2400" u="sng" kern="0" dirty="0">
                <a:latin typeface="Arial"/>
                <a:ea typeface="ＭＳ Ｐゴシック" charset="-128"/>
                <a:hlinkClick r:id="rId6"/>
              </a:rPr>
              <a:t>http://www.efile.com/tax/estate-gift-tax/#</a:t>
            </a:r>
            <a:r>
              <a:rPr lang="en-US" sz="2400" u="sng" kern="0" dirty="0" smtClean="0">
                <a:latin typeface="Arial"/>
                <a:ea typeface="ＭＳ Ｐゴシック" charset="-128"/>
                <a:hlinkClick r:id="rId6"/>
              </a:rPr>
              <a:t>exclusions</a:t>
            </a:r>
            <a:r>
              <a:rPr lang="en-US" sz="2400" kern="0" dirty="0" smtClean="0">
                <a:solidFill>
                  <a:srgbClr val="252222"/>
                </a:solidFill>
                <a:latin typeface="Arial"/>
                <a:ea typeface="ＭＳ Ｐゴシック" charset="-128"/>
              </a:rPr>
              <a:t>)</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H.R. 529 (http</a:t>
            </a:r>
            <a:r>
              <a:rPr lang="en-US" sz="2400" kern="0" dirty="0">
                <a:solidFill>
                  <a:srgbClr val="252222"/>
                </a:solidFill>
                <a:latin typeface="Arial"/>
                <a:ea typeface="ＭＳ Ｐゴシック" charset="-128"/>
              </a:rPr>
              <a:t>://</a:t>
            </a:r>
            <a:r>
              <a:rPr lang="en-US" sz="2400" kern="0" dirty="0" smtClean="0">
                <a:solidFill>
                  <a:srgbClr val="252222"/>
                </a:solidFill>
                <a:latin typeface="Arial"/>
                <a:ea typeface="ＭＳ Ｐゴシック" charset="-128"/>
              </a:rPr>
              <a:t>www.law.cornell.edu/uscode/text/26/529)</a:t>
            </a:r>
          </a:p>
          <a:p>
            <a:pPr marL="231775" lvl="1" indent="-231775" fontAlgn="base">
              <a:spcBef>
                <a:spcPct val="0"/>
              </a:spcBef>
              <a:spcAft>
                <a:spcPct val="40000"/>
              </a:spcAft>
              <a:buClr>
                <a:srgbClr val="A3BA3F"/>
              </a:buClr>
              <a:buSzPct val="120000"/>
              <a:buFont typeface="Wingdings" pitchFamily="2" charset="2"/>
              <a:buChar char="§"/>
              <a:tabLst>
                <a:tab pos="457200" algn="l"/>
              </a:tabLst>
            </a:pPr>
            <a:endParaRPr lang="en-US" sz="2400" kern="0" dirty="0" smtClean="0">
              <a:solidFill>
                <a:srgbClr val="252222"/>
              </a:solidFill>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endParaRPr lang="en-US" sz="2400" kern="0" dirty="0" smtClean="0">
              <a:solidFill>
                <a:srgbClr val="252222"/>
              </a:solidFill>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a:p>
            <a:pPr marL="0" lvl="1" fontAlgn="base">
              <a:spcBef>
                <a:spcPct val="0"/>
              </a:spcBef>
              <a:spcAft>
                <a:spcPct val="40000"/>
              </a:spcAft>
              <a:buClr>
                <a:srgbClr val="A3BA3F"/>
              </a:buClr>
              <a:buSzPct val="120000"/>
              <a:tabLst>
                <a:tab pos="457200" algn="l"/>
              </a:tabLst>
            </a:pP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457200" y="152400"/>
            <a:ext cx="424507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Resources to Learn More</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28619297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31</a:t>
            </a:fld>
            <a:endParaRPr lang="en-US" dirty="0"/>
          </a:p>
        </p:txBody>
      </p:sp>
      <p:sp>
        <p:nvSpPr>
          <p:cNvPr id="11" name="Footer Placeholder 10"/>
          <p:cNvSpPr>
            <a:spLocks noGrp="1"/>
          </p:cNvSpPr>
          <p:nvPr>
            <p:ph type="ftr" sz="quarter" idx="11"/>
          </p:nvPr>
        </p:nvSpPr>
        <p:spPr>
          <a:xfrm>
            <a:off x="5255525" y="0"/>
            <a:ext cx="2895600" cy="365125"/>
          </a:xfrm>
        </p:spPr>
        <p:txBody>
          <a:bodyPr/>
          <a:lstStyle/>
          <a:p>
            <a:r>
              <a:rPr lang="en-US" dirty="0" smtClean="0"/>
              <a:t>College Savings Plans: </a:t>
            </a:r>
            <a:r>
              <a:rPr lang="en-US" dirty="0"/>
              <a:t>Estate Planning</a:t>
            </a:r>
          </a:p>
        </p:txBody>
      </p:sp>
      <p:sp>
        <p:nvSpPr>
          <p:cNvPr id="3" name="Rectangle 2"/>
          <p:cNvSpPr/>
          <p:nvPr/>
        </p:nvSpPr>
        <p:spPr>
          <a:xfrm>
            <a:off x="609600" y="1905000"/>
            <a:ext cx="7543800" cy="5189112"/>
          </a:xfrm>
          <a:prstGeom prst="rect">
            <a:avLst/>
          </a:prstGeom>
        </p:spPr>
        <p:txBody>
          <a:bodyPr wrap="square">
            <a:spAutoFit/>
          </a:bodyPr>
          <a:lstStyle/>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hlinkClick r:id="rId4"/>
              </a:rPr>
              <a:t>http</a:t>
            </a:r>
            <a:r>
              <a:rPr lang="en-US" sz="2400" kern="0" dirty="0">
                <a:solidFill>
                  <a:srgbClr val="252222"/>
                </a:solidFill>
                <a:latin typeface="Arial"/>
                <a:ea typeface="ＭＳ Ｐゴシック" charset="-128"/>
                <a:hlinkClick r:id="rId4"/>
              </a:rPr>
              <a:t>://www.gpo.gov/fdsys/pkg/CFR-2011-title34-vol3/pdf/CFR-2011-title34-vol3-sec673-5.</a:t>
            </a:r>
            <a:r>
              <a:rPr lang="en-US" sz="2400" kern="0" dirty="0" smtClean="0">
                <a:solidFill>
                  <a:srgbClr val="252222"/>
                </a:solidFill>
                <a:latin typeface="Arial"/>
                <a:ea typeface="ＭＳ Ｐゴシック" charset="-128"/>
                <a:hlinkClick r:id="rId4"/>
              </a:rPr>
              <a:t>pdf</a:t>
            </a:r>
            <a:endParaRPr lang="en-US" sz="2400" kern="0" dirty="0" smtClean="0">
              <a:solidFill>
                <a:srgbClr val="252222"/>
              </a:solidFill>
              <a:latin typeface="Arial"/>
              <a:ea typeface="ＭＳ Ｐゴシック" charset="-128"/>
            </a:endParaRPr>
          </a:p>
          <a:p>
            <a:pPr marL="688975" lvl="2"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page </a:t>
            </a:r>
            <a:r>
              <a:rPr lang="en-US" sz="2400" kern="0" dirty="0">
                <a:solidFill>
                  <a:srgbClr val="252222"/>
                </a:solidFill>
                <a:latin typeface="Arial"/>
                <a:ea typeface="ＭＳ Ｐゴシック" charset="-128"/>
              </a:rPr>
              <a:t>673.5 in section: 34 CFR 673.5(c)(1)(xiii)) </a:t>
            </a: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hlinkClick r:id="rId5"/>
              </a:rPr>
              <a:t>http</a:t>
            </a:r>
            <a:r>
              <a:rPr lang="en-US" sz="2400" kern="0" dirty="0">
                <a:solidFill>
                  <a:srgbClr val="252222"/>
                </a:solidFill>
                <a:latin typeface="Arial"/>
                <a:ea typeface="ＭＳ Ｐゴシック" charset="-128"/>
                <a:hlinkClick r:id="rId5"/>
              </a:rPr>
              <a:t>://thechoice.blogs.nytimes.com/2012/01/13/kantrowitz-answers-part-5/?_r=</a:t>
            </a:r>
            <a:r>
              <a:rPr lang="en-US" sz="2400" kern="0" dirty="0" smtClean="0">
                <a:solidFill>
                  <a:srgbClr val="252222"/>
                </a:solidFill>
                <a:latin typeface="Arial"/>
                <a:ea typeface="ＭＳ Ｐゴシック" charset="-128"/>
                <a:hlinkClick r:id="rId5"/>
              </a:rPr>
              <a:t>0</a:t>
            </a:r>
            <a:endParaRPr lang="en-US" sz="2400" kern="0" dirty="0">
              <a:solidFill>
                <a:srgbClr val="252222"/>
              </a:solidFill>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r>
              <a:rPr lang="en-US" sz="2400" kern="0" dirty="0" smtClean="0">
                <a:solidFill>
                  <a:srgbClr val="252222"/>
                </a:solidFill>
                <a:latin typeface="Arial"/>
                <a:ea typeface="ＭＳ Ｐゴシック" charset="-128"/>
              </a:rPr>
              <a:t>http</a:t>
            </a:r>
            <a:r>
              <a:rPr lang="en-US" sz="2400" kern="0" dirty="0">
                <a:solidFill>
                  <a:srgbClr val="252222"/>
                </a:solidFill>
                <a:latin typeface="Arial"/>
                <a:ea typeface="ＭＳ Ｐゴシック" charset="-128"/>
              </a:rPr>
              <a:t>://www.fastweb.com/financial-aid/articles/3673-paying-the-college-directly-to-avoid-gift-</a:t>
            </a:r>
            <a:r>
              <a:rPr lang="en-US" sz="2400" kern="0" dirty="0" smtClean="0">
                <a:solidFill>
                  <a:srgbClr val="252222"/>
                </a:solidFill>
                <a:latin typeface="Arial"/>
                <a:ea typeface="ＭＳ Ｐゴシック" charset="-128"/>
              </a:rPr>
              <a:t>taxes </a:t>
            </a:r>
            <a:endParaRPr lang="en-US" sz="2400" kern="0" dirty="0">
              <a:solidFill>
                <a:srgbClr val="252222"/>
              </a:solidFill>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endParaRPr lang="en-US" sz="2400" kern="0" dirty="0" smtClean="0">
              <a:solidFill>
                <a:srgbClr val="252222"/>
              </a:solidFill>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endParaRPr lang="en-US" sz="2400" kern="0" dirty="0" smtClean="0">
              <a:solidFill>
                <a:srgbClr val="252222"/>
              </a:solidFill>
              <a:latin typeface="Arial"/>
              <a:ea typeface="ＭＳ Ｐゴシック" charset="-128"/>
            </a:endParaRPr>
          </a:p>
          <a:p>
            <a:pPr marL="231775" lvl="1" indent="-231775" fontAlgn="base">
              <a:spcBef>
                <a:spcPct val="0"/>
              </a:spcBef>
              <a:spcAft>
                <a:spcPct val="40000"/>
              </a:spcAft>
              <a:buClr>
                <a:srgbClr val="A3BA3F"/>
              </a:buClr>
              <a:buSzPct val="120000"/>
              <a:buFont typeface="Wingdings" pitchFamily="2" charset="2"/>
              <a:buChar char="§"/>
              <a:tabLst>
                <a:tab pos="457200" algn="l"/>
              </a:tabLst>
            </a:pP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a:p>
            <a:pPr marL="0" lvl="1" fontAlgn="base">
              <a:spcBef>
                <a:spcPct val="0"/>
              </a:spcBef>
              <a:spcAft>
                <a:spcPct val="40000"/>
              </a:spcAft>
              <a:buClr>
                <a:srgbClr val="A3BA3F"/>
              </a:buClr>
              <a:buSzPct val="120000"/>
              <a:tabLst>
                <a:tab pos="457200" algn="l"/>
              </a:tabLst>
            </a:pPr>
            <a:endParaRPr kumimoji="0" lang="en-US" sz="2400" b="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457200" y="152400"/>
            <a:ext cx="424507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Resources to Learn More</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4923836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32</a:t>
            </a:fld>
            <a:endParaRPr lang="en-US" dirty="0"/>
          </a:p>
        </p:txBody>
      </p:sp>
      <p:sp>
        <p:nvSpPr>
          <p:cNvPr id="11" name="Footer Placeholder 10"/>
          <p:cNvSpPr>
            <a:spLocks noGrp="1"/>
          </p:cNvSpPr>
          <p:nvPr>
            <p:ph type="ftr" sz="quarter" idx="11"/>
          </p:nvPr>
        </p:nvSpPr>
        <p:spPr>
          <a:xfrm>
            <a:off x="5177261" y="0"/>
            <a:ext cx="2895600" cy="365125"/>
          </a:xfrm>
        </p:spPr>
        <p:txBody>
          <a:bodyPr/>
          <a:lstStyle/>
          <a:p>
            <a:r>
              <a:rPr lang="en-US" dirty="0" smtClean="0"/>
              <a:t>College Savings Plans: </a:t>
            </a:r>
            <a:r>
              <a:rPr lang="en-US" dirty="0"/>
              <a:t>Estate Planning</a:t>
            </a:r>
          </a:p>
        </p:txBody>
      </p:sp>
      <p:pic>
        <p:nvPicPr>
          <p:cNvPr id="7" name="95697143_lores.jpg" descr="/Users/judithbarker/Workspace_021713/*Legg Mason_021713/Scholars Choice/Branding Guidelines &amp; Logos/Photography Bank/2012-13_sup_images/95697143_lores.jpg"/>
          <p:cNvPicPr>
            <a:picLocks noChangeAspect="1"/>
          </p:cNvPicPr>
          <p:nvPr/>
        </p:nvPicPr>
        <p:blipFill rotWithShape="1">
          <a:blip r:embed="rId4" r:link="rId5" cstate="print">
            <a:extLst>
              <a:ext uri="{28A0092B-C50C-407E-A947-70E740481C1C}">
                <a14:useLocalDpi xmlns:a14="http://schemas.microsoft.com/office/drawing/2010/main" val="0"/>
              </a:ext>
            </a:extLst>
          </a:blip>
          <a:srcRect r="10912"/>
          <a:stretch/>
        </p:blipFill>
        <p:spPr>
          <a:xfrm>
            <a:off x="179987" y="1752600"/>
            <a:ext cx="3253042" cy="4572000"/>
          </a:xfrm>
          <a:prstGeom prst="rect">
            <a:avLst/>
          </a:prstGeom>
        </p:spPr>
      </p:pic>
      <p:sp>
        <p:nvSpPr>
          <p:cNvPr id="3" name="Rectangle 2"/>
          <p:cNvSpPr/>
          <p:nvPr/>
        </p:nvSpPr>
        <p:spPr>
          <a:xfrm>
            <a:off x="304800" y="152400"/>
            <a:ext cx="160332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chemeClr val="bg1"/>
                </a:solidFill>
                <a:latin typeface="Arial"/>
                <a:ea typeface="ＭＳ Ｐゴシック" charset="-128"/>
              </a:rPr>
              <a:t>Wrap Up</a:t>
            </a:r>
            <a:endParaRPr kumimoji="0" lang="en-US" sz="1800" b="0" i="0" u="none" strike="noStrike" kern="0" cap="none" spc="0" normalizeH="0" baseline="0" noProof="0" dirty="0" smtClean="0">
              <a:ln>
                <a:noFill/>
              </a:ln>
              <a:solidFill>
                <a:schemeClr val="bg1"/>
              </a:solidFill>
              <a:effectLst/>
              <a:uLnTx/>
              <a:uFillTx/>
            </a:endParaRPr>
          </a:p>
        </p:txBody>
      </p:sp>
      <p:sp>
        <p:nvSpPr>
          <p:cNvPr id="5" name="Rectangle 4"/>
          <p:cNvSpPr/>
          <p:nvPr/>
        </p:nvSpPr>
        <p:spPr>
          <a:xfrm>
            <a:off x="4572000" y="1745903"/>
            <a:ext cx="2518638" cy="646331"/>
          </a:xfrm>
          <a:prstGeom prst="rect">
            <a:avLst/>
          </a:prstGeom>
        </p:spPr>
        <p:txBody>
          <a:bodyPr wrap="none">
            <a:spAutoFit/>
          </a:bodyPr>
          <a:lstStyle/>
          <a:p>
            <a:pPr marL="0" lvl="1" fontAlgn="base">
              <a:spcBef>
                <a:spcPct val="0"/>
              </a:spcBef>
              <a:spcAft>
                <a:spcPts val="1152"/>
              </a:spcAft>
              <a:buClr>
                <a:srgbClr val="A3BA3F"/>
              </a:buClr>
              <a:buSzPct val="120000"/>
              <a:tabLst>
                <a:tab pos="347663" algn="l"/>
              </a:tabLst>
              <a:defRPr/>
            </a:pPr>
            <a:r>
              <a:rPr lang="en-US" sz="3600" dirty="0">
                <a:solidFill>
                  <a:srgbClr val="505354"/>
                </a:solidFill>
                <a:latin typeface="Arial" charset="0"/>
                <a:ea typeface="ＭＳ Ｐゴシック" charset="-128"/>
              </a:rPr>
              <a:t>Questions?</a:t>
            </a:r>
          </a:p>
        </p:txBody>
      </p:sp>
      <p:sp>
        <p:nvSpPr>
          <p:cNvPr id="6" name="TextBox 5"/>
          <p:cNvSpPr txBox="1"/>
          <p:nvPr/>
        </p:nvSpPr>
        <p:spPr>
          <a:xfrm>
            <a:off x="4297822" y="3499178"/>
            <a:ext cx="3639586" cy="2308324"/>
          </a:xfrm>
          <a:prstGeom prst="rect">
            <a:avLst/>
          </a:prstGeom>
          <a:noFill/>
        </p:spPr>
        <p:txBody>
          <a:bodyPr wrap="none" rtlCol="0">
            <a:spAutoFit/>
          </a:bodyPr>
          <a:lstStyle/>
          <a:p>
            <a:r>
              <a:rPr lang="en-US" sz="2400" dirty="0" smtClean="0"/>
              <a:t>Vincent Sullivan</a:t>
            </a:r>
          </a:p>
          <a:p>
            <a:r>
              <a:rPr lang="en-US" sz="2400" dirty="0" err="1" smtClean="0"/>
              <a:t>CollegeInvest</a:t>
            </a:r>
            <a:endParaRPr lang="en-US" sz="2400" dirty="0" smtClean="0"/>
          </a:p>
          <a:p>
            <a:r>
              <a:rPr lang="en-US" sz="2400" dirty="0" smtClean="0"/>
              <a:t>Advisor Relations Manager</a:t>
            </a:r>
          </a:p>
          <a:p>
            <a:r>
              <a:rPr lang="en-US" sz="2400" dirty="0" smtClean="0">
                <a:hlinkClick r:id="rId6"/>
              </a:rPr>
              <a:t>vsullivan@collegeinvest.org</a:t>
            </a:r>
            <a:endParaRPr lang="en-US" sz="2400" dirty="0" smtClean="0"/>
          </a:p>
          <a:p>
            <a:r>
              <a:rPr lang="en-US" sz="2400" dirty="0" smtClean="0"/>
              <a:t>(W) 303-376-8852</a:t>
            </a:r>
          </a:p>
          <a:p>
            <a:r>
              <a:rPr lang="en-US" sz="2400" dirty="0" smtClean="0"/>
              <a:t>(C) 720-318-9765</a:t>
            </a:r>
            <a:endParaRPr lang="en-US" sz="2400" dirty="0"/>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a:solidFill>
                  <a:prstClr val="white"/>
                </a:solidFill>
              </a:rPr>
              <a:pPr/>
              <a:t>33</a:t>
            </a:fld>
            <a:endParaRPr lang="en-US" dirty="0">
              <a:solidFill>
                <a:prstClr val="white"/>
              </a:solidFill>
            </a:endParaRPr>
          </a:p>
        </p:txBody>
      </p:sp>
      <p:sp>
        <p:nvSpPr>
          <p:cNvPr id="11" name="Footer Placeholder 10"/>
          <p:cNvSpPr>
            <a:spLocks noGrp="1"/>
          </p:cNvSpPr>
          <p:nvPr>
            <p:ph type="ftr" sz="quarter" idx="11"/>
          </p:nvPr>
        </p:nvSpPr>
        <p:spPr>
          <a:xfrm>
            <a:off x="5180794" y="0"/>
            <a:ext cx="2895600" cy="365125"/>
          </a:xfrm>
        </p:spPr>
        <p:txBody>
          <a:bodyPr/>
          <a:lstStyle/>
          <a:p>
            <a:r>
              <a:rPr lang="en-US" dirty="0">
                <a:solidFill>
                  <a:prstClr val="white"/>
                </a:solidFill>
              </a:rPr>
              <a:t>College Savings Plans: </a:t>
            </a:r>
            <a:r>
              <a:rPr lang="en-US" dirty="0"/>
              <a:t>Estate Planning</a:t>
            </a:r>
            <a:endParaRPr lang="en-US" dirty="0">
              <a:solidFill>
                <a:prstClr val="white"/>
              </a:solidFill>
            </a:endParaRPr>
          </a:p>
        </p:txBody>
      </p:sp>
      <p:sp>
        <p:nvSpPr>
          <p:cNvPr id="3" name="Rectangle 2"/>
          <p:cNvSpPr/>
          <p:nvPr/>
        </p:nvSpPr>
        <p:spPr>
          <a:xfrm>
            <a:off x="381000" y="152400"/>
            <a:ext cx="342433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Important disclosure</a:t>
            </a:r>
            <a:endParaRPr kumimoji="0" lang="en-US" sz="1800" b="0" i="0" u="none" strike="noStrike" kern="0" cap="none" spc="0" normalizeH="0" baseline="0" noProof="0" dirty="0" smtClean="0">
              <a:ln>
                <a:noFill/>
              </a:ln>
              <a:solidFill>
                <a:schemeClr val="bg1"/>
              </a:solidFill>
              <a:effectLst/>
              <a:uLnTx/>
              <a:uFillTx/>
            </a:endParaRPr>
          </a:p>
        </p:txBody>
      </p:sp>
      <p:sp>
        <p:nvSpPr>
          <p:cNvPr id="5" name="Rectangle 4"/>
          <p:cNvSpPr/>
          <p:nvPr/>
        </p:nvSpPr>
        <p:spPr>
          <a:xfrm>
            <a:off x="647700" y="1828800"/>
            <a:ext cx="7848600" cy="707886"/>
          </a:xfrm>
          <a:prstGeom prst="rect">
            <a:avLst/>
          </a:prstGeom>
        </p:spPr>
        <p:txBody>
          <a:bodyPr wrap="square">
            <a:spAutoFit/>
          </a:bodyPr>
          <a:lstStyle/>
          <a:p>
            <a:pPr marL="3175" lvl="0" indent="4763" eaLnBrk="0" fontAlgn="base" hangingPunct="0">
              <a:spcBef>
                <a:spcPct val="0"/>
              </a:spcBef>
              <a:spcAft>
                <a:spcPct val="40000"/>
              </a:spcAft>
              <a:buClr>
                <a:srgbClr val="FF0000"/>
              </a:buClr>
              <a:buSzPct val="85000"/>
            </a:pPr>
            <a:r>
              <a:rPr kumimoji="0" lang="en-US" sz="1000" b="0" i="0" u="none" strike="noStrike" kern="0" cap="none" spc="0" normalizeH="0" baseline="0" noProof="0" dirty="0" smtClean="0">
                <a:ln>
                  <a:noFill/>
                </a:ln>
                <a:solidFill>
                  <a:srgbClr val="252222"/>
                </a:solidFill>
                <a:effectLst/>
                <a:uLnTx/>
                <a:uFillTx/>
                <a:latin typeface="Arial"/>
                <a:ea typeface="ＭＳ Ｐゴシック" charset="-128"/>
              </a:rPr>
              <a:t>Scholars Choice is a registered service mark of CollegeInvest. CollegeInvest and the CollegeInvest logo are registered trademarks. Administered and issued by CollegeInvest, State of Colorado. Legg Mason Global Asset Allocation, LLC, Investment Manager. Legg Mason Investor Services, LLC is the primary distributor of interest in the Program. Legg Mason Global Asset Allocation, LLC and Legg Mason Investor Services, LLC are Legg Mason, Inc. affiliated companies. </a:t>
            </a:r>
          </a:p>
        </p:txBody>
      </p:sp>
      <p:pic>
        <p:nvPicPr>
          <p:cNvPr id="9" name="Picture 5" descr="CI_K_120111.eps"/>
          <p:cNvPicPr>
            <a:picLocks noChangeAspect="1"/>
          </p:cNvPicPr>
          <p:nvPr/>
        </p:nvPicPr>
        <p:blipFill>
          <a:blip r:embed="rId4" cstate="print"/>
          <a:srcRect/>
          <a:stretch>
            <a:fillRect/>
          </a:stretch>
        </p:blipFill>
        <p:spPr bwMode="auto">
          <a:xfrm>
            <a:off x="3352800" y="2957512"/>
            <a:ext cx="1793875" cy="471488"/>
          </a:xfrm>
          <a:prstGeom prst="rect">
            <a:avLst/>
          </a:prstGeom>
          <a:noFill/>
          <a:ln w="9525">
            <a:noFill/>
            <a:miter lim="800000"/>
            <a:headEnd/>
            <a:tailEnd/>
          </a:ln>
        </p:spPr>
      </p:pic>
    </p:spTree>
    <p:extLst>
      <p:ext uri="{BB962C8B-B14F-4D97-AF65-F5344CB8AC3E}">
        <p14:creationId xmlns:p14="http://schemas.microsoft.com/office/powerpoint/2010/main" val="5544630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7" name="Slide Number Placeholder 6"/>
          <p:cNvSpPr>
            <a:spLocks noGrp="1"/>
          </p:cNvSpPr>
          <p:nvPr>
            <p:ph type="sldNum" sz="quarter" idx="12"/>
          </p:nvPr>
        </p:nvSpPr>
        <p:spPr/>
        <p:txBody>
          <a:bodyPr/>
          <a:lstStyle/>
          <a:p>
            <a:fld id="{EB5FFDC2-3BB1-4E71-90D9-D511CA50087B}" type="slidenum">
              <a:rPr lang="en-US" smtClean="0"/>
              <a:t>4</a:t>
            </a:fld>
            <a:endParaRPr lang="en-US" dirty="0"/>
          </a:p>
        </p:txBody>
      </p:sp>
      <p:sp>
        <p:nvSpPr>
          <p:cNvPr id="8" name="Footer Placeholder 7"/>
          <p:cNvSpPr>
            <a:spLocks noGrp="1"/>
          </p:cNvSpPr>
          <p:nvPr>
            <p:ph type="ftr" sz="quarter" idx="11"/>
          </p:nvPr>
        </p:nvSpPr>
        <p:spPr>
          <a:xfrm>
            <a:off x="5154478" y="0"/>
            <a:ext cx="2895600" cy="365125"/>
          </a:xfrm>
        </p:spPr>
        <p:txBody>
          <a:bodyPr/>
          <a:lstStyle/>
          <a:p>
            <a:r>
              <a:rPr lang="en-US" dirty="0" smtClean="0"/>
              <a:t>College Savings Plans: Estate Planning</a:t>
            </a:r>
            <a:endParaRPr lang="en-US" dirty="0"/>
          </a:p>
        </p:txBody>
      </p:sp>
      <p:sp>
        <p:nvSpPr>
          <p:cNvPr id="9" name="Rectangle 8"/>
          <p:cNvSpPr/>
          <p:nvPr/>
        </p:nvSpPr>
        <p:spPr>
          <a:xfrm>
            <a:off x="430778" y="162580"/>
            <a:ext cx="458010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529 Plan Basics</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 Overview</a:t>
            </a:r>
            <a:endParaRPr kumimoji="0" lang="en-US" sz="1800" b="0" i="0" u="none" strike="noStrike" kern="0" cap="none" spc="0" normalizeH="0" baseline="0" noProof="0" dirty="0" smtClean="0">
              <a:ln>
                <a:noFill/>
              </a:ln>
              <a:solidFill>
                <a:schemeClr val="bg1"/>
              </a:solidFill>
              <a:effectLst/>
              <a:uLnTx/>
              <a:uFillTx/>
            </a:endParaRPr>
          </a:p>
        </p:txBody>
      </p:sp>
      <p:sp>
        <p:nvSpPr>
          <p:cNvPr id="10" name="Rectangle 9"/>
          <p:cNvSpPr/>
          <p:nvPr/>
        </p:nvSpPr>
        <p:spPr>
          <a:xfrm>
            <a:off x="533400" y="1752600"/>
            <a:ext cx="8001000" cy="4196020"/>
          </a:xfrm>
          <a:prstGeom prst="rect">
            <a:avLst/>
          </a:prstGeom>
        </p:spPr>
        <p:txBody>
          <a:bodyPr wrap="square">
            <a:spAutoFit/>
          </a:bodyPr>
          <a:lstStyle/>
          <a:p>
            <a:pPr marL="230188" marR="0" lvl="1" indent="-231775" defTabSz="914400" eaLnBrk="1" fontAlgn="base" latinLnBrk="0" hangingPunct="1">
              <a:lnSpc>
                <a:spcPct val="100000"/>
              </a:lnSpc>
              <a:spcBef>
                <a:spcPct val="0"/>
              </a:spcBef>
              <a:spcAft>
                <a:spcPts val="1363"/>
              </a:spcAft>
              <a:buSzPct val="120000"/>
              <a:buFont typeface="Wingdings" pitchFamily="2" charset="2"/>
              <a:buChar char="§"/>
              <a:tabLst>
                <a:tab pos="227013" algn="l"/>
              </a:tabLst>
              <a:defRPr/>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Administered</a:t>
            </a:r>
            <a:r>
              <a:rPr kumimoji="0" lang="en-US" sz="2000" i="0" u="none" strike="noStrike" kern="0" cap="none" spc="0" normalizeH="0" noProof="0" dirty="0" smtClean="0">
                <a:ln>
                  <a:noFill/>
                </a:ln>
                <a:solidFill>
                  <a:srgbClr val="252222"/>
                </a:solidFill>
                <a:effectLst/>
                <a:uLnTx/>
                <a:uFillTx/>
                <a:latin typeface="Arial"/>
                <a:ea typeface="ＭＳ Ｐゴシック" charset="-128"/>
              </a:rPr>
              <a:t> – By individual </a:t>
            </a:r>
            <a:r>
              <a:rPr lang="en-US" sz="2000" kern="0" dirty="0" smtClean="0">
                <a:solidFill>
                  <a:srgbClr val="252222"/>
                </a:solidFill>
                <a:latin typeface="Arial"/>
                <a:ea typeface="ＭＳ Ｐゴシック" charset="-128"/>
              </a:rPr>
              <a:t>s</a:t>
            </a:r>
            <a:r>
              <a:rPr kumimoji="0" lang="en-US" sz="2000" i="0" u="none" strike="noStrike" kern="0" cap="none" spc="0" normalizeH="0" noProof="0" dirty="0" smtClean="0">
                <a:ln>
                  <a:noFill/>
                </a:ln>
                <a:solidFill>
                  <a:srgbClr val="252222"/>
                </a:solidFill>
                <a:effectLst/>
                <a:uLnTx/>
                <a:uFillTx/>
                <a:latin typeface="Arial"/>
                <a:ea typeface="ＭＳ Ｐゴシック" charset="-128"/>
              </a:rPr>
              <a:t>tate</a:t>
            </a:r>
          </a:p>
          <a:p>
            <a:pPr marL="230188" marR="0" lvl="1" indent="-231775" defTabSz="914400" eaLnBrk="1" fontAlgn="base" latinLnBrk="0" hangingPunct="1">
              <a:lnSpc>
                <a:spcPct val="100000"/>
              </a:lnSpc>
              <a:spcBef>
                <a:spcPct val="0"/>
              </a:spcBef>
              <a:spcAft>
                <a:spcPts val="1363"/>
              </a:spcAft>
              <a:buSzPct val="120000"/>
              <a:buFont typeface="Wingdings" pitchFamily="2" charset="2"/>
              <a:buChar char="§"/>
              <a:tabLst>
                <a:tab pos="227013" algn="l"/>
              </a:tabLst>
              <a:defRPr/>
            </a:pPr>
            <a:r>
              <a:rPr lang="en-US" sz="2000" b="1" kern="0" baseline="0" dirty="0" smtClean="0">
                <a:solidFill>
                  <a:srgbClr val="252222"/>
                </a:solidFill>
                <a:latin typeface="Arial"/>
                <a:ea typeface="ＭＳ Ｐゴシック" charset="-128"/>
              </a:rPr>
              <a:t>Maintained</a:t>
            </a:r>
            <a:r>
              <a:rPr lang="en-US" sz="2000" kern="0" dirty="0" smtClean="0">
                <a:solidFill>
                  <a:srgbClr val="252222"/>
                </a:solidFill>
                <a:latin typeface="Arial"/>
                <a:ea typeface="ＭＳ Ｐゴシック" charset="-128"/>
              </a:rPr>
              <a:t> – By “program managers” (typically mutual fund firms)</a:t>
            </a:r>
          </a:p>
          <a:p>
            <a:pPr marL="230188" lvl="1" indent="-231775" fontAlgn="base">
              <a:spcBef>
                <a:spcPct val="0"/>
              </a:spcBef>
              <a:spcAft>
                <a:spcPts val="1363"/>
              </a:spcAft>
              <a:buSzPct val="120000"/>
              <a:buFont typeface="Wingdings" pitchFamily="2" charset="2"/>
              <a:buChar char="§"/>
              <a:tabLst>
                <a:tab pos="227013" algn="l"/>
              </a:tabLst>
              <a:defRPr/>
            </a:pPr>
            <a:r>
              <a:rPr lang="en-US" sz="2000" b="1" kern="0" dirty="0" smtClean="0">
                <a:solidFill>
                  <a:srgbClr val="252222"/>
                </a:solidFill>
                <a:latin typeface="Arial"/>
                <a:ea typeface="ＭＳ Ｐゴシック" charset="-128"/>
              </a:rPr>
              <a:t>Purchased</a:t>
            </a:r>
            <a:r>
              <a:rPr lang="en-US" sz="2000" kern="0" dirty="0" smtClean="0">
                <a:solidFill>
                  <a:srgbClr val="252222"/>
                </a:solidFill>
                <a:latin typeface="Arial"/>
                <a:ea typeface="ＭＳ Ｐゴシック" charset="-128"/>
              </a:rPr>
              <a:t> – Sold through advisors or directly purchased by account owners (online or paper application) </a:t>
            </a:r>
          </a:p>
          <a:p>
            <a:pPr marL="230188" marR="0" lvl="1" indent="-231775" defTabSz="914400" eaLnBrk="1" fontAlgn="base" latinLnBrk="0" hangingPunct="1">
              <a:lnSpc>
                <a:spcPct val="100000"/>
              </a:lnSpc>
              <a:spcBef>
                <a:spcPct val="0"/>
              </a:spcBef>
              <a:spcAft>
                <a:spcPts val="1363"/>
              </a:spcAft>
              <a:buSzPct val="120000"/>
              <a:buFont typeface="Wingdings" pitchFamily="2" charset="2"/>
              <a:buChar char="§"/>
              <a:tabLst>
                <a:tab pos="227013" algn="l"/>
              </a:tabLst>
              <a:defRPr/>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Investments</a:t>
            </a:r>
            <a:r>
              <a:rPr kumimoji="0" lang="en-US" sz="2000" i="0" u="none" strike="noStrike" kern="0" cap="none" spc="0" normalizeH="0" noProof="0" dirty="0" smtClean="0">
                <a:ln>
                  <a:noFill/>
                </a:ln>
                <a:solidFill>
                  <a:srgbClr val="252222"/>
                </a:solidFill>
                <a:effectLst/>
                <a:uLnTx/>
                <a:uFillTx/>
                <a:latin typeface="Arial"/>
                <a:ea typeface="ＭＳ Ｐゴシック" charset="-128"/>
              </a:rPr>
              <a:t> – Offers the availability to invest in various investment options, typically age-based and individual fund options in a tax-advantaged basis</a:t>
            </a:r>
          </a:p>
          <a:p>
            <a:pPr marL="230188" marR="0" lvl="1" indent="-231775" defTabSz="914400" eaLnBrk="1" fontAlgn="base" latinLnBrk="0" hangingPunct="1">
              <a:lnSpc>
                <a:spcPct val="100000"/>
              </a:lnSpc>
              <a:spcBef>
                <a:spcPct val="0"/>
              </a:spcBef>
              <a:spcAft>
                <a:spcPts val="1363"/>
              </a:spcAft>
              <a:buSzPct val="120000"/>
              <a:buFont typeface="Wingdings" pitchFamily="2" charset="2"/>
              <a:buChar char="§"/>
              <a:tabLst>
                <a:tab pos="227013" algn="l"/>
              </a:tabLst>
              <a:defRPr/>
            </a:pPr>
            <a:r>
              <a:rPr lang="en-US" sz="2000" b="1" kern="0" dirty="0" smtClean="0">
                <a:solidFill>
                  <a:srgbClr val="252222"/>
                </a:solidFill>
                <a:latin typeface="Arial"/>
                <a:ea typeface="ＭＳ Ｐゴシック" charset="-128"/>
              </a:rPr>
              <a:t>Qualified Distributions</a:t>
            </a:r>
            <a:r>
              <a:rPr lang="en-US" sz="2000" kern="0" dirty="0" smtClean="0">
                <a:solidFill>
                  <a:srgbClr val="252222"/>
                </a:solidFill>
                <a:latin typeface="Arial"/>
                <a:ea typeface="ＭＳ Ｐゴシック" charset="-128"/>
              </a:rPr>
              <a:t> – Qualified educational expenses at any “accredited” higher educational institution which participates in the U.S. Department of Education’s Federal Student Financial Aid (FAFSA) program</a:t>
            </a:r>
            <a:endParaRPr kumimoji="0" lang="en-US" sz="2000" b="1"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12" name="TextBox 1"/>
          <p:cNvSpPr txBox="1">
            <a:spLocks noChangeArrowheads="1"/>
          </p:cNvSpPr>
          <p:nvPr/>
        </p:nvSpPr>
        <p:spPr bwMode="auto">
          <a:xfrm>
            <a:off x="594796" y="6230779"/>
            <a:ext cx="4588115"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a:t>
            </a:r>
            <a:r>
              <a:rPr lang="en-US" sz="1000" dirty="0" smtClean="0">
                <a:solidFill>
                  <a:srgbClr val="252222"/>
                </a:solidFill>
                <a:latin typeface="Arial" pitchFamily="34" charset="0"/>
                <a:ea typeface="ＭＳ Ｐゴシック" charset="-128"/>
              </a:rPr>
              <a:t>CollegeInvest, </a:t>
            </a:r>
            <a:r>
              <a:rPr lang="en-US" sz="1000" dirty="0">
                <a:solidFill>
                  <a:srgbClr val="252222"/>
                </a:solidFill>
                <a:latin typeface="Arial" pitchFamily="34" charset="0"/>
                <a:ea typeface="ＭＳ Ｐゴシック" charset="-128"/>
              </a:rPr>
              <a:t>IRS (</a:t>
            </a:r>
            <a:r>
              <a:rPr lang="en-US" sz="1000" dirty="0">
                <a:solidFill>
                  <a:srgbClr val="252222"/>
                </a:solidFill>
                <a:latin typeface="Arial" pitchFamily="34" charset="0"/>
                <a:ea typeface="ＭＳ Ｐゴシック" charset="-128"/>
                <a:hlinkClick r:id="rId4"/>
              </a:rPr>
              <a:t>http://</a:t>
            </a:r>
            <a:r>
              <a:rPr lang="en-US" sz="1000" dirty="0" smtClean="0">
                <a:solidFill>
                  <a:srgbClr val="252222"/>
                </a:solidFill>
                <a:latin typeface="Arial" pitchFamily="34" charset="0"/>
                <a:ea typeface="ＭＳ Ｐゴシック" charset="-128"/>
                <a:hlinkClick r:id="rId4"/>
              </a:rPr>
              <a:t>www.irs.gov/pub/irs-pdf/p970.pdf</a:t>
            </a:r>
            <a:r>
              <a:rPr lang="en-US" sz="1000" dirty="0">
                <a:solidFill>
                  <a:srgbClr val="252222"/>
                </a:solidFill>
                <a:latin typeface="Arial" pitchFamily="34" charset="0"/>
                <a:ea typeface="ＭＳ Ｐゴシック" charset="-128"/>
              </a:rPr>
              <a:t>), </a:t>
            </a:r>
            <a:endParaRPr lang="en-US" sz="1000" dirty="0" smtClean="0">
              <a:solidFill>
                <a:srgbClr val="252222"/>
              </a:solidFill>
              <a:latin typeface="Arial" pitchFamily="34" charset="0"/>
              <a:ea typeface="ＭＳ Ｐゴシック" charset="-128"/>
            </a:endParaRPr>
          </a:p>
          <a:p>
            <a:pPr fontAlgn="base">
              <a:spcBef>
                <a:spcPct val="0"/>
              </a:spcBef>
              <a:spcAft>
                <a:spcPct val="0"/>
              </a:spcAft>
            </a:pPr>
            <a:r>
              <a:rPr lang="en-US" sz="1000" dirty="0" smtClean="0">
                <a:solidFill>
                  <a:srgbClr val="252222"/>
                </a:solidFill>
                <a:latin typeface="Arial" pitchFamily="34" charset="0"/>
                <a:ea typeface="ＭＳ Ｐゴシック" charset="-128"/>
              </a:rPr>
              <a:t>MSRB </a:t>
            </a:r>
            <a:r>
              <a:rPr lang="en-US" sz="1000" dirty="0">
                <a:solidFill>
                  <a:srgbClr val="252222"/>
                </a:solidFill>
                <a:latin typeface="Arial" pitchFamily="34" charset="0"/>
                <a:ea typeface="ＭＳ Ｐゴシック" charset="-128"/>
              </a:rPr>
              <a:t>(</a:t>
            </a:r>
            <a:r>
              <a:rPr lang="en-US" sz="1000" dirty="0">
                <a:solidFill>
                  <a:srgbClr val="252222"/>
                </a:solidFill>
                <a:latin typeface="Arial" pitchFamily="34" charset="0"/>
                <a:ea typeface="ＭＳ Ｐゴシック" charset="-128"/>
                <a:hlinkClick r:id="rId5"/>
              </a:rPr>
              <a:t>http://</a:t>
            </a:r>
            <a:r>
              <a:rPr lang="en-US" sz="1000" dirty="0" smtClean="0">
                <a:solidFill>
                  <a:srgbClr val="252222"/>
                </a:solidFill>
                <a:latin typeface="Arial" pitchFamily="34" charset="0"/>
                <a:ea typeface="ＭＳ Ｐゴシック" charset="-128"/>
                <a:hlinkClick r:id="rId5"/>
              </a:rPr>
              <a:t>emma.msrb.org/EducationCenter/FAQs.aspx?topic=PlanBasics</a:t>
            </a:r>
            <a:r>
              <a:rPr lang="en-US" sz="1000" dirty="0" smtClean="0">
                <a:solidFill>
                  <a:srgbClr val="252222"/>
                </a:solidFill>
                <a:latin typeface="Arial" pitchFamily="34" charset="0"/>
                <a:ea typeface="ＭＳ Ｐゴシック" charset="-128"/>
              </a:rPr>
              <a:t>)</a:t>
            </a: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22340865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5</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00200"/>
            <a:ext cx="7772400" cy="4555093"/>
          </a:xfrm>
          <a:prstGeom prst="rect">
            <a:avLst/>
          </a:prstGeom>
        </p:spPr>
        <p:txBody>
          <a:bodyPr wrap="square">
            <a:spAutoFit/>
          </a:bodyPr>
          <a:lstStyle/>
          <a:p>
            <a:pPr marL="231775" lvl="1" indent="-231775" fontAlgn="base">
              <a:spcBef>
                <a:spcPct val="0"/>
              </a:spcBef>
              <a:buClr>
                <a:srgbClr val="A3BA3F"/>
              </a:buClr>
              <a:buSzPct val="100000"/>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Account Owner:</a:t>
            </a: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Must be a U.S. resident &amp; have a Social Security or federal tax ID </a:t>
            </a:r>
            <a:r>
              <a:rPr lang="en-US" kern="0" dirty="0" smtClean="0">
                <a:solidFill>
                  <a:srgbClr val="252222"/>
                </a:solidFill>
                <a:latin typeface="Arial"/>
                <a:ea typeface="ＭＳ Ｐゴシック" charset="-128"/>
              </a:rPr>
              <a:t>number</a:t>
            </a:r>
            <a:endParaRPr lang="en-US" kern="0" dirty="0">
              <a:solidFill>
                <a:srgbClr val="252222"/>
              </a:solidFill>
              <a:latin typeface="Arial"/>
              <a:ea typeface="ＭＳ Ｐゴシック" charset="-128"/>
            </a:endParaRP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No age or income restrictions on owner or </a:t>
            </a:r>
            <a:r>
              <a:rPr lang="en-US" kern="0" dirty="0" smtClean="0">
                <a:solidFill>
                  <a:srgbClr val="252222"/>
                </a:solidFill>
                <a:latin typeface="Arial"/>
                <a:ea typeface="ＭＳ Ｐゴシック" charset="-128"/>
              </a:rPr>
              <a:t>beneficiary</a:t>
            </a:r>
            <a:endParaRPr lang="en-US" kern="0" dirty="0">
              <a:solidFill>
                <a:srgbClr val="252222"/>
              </a:solidFill>
              <a:latin typeface="Arial"/>
              <a:ea typeface="ＭＳ Ｐゴシック" charset="-128"/>
            </a:endParaRP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Maintains full control of the account, including distributions &amp; investment </a:t>
            </a:r>
            <a:r>
              <a:rPr lang="en-US" kern="0" dirty="0" smtClean="0">
                <a:solidFill>
                  <a:srgbClr val="252222"/>
                </a:solidFill>
                <a:latin typeface="Arial"/>
                <a:ea typeface="ＭＳ Ｐゴシック" charset="-128"/>
              </a:rPr>
              <a:t>choices</a:t>
            </a:r>
            <a:endParaRPr lang="en-US" kern="0" dirty="0">
              <a:solidFill>
                <a:srgbClr val="252222"/>
              </a:solidFill>
              <a:latin typeface="Arial"/>
              <a:ea typeface="ＭＳ Ｐゴシック" charset="-128"/>
            </a:endParaRPr>
          </a:p>
          <a:p>
            <a:pPr marL="457200" lvl="2" indent="-230188" fontAlgn="base">
              <a:spcBef>
                <a:spcPct val="0"/>
              </a:spcBef>
              <a:buSzPct val="60000"/>
              <a:buFont typeface="Wingdings" charset="2"/>
              <a:buChar char=""/>
              <a:tabLst>
                <a:tab pos="454025" algn="l"/>
              </a:tabLst>
            </a:pPr>
            <a:r>
              <a:rPr lang="en-US" kern="0" dirty="0" smtClean="0">
                <a:solidFill>
                  <a:srgbClr val="252222"/>
                </a:solidFill>
                <a:latin typeface="Arial"/>
                <a:ea typeface="ＭＳ Ｐゴシック" charset="-128"/>
              </a:rPr>
              <a:t>A successor </a:t>
            </a:r>
            <a:r>
              <a:rPr lang="en-US" kern="0" dirty="0">
                <a:solidFill>
                  <a:srgbClr val="252222"/>
                </a:solidFill>
                <a:latin typeface="Arial"/>
                <a:ea typeface="ＭＳ Ｐゴシック" charset="-128"/>
              </a:rPr>
              <a:t>account owner may be named to take over ownership of the account in the event of the account owner</a:t>
            </a:r>
            <a:r>
              <a:rPr lang="en-US" altLang="en-US" kern="0" dirty="0">
                <a:solidFill>
                  <a:srgbClr val="252222"/>
                </a:solidFill>
                <a:latin typeface="Arial"/>
                <a:ea typeface="ＭＳ Ｐゴシック" charset="-128"/>
              </a:rPr>
              <a:t>’</a:t>
            </a:r>
            <a:r>
              <a:rPr lang="en-US" kern="0" dirty="0">
                <a:solidFill>
                  <a:srgbClr val="252222"/>
                </a:solidFill>
                <a:latin typeface="Arial"/>
                <a:ea typeface="ＭＳ Ｐゴシック" charset="-128"/>
              </a:rPr>
              <a:t>s </a:t>
            </a:r>
            <a:r>
              <a:rPr lang="en-US" kern="0" dirty="0" smtClean="0">
                <a:solidFill>
                  <a:srgbClr val="252222"/>
                </a:solidFill>
                <a:latin typeface="Arial"/>
                <a:ea typeface="ＭＳ Ｐゴシック" charset="-128"/>
              </a:rPr>
              <a:t>death</a:t>
            </a:r>
            <a:endParaRPr lang="en-US" kern="0" dirty="0">
              <a:solidFill>
                <a:srgbClr val="252222"/>
              </a:solidFill>
              <a:latin typeface="Arial"/>
              <a:ea typeface="ＭＳ Ｐゴシック" charset="-128"/>
            </a:endParaRPr>
          </a:p>
          <a:p>
            <a:pPr marL="574675" lvl="2" indent="-231775" fontAlgn="base">
              <a:spcBef>
                <a:spcPct val="0"/>
              </a:spcBef>
              <a:buClr>
                <a:srgbClr val="A3BA3F"/>
              </a:buClr>
              <a:buSzPct val="100000"/>
              <a:buFont typeface="Wingdings" pitchFamily="2" charset="2"/>
              <a:buChar char="Ø"/>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lvl="1" indent="-231775" fontAlgn="base">
              <a:spcBef>
                <a:spcPct val="0"/>
              </a:spcBef>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Beneficiary:</a:t>
            </a: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Does not need to be living in the U.S. at time of account opening, but must have a valid Social Security or </a:t>
            </a:r>
            <a:r>
              <a:rPr lang="en-US" kern="0" dirty="0" smtClean="0">
                <a:solidFill>
                  <a:srgbClr val="252222"/>
                </a:solidFill>
                <a:latin typeface="Arial"/>
                <a:ea typeface="ＭＳ Ｐゴシック" charset="-128"/>
              </a:rPr>
              <a:t>Federal </a:t>
            </a:r>
            <a:r>
              <a:rPr lang="en-US" kern="0" dirty="0">
                <a:solidFill>
                  <a:srgbClr val="252222"/>
                </a:solidFill>
                <a:latin typeface="Arial"/>
                <a:ea typeface="ＭＳ Ｐゴシック" charset="-128"/>
              </a:rPr>
              <a:t>Tax ID </a:t>
            </a:r>
            <a:r>
              <a:rPr lang="en-US" kern="0" dirty="0" smtClean="0">
                <a:solidFill>
                  <a:srgbClr val="252222"/>
                </a:solidFill>
                <a:latin typeface="Arial"/>
                <a:ea typeface="ＭＳ Ｐゴシック" charset="-128"/>
              </a:rPr>
              <a:t>number</a:t>
            </a:r>
            <a:endParaRPr lang="en-US" kern="0" dirty="0">
              <a:solidFill>
                <a:srgbClr val="252222"/>
              </a:solidFill>
              <a:latin typeface="Arial"/>
              <a:ea typeface="ＭＳ Ｐゴシック" charset="-128"/>
            </a:endParaRP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May be changed to another </a:t>
            </a:r>
            <a:r>
              <a:rPr lang="en-US" altLang="en-US" kern="0" dirty="0">
                <a:solidFill>
                  <a:srgbClr val="252222"/>
                </a:solidFill>
                <a:latin typeface="Arial"/>
                <a:ea typeface="ＭＳ Ｐゴシック" charset="-128"/>
              </a:rPr>
              <a:t>“</a:t>
            </a:r>
            <a:r>
              <a:rPr lang="en-US" kern="0" dirty="0">
                <a:solidFill>
                  <a:srgbClr val="252222"/>
                </a:solidFill>
                <a:latin typeface="Arial"/>
                <a:ea typeface="ＭＳ Ｐゴシック" charset="-128"/>
              </a:rPr>
              <a:t>member of the family</a:t>
            </a:r>
            <a:r>
              <a:rPr lang="en-US" altLang="en-US" kern="0" dirty="0">
                <a:solidFill>
                  <a:srgbClr val="252222"/>
                </a:solidFill>
                <a:latin typeface="Arial"/>
                <a:ea typeface="ＭＳ Ｐゴシック" charset="-128"/>
              </a:rPr>
              <a:t>”</a:t>
            </a:r>
            <a:r>
              <a:rPr lang="en-US" kern="0" dirty="0">
                <a:solidFill>
                  <a:srgbClr val="252222"/>
                </a:solidFill>
                <a:latin typeface="Arial"/>
                <a:ea typeface="ＭＳ Ｐゴシック" charset="-128"/>
              </a:rPr>
              <a:t> of the beneficiary at any time without </a:t>
            </a:r>
            <a:r>
              <a:rPr lang="en-US" kern="0" dirty="0" smtClean="0">
                <a:solidFill>
                  <a:srgbClr val="252222"/>
                </a:solidFill>
                <a:latin typeface="Arial"/>
                <a:ea typeface="ＭＳ Ｐゴシック" charset="-128"/>
              </a:rPr>
              <a:t>penalty</a:t>
            </a:r>
            <a:endParaRPr lang="en-US" kern="0" dirty="0">
              <a:solidFill>
                <a:srgbClr val="252222"/>
              </a:solidFill>
              <a:latin typeface="Arial"/>
              <a:ea typeface="ＭＳ Ｐゴシック" charset="-128"/>
            </a:endParaRP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Accounts may be held without a beneficiary in the case of scholarship accounts or 501c(3) organizations as </a:t>
            </a:r>
            <a:r>
              <a:rPr lang="en-US" kern="0" dirty="0" smtClean="0">
                <a:solidFill>
                  <a:srgbClr val="252222"/>
                </a:solidFill>
                <a:latin typeface="Arial"/>
                <a:ea typeface="ＭＳ Ｐゴシック" charset="-128"/>
              </a:rPr>
              <a:t>owners</a:t>
            </a:r>
            <a:endParaRPr lang="en-US" kern="0" dirty="0">
              <a:solidFill>
                <a:srgbClr val="252222"/>
              </a:solidFill>
              <a:latin typeface="Arial"/>
              <a:ea typeface="ＭＳ Ｐゴシック" charset="-128"/>
            </a:endParaRPr>
          </a:p>
        </p:txBody>
      </p:sp>
      <p:sp>
        <p:nvSpPr>
          <p:cNvPr id="5" name="Rectangle 4"/>
          <p:cNvSpPr/>
          <p:nvPr/>
        </p:nvSpPr>
        <p:spPr>
          <a:xfrm>
            <a:off x="457200" y="228600"/>
            <a:ext cx="3682418"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Who Can Participate?</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891339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6</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00200"/>
            <a:ext cx="7772400" cy="1231106"/>
          </a:xfrm>
          <a:prstGeom prst="rect">
            <a:avLst/>
          </a:prstGeom>
        </p:spPr>
        <p:txBody>
          <a:bodyPr wrap="square">
            <a:spAutoFit/>
          </a:bodyPr>
          <a:lstStyle/>
          <a:p>
            <a:pPr marL="0" lvl="1" fontAlgn="base">
              <a:spcBef>
                <a:spcPct val="0"/>
              </a:spcBef>
              <a:buSzPct val="120000"/>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Beneficiary </a:t>
            </a:r>
          </a:p>
          <a:p>
            <a:pPr marL="457200" lvl="2" indent="-230188" fontAlgn="base">
              <a:spcBef>
                <a:spcPct val="0"/>
              </a:spcBef>
              <a:buSzPct val="60000"/>
              <a:buFont typeface="Wingdings" charset="2"/>
              <a:buChar char=""/>
              <a:tabLst>
                <a:tab pos="454025" algn="l"/>
              </a:tabLst>
            </a:pPr>
            <a:r>
              <a:rPr lang="en-US" kern="0" dirty="0">
                <a:solidFill>
                  <a:srgbClr val="252222"/>
                </a:solidFill>
                <a:latin typeface="Arial"/>
                <a:ea typeface="ＭＳ Ｐゴシック" charset="-128"/>
              </a:rPr>
              <a:t>Account owners may change the beneficiary. No 10% penalty or adverse income tax consequences if the new beneficiary is a “member of the family” of the current beneficiary:</a:t>
            </a:r>
          </a:p>
        </p:txBody>
      </p:sp>
      <p:sp>
        <p:nvSpPr>
          <p:cNvPr id="5" name="Rectangle 4"/>
          <p:cNvSpPr/>
          <p:nvPr/>
        </p:nvSpPr>
        <p:spPr>
          <a:xfrm>
            <a:off x="457200" y="228600"/>
            <a:ext cx="389742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Changing a Beneficiary</a:t>
            </a:r>
            <a:endParaRPr kumimoji="0" lang="en-US" sz="1800" b="0" i="0" u="none" strike="noStrike" kern="0" cap="none" spc="0" normalizeH="0" baseline="0" noProof="0" dirty="0" smtClean="0">
              <a:ln>
                <a:noFill/>
              </a:ln>
              <a:solidFill>
                <a:schemeClr val="bg1"/>
              </a:solidFill>
              <a:effectLst/>
              <a:uLnTx/>
              <a:uFillTx/>
            </a:endParaRPr>
          </a:p>
        </p:txBody>
      </p:sp>
      <p:sp>
        <p:nvSpPr>
          <p:cNvPr id="7" name="TextBox 6"/>
          <p:cNvSpPr txBox="1"/>
          <p:nvPr/>
        </p:nvSpPr>
        <p:spPr>
          <a:xfrm>
            <a:off x="990600" y="2942019"/>
            <a:ext cx="3967753" cy="1431161"/>
          </a:xfrm>
          <a:prstGeom prst="rect">
            <a:avLst/>
          </a:prstGeom>
          <a:noFill/>
        </p:spPr>
        <p:txBody>
          <a:bodyPr wrap="none" rtlCol="0">
            <a:spAutoFit/>
          </a:bodyPr>
          <a:lstStyle/>
          <a:p>
            <a:pPr marL="285750" indent="-285750">
              <a:spcAft>
                <a:spcPts val="600"/>
              </a:spcAft>
              <a:buSzPct val="60000"/>
              <a:buFont typeface="Wingdings" charset="2"/>
              <a:buChar char=""/>
            </a:pPr>
            <a:r>
              <a:rPr lang="en-US" dirty="0">
                <a:latin typeface="Arial"/>
                <a:cs typeface="Arial"/>
              </a:rPr>
              <a:t>Natural or legally adopted </a:t>
            </a:r>
            <a:r>
              <a:rPr lang="en-US" dirty="0" smtClean="0">
                <a:latin typeface="Arial"/>
                <a:cs typeface="Arial"/>
              </a:rPr>
              <a:t>children</a:t>
            </a:r>
            <a:endParaRPr lang="en-US" dirty="0">
              <a:latin typeface="Arial"/>
              <a:cs typeface="Arial"/>
            </a:endParaRPr>
          </a:p>
          <a:p>
            <a:pPr marL="285750" indent="-285750">
              <a:spcAft>
                <a:spcPts val="600"/>
              </a:spcAft>
              <a:buSzPct val="60000"/>
              <a:buFont typeface="Wingdings" charset="2"/>
              <a:buChar char=""/>
            </a:pPr>
            <a:r>
              <a:rPr lang="en-US" dirty="0">
                <a:latin typeface="Arial"/>
                <a:cs typeface="Arial"/>
              </a:rPr>
              <a:t>Parents or ancestors of </a:t>
            </a:r>
            <a:r>
              <a:rPr lang="en-US" dirty="0" smtClean="0">
                <a:latin typeface="Arial"/>
                <a:cs typeface="Arial"/>
              </a:rPr>
              <a:t>parents</a:t>
            </a:r>
            <a:endParaRPr lang="en-US" dirty="0">
              <a:latin typeface="Arial"/>
              <a:cs typeface="Arial"/>
            </a:endParaRPr>
          </a:p>
          <a:p>
            <a:pPr marL="285750" indent="-285750">
              <a:spcAft>
                <a:spcPts val="600"/>
              </a:spcAft>
              <a:buSzPct val="60000"/>
              <a:buFont typeface="Wingdings" charset="2"/>
              <a:buChar char=""/>
            </a:pPr>
            <a:r>
              <a:rPr lang="en-US" dirty="0">
                <a:latin typeface="Arial"/>
                <a:cs typeface="Arial"/>
              </a:rPr>
              <a:t>Siblings or </a:t>
            </a:r>
            <a:r>
              <a:rPr lang="en-US" dirty="0" smtClean="0">
                <a:latin typeface="Arial"/>
                <a:cs typeface="Arial"/>
              </a:rPr>
              <a:t>stepsiblings</a:t>
            </a:r>
            <a:endParaRPr lang="en-US" dirty="0">
              <a:latin typeface="Arial"/>
              <a:cs typeface="Arial"/>
            </a:endParaRPr>
          </a:p>
          <a:p>
            <a:pPr marL="285750" indent="-285750">
              <a:spcAft>
                <a:spcPts val="600"/>
              </a:spcAft>
              <a:buSzPct val="60000"/>
              <a:buFont typeface="Wingdings" charset="2"/>
              <a:buChar char=""/>
            </a:pPr>
            <a:r>
              <a:rPr lang="en-US" dirty="0">
                <a:latin typeface="Arial"/>
                <a:cs typeface="Arial"/>
              </a:rPr>
              <a:t>Stepchildren</a:t>
            </a:r>
          </a:p>
        </p:txBody>
      </p:sp>
      <p:sp>
        <p:nvSpPr>
          <p:cNvPr id="12" name="TextBox 11"/>
          <p:cNvSpPr txBox="1"/>
          <p:nvPr/>
        </p:nvSpPr>
        <p:spPr>
          <a:xfrm>
            <a:off x="5160683" y="2942019"/>
            <a:ext cx="2428870" cy="1431161"/>
          </a:xfrm>
          <a:prstGeom prst="rect">
            <a:avLst/>
          </a:prstGeom>
          <a:noFill/>
        </p:spPr>
        <p:txBody>
          <a:bodyPr wrap="none" rtlCol="0">
            <a:spAutoFit/>
          </a:bodyPr>
          <a:lstStyle/>
          <a:p>
            <a:pPr marL="285750" indent="-285750">
              <a:spcAft>
                <a:spcPts val="600"/>
              </a:spcAft>
              <a:buSzPct val="60000"/>
              <a:buFont typeface="Wingdings" charset="2"/>
              <a:buChar char=""/>
            </a:pPr>
            <a:r>
              <a:rPr lang="en-US" dirty="0" smtClean="0">
                <a:latin typeface="Arial"/>
                <a:cs typeface="Arial"/>
              </a:rPr>
              <a:t>Stepparents</a:t>
            </a:r>
            <a:endParaRPr lang="en-US" dirty="0">
              <a:latin typeface="Arial"/>
              <a:cs typeface="Arial"/>
            </a:endParaRPr>
          </a:p>
          <a:p>
            <a:pPr marL="285750" indent="-285750">
              <a:spcAft>
                <a:spcPts val="600"/>
              </a:spcAft>
              <a:buSzPct val="60000"/>
              <a:buFont typeface="Wingdings" charset="2"/>
              <a:buChar char=""/>
            </a:pPr>
            <a:r>
              <a:rPr lang="en-US" dirty="0">
                <a:latin typeface="Arial"/>
                <a:cs typeface="Arial"/>
              </a:rPr>
              <a:t>First </a:t>
            </a:r>
            <a:r>
              <a:rPr lang="en-US" dirty="0" smtClean="0">
                <a:latin typeface="Arial"/>
                <a:cs typeface="Arial"/>
              </a:rPr>
              <a:t>cousins</a:t>
            </a:r>
            <a:endParaRPr lang="en-US" dirty="0">
              <a:latin typeface="Arial"/>
              <a:cs typeface="Arial"/>
            </a:endParaRPr>
          </a:p>
          <a:p>
            <a:pPr marL="285750" indent="-285750">
              <a:spcAft>
                <a:spcPts val="600"/>
              </a:spcAft>
              <a:buSzPct val="60000"/>
              <a:buFont typeface="Wingdings" charset="2"/>
              <a:buChar char=""/>
            </a:pPr>
            <a:r>
              <a:rPr lang="en-US" dirty="0">
                <a:latin typeface="Arial"/>
                <a:cs typeface="Arial"/>
              </a:rPr>
              <a:t>Nieces or </a:t>
            </a:r>
            <a:r>
              <a:rPr lang="en-US" dirty="0" smtClean="0">
                <a:latin typeface="Arial"/>
                <a:cs typeface="Arial"/>
              </a:rPr>
              <a:t>nephews</a:t>
            </a:r>
            <a:endParaRPr lang="en-US" dirty="0">
              <a:latin typeface="Arial"/>
              <a:cs typeface="Arial"/>
            </a:endParaRPr>
          </a:p>
          <a:p>
            <a:pPr marL="285750" indent="-285750">
              <a:spcAft>
                <a:spcPts val="600"/>
              </a:spcAft>
              <a:buSzPct val="60000"/>
              <a:buFont typeface="Wingdings" charset="2"/>
              <a:buChar char=""/>
            </a:pPr>
            <a:r>
              <a:rPr lang="en-US" dirty="0">
                <a:latin typeface="Arial"/>
                <a:cs typeface="Arial"/>
              </a:rPr>
              <a:t>Aunts or uncles</a:t>
            </a:r>
          </a:p>
        </p:txBody>
      </p:sp>
      <p:sp>
        <p:nvSpPr>
          <p:cNvPr id="13" name="TextBox 12"/>
          <p:cNvSpPr txBox="1"/>
          <p:nvPr/>
        </p:nvSpPr>
        <p:spPr>
          <a:xfrm>
            <a:off x="990600" y="4343400"/>
            <a:ext cx="6629400" cy="646331"/>
          </a:xfrm>
          <a:prstGeom prst="rect">
            <a:avLst/>
          </a:prstGeom>
          <a:noFill/>
        </p:spPr>
        <p:txBody>
          <a:bodyPr wrap="square" rtlCol="0">
            <a:spAutoFit/>
          </a:bodyPr>
          <a:lstStyle/>
          <a:p>
            <a:pPr marL="285750" indent="-285750">
              <a:spcAft>
                <a:spcPts val="600"/>
              </a:spcAft>
              <a:buSzPct val="60000"/>
              <a:buFont typeface="Wingdings" charset="2"/>
              <a:buChar char=""/>
            </a:pPr>
            <a:r>
              <a:rPr lang="en-US" dirty="0">
                <a:latin typeface="Arial"/>
                <a:cs typeface="Arial"/>
              </a:rPr>
              <a:t>The spouse of the original beneficiary or the spouse of any of those listed above also qualifies as a “family member. ”</a:t>
            </a:r>
          </a:p>
        </p:txBody>
      </p:sp>
      <p:sp>
        <p:nvSpPr>
          <p:cNvPr id="14" name="TextBox 13"/>
          <p:cNvSpPr txBox="1"/>
          <p:nvPr/>
        </p:nvSpPr>
        <p:spPr>
          <a:xfrm>
            <a:off x="990600" y="5029200"/>
            <a:ext cx="7391400" cy="1200329"/>
          </a:xfrm>
          <a:prstGeom prst="rect">
            <a:avLst/>
          </a:prstGeom>
          <a:noFill/>
        </p:spPr>
        <p:txBody>
          <a:bodyPr wrap="square" rtlCol="0">
            <a:spAutoFit/>
          </a:bodyPr>
          <a:lstStyle/>
          <a:p>
            <a:pPr marL="285750" indent="-285750">
              <a:spcAft>
                <a:spcPts val="600"/>
              </a:spcAft>
              <a:buSzPct val="60000"/>
              <a:buFont typeface="Wingdings" charset="2"/>
              <a:buChar char=""/>
            </a:pPr>
            <a:r>
              <a:rPr lang="en-US" dirty="0">
                <a:latin typeface="Arial"/>
                <a:cs typeface="Arial"/>
              </a:rPr>
              <a:t>If the new beneficiary is not a “family member, ” </a:t>
            </a:r>
            <a:r>
              <a:rPr lang="en-US" dirty="0" smtClean="0">
                <a:latin typeface="Arial"/>
                <a:cs typeface="Arial"/>
              </a:rPr>
              <a:t>the change </a:t>
            </a:r>
            <a:r>
              <a:rPr lang="en-US" dirty="0">
                <a:latin typeface="Arial"/>
                <a:cs typeface="Arial"/>
              </a:rPr>
              <a:t>is a </a:t>
            </a:r>
            <a:r>
              <a:rPr lang="en-US" dirty="0" smtClean="0">
                <a:latin typeface="Arial"/>
                <a:cs typeface="Arial"/>
              </a:rPr>
              <a:t/>
            </a:r>
            <a:br>
              <a:rPr lang="en-US" dirty="0" smtClean="0">
                <a:latin typeface="Arial"/>
                <a:cs typeface="Arial"/>
              </a:rPr>
            </a:br>
            <a:r>
              <a:rPr lang="en-US" dirty="0" smtClean="0">
                <a:latin typeface="Arial"/>
                <a:cs typeface="Arial"/>
              </a:rPr>
              <a:t>non</a:t>
            </a:r>
            <a:r>
              <a:rPr lang="en-US" dirty="0">
                <a:latin typeface="Arial"/>
                <a:cs typeface="Arial"/>
              </a:rPr>
              <a:t>-qualified withdrawal, subject to federal and state income tax (including possible recapture of state deductions) on account earnings and may be subject to the 10% federal penalty.</a:t>
            </a:r>
          </a:p>
        </p:txBody>
      </p:sp>
    </p:spTree>
    <p:extLst>
      <p:ext uri="{BB962C8B-B14F-4D97-AF65-F5344CB8AC3E}">
        <p14:creationId xmlns:p14="http://schemas.microsoft.com/office/powerpoint/2010/main" val="3895387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7</a:t>
            </a:fld>
            <a:endParaRPr lang="en-US" dirty="0"/>
          </a:p>
        </p:txBody>
      </p:sp>
      <p:sp>
        <p:nvSpPr>
          <p:cNvPr id="11" name="Footer Placeholder 10"/>
          <p:cNvSpPr>
            <a:spLocks noGrp="1"/>
          </p:cNvSpPr>
          <p:nvPr>
            <p:ph type="ftr" sz="quarter" idx="11"/>
          </p:nvPr>
        </p:nvSpPr>
        <p:spPr>
          <a:xfrm>
            <a:off x="5131589" y="0"/>
            <a:ext cx="2895600" cy="365125"/>
          </a:xfrm>
        </p:spPr>
        <p:txBody>
          <a:bodyPr/>
          <a:lstStyle/>
          <a:p>
            <a:r>
              <a:rPr lang="en-US" dirty="0" smtClean="0"/>
              <a:t>College Savings Plans: </a:t>
            </a:r>
            <a:r>
              <a:rPr lang="en-US" dirty="0"/>
              <a:t>Estate Planning</a:t>
            </a:r>
          </a:p>
        </p:txBody>
      </p:sp>
      <p:sp>
        <p:nvSpPr>
          <p:cNvPr id="3" name="Rectangle 2"/>
          <p:cNvSpPr/>
          <p:nvPr/>
        </p:nvSpPr>
        <p:spPr>
          <a:xfrm>
            <a:off x="685800" y="1600200"/>
            <a:ext cx="7772400" cy="4867999"/>
          </a:xfrm>
          <a:prstGeom prst="rect">
            <a:avLst/>
          </a:prstGeom>
        </p:spPr>
        <p:txBody>
          <a:bodyPr wrap="square">
            <a:spAutoFit/>
          </a:bodyPr>
          <a:lstStyle/>
          <a:p>
            <a:pPr marL="231775" lvl="1" indent="-231775" fontAlgn="base">
              <a:lnSpc>
                <a:spcPct val="150000"/>
              </a:lnSpc>
              <a:spcBef>
                <a:spcPct val="0"/>
              </a:spcBef>
              <a:buClr>
                <a:srgbClr val="A3BA3F"/>
              </a:buClr>
              <a:buSzPct val="100000"/>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0" lvl="1" indent="-231775" fontAlgn="base">
              <a:lnSpc>
                <a:spcPct val="150000"/>
              </a:lnSpc>
              <a:spcBef>
                <a:spcPct val="0"/>
              </a:spcBef>
              <a:buSzPct val="120000"/>
              <a:buFont typeface="Wingdings" pitchFamily="2" charset="2"/>
              <a:buChar char="§"/>
              <a:tabLst>
                <a:tab pos="457200" algn="l"/>
              </a:tabLst>
            </a:pPr>
            <a:r>
              <a:rPr lang="en-US" sz="2000" b="1" kern="0" dirty="0" smtClean="0">
                <a:solidFill>
                  <a:srgbClr val="252222"/>
                </a:solidFill>
                <a:latin typeface="Arial"/>
                <a:ea typeface="ＭＳ Ｐゴシック" charset="-128"/>
              </a:rPr>
              <a:t>Key features of combining the capabilities of estate </a:t>
            </a:r>
            <a:br>
              <a:rPr lang="en-US" sz="2000" b="1" kern="0" dirty="0" smtClean="0">
                <a:solidFill>
                  <a:srgbClr val="252222"/>
                </a:solidFill>
                <a:latin typeface="Arial"/>
                <a:ea typeface="ＭＳ Ｐゴシック" charset="-128"/>
              </a:rPr>
            </a:br>
            <a:r>
              <a:rPr lang="en-US" sz="2000" b="1" kern="0" dirty="0" smtClean="0">
                <a:solidFill>
                  <a:srgbClr val="252222"/>
                </a:solidFill>
                <a:latin typeface="Arial"/>
                <a:ea typeface="ＭＳ Ｐゴシック" charset="-128"/>
              </a:rPr>
              <a:t>    planning with 529s</a:t>
            </a:r>
          </a:p>
          <a:p>
            <a:pPr marL="457200" lvl="2" indent="-231775" fontAlgn="base">
              <a:lnSpc>
                <a:spcPct val="150000"/>
              </a:lnSpc>
              <a:spcBef>
                <a:spcPct val="0"/>
              </a:spcBef>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Expand ability to support high net worth clients </a:t>
            </a:r>
          </a:p>
          <a:p>
            <a:pPr marL="457200" lvl="2" indent="-231775" fontAlgn="base">
              <a:lnSpc>
                <a:spcPct val="150000"/>
              </a:lnSpc>
              <a:spcBef>
                <a:spcPct val="0"/>
              </a:spcBef>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Use special gift tax exclusion:</a:t>
            </a:r>
          </a:p>
          <a:p>
            <a:pPr marL="914400" lvl="3" indent="-231775" fontAlgn="base">
              <a:lnSpc>
                <a:spcPct val="150000"/>
              </a:lnSpc>
              <a:spcBef>
                <a:spcPct val="0"/>
              </a:spcBef>
              <a:buSzPct val="120000"/>
              <a:buFont typeface="Wingdings" pitchFamily="2" charset="2"/>
              <a:buChar char="§"/>
              <a:tabLst>
                <a:tab pos="457200" algn="l"/>
              </a:tabLst>
            </a:pPr>
            <a:r>
              <a:rPr lang="en-US" sz="2000" kern="0" dirty="0">
                <a:solidFill>
                  <a:srgbClr val="252222"/>
                </a:solidFill>
                <a:latin typeface="Arial"/>
                <a:ea typeface="ＭＳ Ｐゴシック" charset="-128"/>
              </a:rPr>
              <a:t>Leverage $14,000 annual gift tax </a:t>
            </a:r>
            <a:r>
              <a:rPr lang="en-US" sz="2000" kern="0" dirty="0" smtClean="0">
                <a:solidFill>
                  <a:srgbClr val="252222"/>
                </a:solidFill>
                <a:latin typeface="Arial"/>
                <a:ea typeface="ＭＳ Ｐゴシック" charset="-128"/>
              </a:rPr>
              <a:t>exclusion</a:t>
            </a:r>
            <a:endParaRPr lang="en-US" sz="2000" kern="0" dirty="0">
              <a:solidFill>
                <a:srgbClr val="252222"/>
              </a:solidFill>
              <a:latin typeface="Arial"/>
              <a:ea typeface="ＭＳ Ｐゴシック" charset="-128"/>
            </a:endParaRPr>
          </a:p>
          <a:p>
            <a:pPr marL="914400" lvl="3" indent="-231775" fontAlgn="base">
              <a:lnSpc>
                <a:spcPct val="150000"/>
              </a:lnSpc>
              <a:spcBef>
                <a:spcPct val="0"/>
              </a:spcBef>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5-year funding in one calendar year</a:t>
            </a:r>
          </a:p>
          <a:p>
            <a:pPr marL="457200" lvl="2" indent="-231775" fontAlgn="base">
              <a:lnSpc>
                <a:spcPct val="150000"/>
              </a:lnSpc>
              <a:spcBef>
                <a:spcPct val="0"/>
              </a:spcBef>
              <a:buSzPct val="120000"/>
              <a:buFont typeface="Wingdings" pitchFamily="2" charset="2"/>
              <a:buChar char="§"/>
              <a:tabLst>
                <a:tab pos="457200" algn="l"/>
              </a:tabLst>
            </a:pPr>
            <a:r>
              <a:rPr kumimoji="0" lang="en-US" sz="2000" i="0" u="none" strike="noStrike" kern="0" cap="none" spc="0" normalizeH="0" baseline="0" noProof="0" dirty="0" smtClean="0">
                <a:ln>
                  <a:noFill/>
                </a:ln>
                <a:solidFill>
                  <a:srgbClr val="252222"/>
                </a:solidFill>
                <a:effectLst/>
                <a:uLnTx/>
                <a:uFillTx/>
                <a:latin typeface="Arial"/>
                <a:ea typeface="ＭＳ Ｐゴシック" charset="-128"/>
              </a:rPr>
              <a:t>Maximize capabilities of trusts with 529s</a:t>
            </a:r>
          </a:p>
          <a:p>
            <a:pPr marL="457200" lvl="2" indent="-231775" fontAlgn="base">
              <a:lnSpc>
                <a:spcPct val="150000"/>
              </a:lnSpc>
              <a:spcBef>
                <a:spcPct val="0"/>
              </a:spcBef>
              <a:buSzPct val="120000"/>
              <a:buFont typeface="Wingdings" pitchFamily="2" charset="2"/>
              <a:buChar char="§"/>
              <a:tabLst>
                <a:tab pos="457200" algn="l"/>
              </a:tabLst>
            </a:pPr>
            <a:r>
              <a:rPr lang="en-US" sz="2000" kern="0" dirty="0" smtClean="0">
                <a:solidFill>
                  <a:srgbClr val="252222"/>
                </a:solidFill>
                <a:latin typeface="Arial"/>
                <a:ea typeface="ＭＳ Ｐゴシック" charset="-128"/>
              </a:rPr>
              <a:t>Reduce </a:t>
            </a:r>
            <a:r>
              <a:rPr lang="en-US" sz="2000" kern="0" dirty="0">
                <a:solidFill>
                  <a:srgbClr val="252222"/>
                </a:solidFill>
                <a:latin typeface="Arial"/>
                <a:ea typeface="ＭＳ Ｐゴシック" charset="-128"/>
              </a:rPr>
              <a:t>assets subject to $</a:t>
            </a:r>
            <a:r>
              <a:rPr lang="en-US" sz="2000" kern="0" dirty="0" smtClean="0">
                <a:solidFill>
                  <a:srgbClr val="252222"/>
                </a:solidFill>
                <a:latin typeface="Arial"/>
                <a:ea typeface="ＭＳ Ｐゴシック" charset="-128"/>
              </a:rPr>
              <a:t>5.34 </a:t>
            </a:r>
            <a:r>
              <a:rPr lang="en-US" sz="2000" kern="0" dirty="0">
                <a:solidFill>
                  <a:srgbClr val="252222"/>
                </a:solidFill>
                <a:latin typeface="Arial"/>
                <a:ea typeface="ＭＳ Ｐゴシック" charset="-128"/>
              </a:rPr>
              <a:t>million per person estate tax exemption.</a:t>
            </a:r>
          </a:p>
          <a:p>
            <a:pPr marL="457200" lvl="2" indent="-231775" fontAlgn="base">
              <a:lnSpc>
                <a:spcPct val="150000"/>
              </a:lnSpc>
              <a:spcBef>
                <a:spcPct val="0"/>
              </a:spcBef>
              <a:buSzPct val="120000"/>
              <a:buFont typeface="Wingdings" pitchFamily="2" charset="2"/>
              <a:buChar char="§"/>
              <a:tabLst>
                <a:tab pos="457200" algn="l"/>
              </a:tabLst>
            </a:pPr>
            <a:endParaRPr kumimoji="0" lang="en-US" sz="2000" i="0" u="none" strike="noStrike" kern="0" cap="none" spc="0" normalizeH="0" baseline="0" noProof="0" dirty="0" smtClean="0">
              <a:ln>
                <a:noFill/>
              </a:ln>
              <a:solidFill>
                <a:srgbClr val="252222"/>
              </a:solidFill>
              <a:effectLst/>
              <a:uLnTx/>
              <a:uFillTx/>
              <a:latin typeface="Arial"/>
              <a:ea typeface="ＭＳ Ｐゴシック" charset="-128"/>
            </a:endParaRPr>
          </a:p>
        </p:txBody>
      </p:sp>
      <p:sp>
        <p:nvSpPr>
          <p:cNvPr id="5" name="Rectangle 4"/>
          <p:cNvSpPr/>
          <p:nvPr/>
        </p:nvSpPr>
        <p:spPr>
          <a:xfrm>
            <a:off x="457200" y="228600"/>
            <a:ext cx="6122189"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Integrating Estate Planning with 529s</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051206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8</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457200" y="1673134"/>
            <a:ext cx="8153400" cy="3760004"/>
          </a:xfrm>
          <a:prstGeom prst="rect">
            <a:avLst/>
          </a:prstGeom>
        </p:spPr>
        <p:txBody>
          <a:bodyPr wrap="square">
            <a:spAutoFit/>
          </a:bodyPr>
          <a:lstStyle/>
          <a:p>
            <a:pPr marL="231775" lvl="1" indent="-231775" fontAlgn="base">
              <a:lnSpc>
                <a:spcPct val="90000"/>
              </a:lnSpc>
              <a:spcBef>
                <a:spcPct val="0"/>
              </a:spcBef>
              <a:spcAft>
                <a:spcPts val="600"/>
              </a:spcAft>
              <a:buSzPct val="122000"/>
              <a:buFont typeface="Wingdings" pitchFamily="2" charset="2"/>
              <a:buChar char="§"/>
              <a:tabLst>
                <a:tab pos="457200" algn="l"/>
              </a:tabLst>
              <a:defRPr/>
            </a:pPr>
            <a:r>
              <a:rPr lang="en-US" sz="2000" b="1" kern="0" dirty="0" smtClean="0">
                <a:latin typeface="Arial"/>
                <a:ea typeface="ＭＳ Ｐゴシック" charset="0"/>
              </a:rPr>
              <a:t>Direct Payments for Educational Expenses</a:t>
            </a:r>
          </a:p>
          <a:p>
            <a:pPr marL="800100" lvl="2"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Unlimited direct payments to the educational institution</a:t>
            </a:r>
          </a:p>
          <a:p>
            <a:pPr marL="231775" lvl="1" indent="-231775" fontAlgn="base">
              <a:lnSpc>
                <a:spcPct val="90000"/>
              </a:lnSpc>
              <a:spcBef>
                <a:spcPct val="0"/>
              </a:spcBef>
              <a:spcAft>
                <a:spcPts val="600"/>
              </a:spcAft>
              <a:buSzPct val="122000"/>
              <a:buFont typeface="Wingdings" pitchFamily="2" charset="2"/>
              <a:buChar char="§"/>
              <a:tabLst>
                <a:tab pos="457200" algn="l"/>
              </a:tabLst>
              <a:defRPr/>
            </a:pPr>
            <a:r>
              <a:rPr lang="en-US" sz="2000" b="1" kern="0" dirty="0" smtClean="0">
                <a:latin typeface="Arial"/>
                <a:ea typeface="ＭＳ Ｐゴシック" charset="0"/>
              </a:rPr>
              <a:t>Issues:</a:t>
            </a:r>
          </a:p>
          <a:p>
            <a:pPr marL="800100" lvl="2"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Mortality risk</a:t>
            </a:r>
          </a:p>
          <a:p>
            <a:pPr marL="1257300" lvl="3"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If donor dies before direct payment, the assets are subject to estate tax</a:t>
            </a:r>
          </a:p>
          <a:p>
            <a:pPr marL="800100" lvl="2"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Tuition only</a:t>
            </a:r>
          </a:p>
          <a:p>
            <a:pPr marL="1257300" lvl="3"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Not for books, supplies, dorm fees, meal plan, computers  or similar expenses </a:t>
            </a:r>
          </a:p>
          <a:p>
            <a:pPr marL="800100" lvl="2"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Financial aid impact</a:t>
            </a:r>
          </a:p>
          <a:p>
            <a:pPr marL="800100" lvl="2" indent="-342900" fontAlgn="base">
              <a:lnSpc>
                <a:spcPct val="90000"/>
              </a:lnSpc>
              <a:spcBef>
                <a:spcPct val="0"/>
              </a:spcBef>
              <a:spcAft>
                <a:spcPts val="600"/>
              </a:spcAft>
              <a:buSzPct val="60000"/>
              <a:buFont typeface="Wingdings" pitchFamily="2" charset="2"/>
              <a:buChar char="q"/>
              <a:tabLst>
                <a:tab pos="457200" algn="l"/>
              </a:tabLst>
              <a:defRPr/>
            </a:pPr>
            <a:r>
              <a:rPr lang="en-US" sz="2000" kern="0" dirty="0" smtClean="0">
                <a:latin typeface="Arial"/>
                <a:ea typeface="ＭＳ Ｐゴシック" charset="0"/>
              </a:rPr>
              <a:t>Student must be a full- or part-time student</a:t>
            </a:r>
          </a:p>
        </p:txBody>
      </p:sp>
      <p:sp>
        <p:nvSpPr>
          <p:cNvPr id="5" name="Rectangle 4"/>
          <p:cNvSpPr/>
          <p:nvPr/>
        </p:nvSpPr>
        <p:spPr>
          <a:xfrm>
            <a:off x="414670" y="152400"/>
            <a:ext cx="578411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Gifting Without a 529</a:t>
            </a:r>
            <a:endParaRPr kumimoji="0" lang="en-US" sz="1800" b="0" i="0" u="none" strike="noStrike" kern="0" cap="none" spc="0" normalizeH="0" baseline="0" noProof="0" dirty="0" smtClean="0">
              <a:ln>
                <a:noFill/>
              </a:ln>
              <a:solidFill>
                <a:schemeClr val="bg1"/>
              </a:solidFill>
              <a:effectLst/>
              <a:uLnTx/>
              <a:uFillTx/>
            </a:endParaRPr>
          </a:p>
        </p:txBody>
      </p:sp>
      <p:sp>
        <p:nvSpPr>
          <p:cNvPr id="12" name="Rectangle 11"/>
          <p:cNvSpPr/>
          <p:nvPr/>
        </p:nvSpPr>
        <p:spPr>
          <a:xfrm>
            <a:off x="395336" y="5452408"/>
            <a:ext cx="7053534" cy="1938992"/>
          </a:xfrm>
          <a:prstGeom prst="rect">
            <a:avLst/>
          </a:prstGeom>
        </p:spPr>
        <p:txBody>
          <a:bodyPr wrap="none">
            <a:spAutoFit/>
          </a:bodyPr>
          <a:lstStyle/>
          <a:p>
            <a:pPr lvl="0" fontAlgn="base">
              <a:spcBef>
                <a:spcPct val="0"/>
              </a:spcBef>
              <a:spcAft>
                <a:spcPct val="0"/>
              </a:spcAft>
            </a:pPr>
            <a:r>
              <a:rPr lang="en-US" sz="1000" dirty="0">
                <a:solidFill>
                  <a:srgbClr val="252222"/>
                </a:solidFill>
                <a:latin typeface="Arial" pitchFamily="34" charset="0"/>
                <a:ea typeface="ＭＳ Ｐゴシック" charset="-128"/>
                <a:cs typeface="Arial" pitchFamily="34" charset="0"/>
              </a:rPr>
              <a:t>Source: </a:t>
            </a:r>
            <a:r>
              <a:rPr lang="en-US" sz="1000" dirty="0" smtClean="0">
                <a:solidFill>
                  <a:srgbClr val="252222"/>
                </a:solidFill>
                <a:latin typeface="Arial" pitchFamily="34" charset="0"/>
                <a:ea typeface="ＭＳ Ｐゴシック" charset="-128"/>
                <a:cs typeface="Arial" pitchFamily="34" charset="0"/>
              </a:rPr>
              <a:t>IRS (</a:t>
            </a:r>
            <a:r>
              <a:rPr lang="en-US" sz="1000" dirty="0" smtClean="0">
                <a:solidFill>
                  <a:srgbClr val="252222"/>
                </a:solidFill>
                <a:latin typeface="Arial" pitchFamily="34" charset="0"/>
                <a:ea typeface="ＭＳ Ｐゴシック" charset="-128"/>
                <a:cs typeface="Arial" pitchFamily="34" charset="0"/>
                <a:hlinkClick r:id="rId4"/>
              </a:rPr>
              <a:t>http</a:t>
            </a:r>
            <a:r>
              <a:rPr lang="en-US" sz="1000" dirty="0">
                <a:solidFill>
                  <a:srgbClr val="252222"/>
                </a:solidFill>
                <a:latin typeface="Arial" pitchFamily="34" charset="0"/>
                <a:ea typeface="ＭＳ Ｐゴシック" charset="-128"/>
                <a:cs typeface="Arial" pitchFamily="34" charset="0"/>
                <a:hlinkClick r:id="rId4"/>
              </a:rPr>
              <a:t>://</a:t>
            </a:r>
            <a:r>
              <a:rPr lang="en-US" sz="1000" dirty="0" smtClean="0">
                <a:solidFill>
                  <a:srgbClr val="252222"/>
                </a:solidFill>
                <a:latin typeface="Arial" pitchFamily="34" charset="0"/>
                <a:ea typeface="ＭＳ Ｐゴシック" charset="-128"/>
                <a:cs typeface="Arial" pitchFamily="34" charset="0"/>
                <a:hlinkClick r:id="rId4"/>
              </a:rPr>
              <a:t>www.irs.gov/pub/irs-pdf/p970.pdf</a:t>
            </a:r>
            <a:r>
              <a:rPr lang="en-US" sz="1000" dirty="0" smtClean="0">
                <a:solidFill>
                  <a:srgbClr val="252222"/>
                </a:solidFill>
                <a:latin typeface="Arial" pitchFamily="34" charset="0"/>
                <a:ea typeface="ＭＳ Ｐゴシック" charset="-128"/>
                <a:cs typeface="Arial" pitchFamily="34" charset="0"/>
              </a:rPr>
              <a:t>; </a:t>
            </a:r>
          </a:p>
          <a:p>
            <a:pPr lvl="0" fontAlgn="base">
              <a:spcBef>
                <a:spcPct val="0"/>
              </a:spcBef>
              <a:spcAft>
                <a:spcPct val="0"/>
              </a:spcAft>
            </a:pPr>
            <a:r>
              <a:rPr lang="en-US" sz="1000" dirty="0">
                <a:solidFill>
                  <a:srgbClr val="252222"/>
                </a:solidFill>
                <a:latin typeface="Arial" pitchFamily="34" charset="0"/>
                <a:ea typeface="ＭＳ Ｐゴシック" charset="-128"/>
                <a:cs typeface="Arial" pitchFamily="34" charset="0"/>
                <a:hlinkClick r:id="rId5"/>
              </a:rPr>
              <a:t>http://</a:t>
            </a:r>
            <a:r>
              <a:rPr lang="en-US" sz="1000" dirty="0" smtClean="0">
                <a:solidFill>
                  <a:srgbClr val="252222"/>
                </a:solidFill>
                <a:latin typeface="Arial" pitchFamily="34" charset="0"/>
                <a:ea typeface="ＭＳ Ｐゴシック" charset="-128"/>
                <a:cs typeface="Arial" pitchFamily="34" charset="0"/>
                <a:hlinkClick r:id="rId5"/>
              </a:rPr>
              <a:t>www.gpo.gov/fdsys/pkg/USCODE-2011-title26/pdf/USCODE-2011-title26-subtitleB-chap12-subchapA-sec2503.pdf</a:t>
            </a:r>
            <a:r>
              <a:rPr lang="en-US" sz="1000" dirty="0" smtClean="0">
                <a:solidFill>
                  <a:srgbClr val="252222"/>
                </a:solidFill>
                <a:latin typeface="Arial" pitchFamily="34" charset="0"/>
                <a:ea typeface="ＭＳ Ｐゴシック" charset="-128"/>
                <a:cs typeface="Arial" pitchFamily="34" charset="0"/>
              </a:rPr>
              <a:t>) </a:t>
            </a:r>
          </a:p>
          <a:p>
            <a:pPr fontAlgn="base">
              <a:spcBef>
                <a:spcPct val="0"/>
              </a:spcBef>
              <a:spcAft>
                <a:spcPct val="0"/>
              </a:spcAft>
            </a:pPr>
            <a:r>
              <a:rPr lang="en-US" sz="1000" kern="0" dirty="0">
                <a:latin typeface="Arial" pitchFamily="34" charset="0"/>
                <a:ea typeface="ＭＳ Ｐゴシック" charset="0"/>
                <a:cs typeface="Arial" pitchFamily="34" charset="0"/>
              </a:rPr>
              <a:t>IRS Publication US Code 2011 Title 26 Subtitle B Chapter 12 Subchapter A, Section 2503, page </a:t>
            </a:r>
            <a:r>
              <a:rPr lang="en-US" sz="1000" kern="0" dirty="0" smtClean="0">
                <a:latin typeface="Arial" pitchFamily="34" charset="0"/>
                <a:ea typeface="ＭＳ Ｐゴシック" charset="0"/>
                <a:cs typeface="Arial" pitchFamily="34" charset="0"/>
              </a:rPr>
              <a:t>2444);</a:t>
            </a:r>
          </a:p>
          <a:p>
            <a:pPr fontAlgn="base">
              <a:spcBef>
                <a:spcPct val="0"/>
              </a:spcBef>
              <a:spcAft>
                <a:spcPct val="0"/>
              </a:spcAft>
            </a:pPr>
            <a:r>
              <a:rPr lang="en-US" sz="1000" dirty="0">
                <a:latin typeface="Arial" pitchFamily="34" charset="0"/>
                <a:cs typeface="Arial" pitchFamily="34" charset="0"/>
                <a:hlinkClick r:id="rId6"/>
              </a:rPr>
              <a:t>http://</a:t>
            </a:r>
            <a:r>
              <a:rPr lang="en-US" sz="1000" dirty="0" smtClean="0">
                <a:latin typeface="Arial" pitchFamily="34" charset="0"/>
                <a:cs typeface="Arial" pitchFamily="34" charset="0"/>
                <a:hlinkClick r:id="rId6"/>
              </a:rPr>
              <a:t>www.gpo.gov/fdsys/pkg/CFR-2011-title34-vol3/pdf/CFR-2011-title34-vol3-sec673-5.pdf</a:t>
            </a:r>
            <a:r>
              <a:rPr lang="en-US" sz="1000" dirty="0" smtClean="0">
                <a:latin typeface="Arial" pitchFamily="34" charset="0"/>
                <a:cs typeface="Arial" pitchFamily="34" charset="0"/>
              </a:rPr>
              <a:t>; </a:t>
            </a:r>
          </a:p>
          <a:p>
            <a:pPr fontAlgn="base">
              <a:spcBef>
                <a:spcPct val="0"/>
              </a:spcBef>
              <a:spcAft>
                <a:spcPct val="0"/>
              </a:spcAft>
            </a:pPr>
            <a:r>
              <a:rPr lang="en-US" sz="1000" dirty="0" smtClean="0">
                <a:latin typeface="Arial" pitchFamily="34" charset="0"/>
                <a:cs typeface="Arial" pitchFamily="34" charset="0"/>
              </a:rPr>
              <a:t>page </a:t>
            </a:r>
            <a:r>
              <a:rPr lang="en-US" sz="1000" dirty="0">
                <a:latin typeface="Arial" pitchFamily="34" charset="0"/>
                <a:cs typeface="Arial" pitchFamily="34" charset="0"/>
              </a:rPr>
              <a:t>673.5 in section: 34 CFR 673.5(c)(1)(xiii</a:t>
            </a:r>
            <a:r>
              <a:rPr lang="en-US" sz="1000" dirty="0" smtClean="0">
                <a:latin typeface="Arial" pitchFamily="34" charset="0"/>
                <a:cs typeface="Arial" pitchFamily="34" charset="0"/>
              </a:rPr>
              <a:t>)); </a:t>
            </a:r>
          </a:p>
          <a:p>
            <a:pPr fontAlgn="base">
              <a:spcBef>
                <a:spcPct val="0"/>
              </a:spcBef>
              <a:spcAft>
                <a:spcPct val="0"/>
              </a:spcAft>
            </a:pPr>
            <a:r>
              <a:rPr lang="en-US" sz="1000" dirty="0">
                <a:latin typeface="Arial" pitchFamily="34" charset="0"/>
                <a:cs typeface="Arial" pitchFamily="34" charset="0"/>
                <a:hlinkClick r:id="rId7"/>
              </a:rPr>
              <a:t>http://thechoice.blogs.nytimes.com/2012/01/13/kantrowitz-answers-part-5/?_</a:t>
            </a:r>
            <a:r>
              <a:rPr lang="en-US" sz="1000" dirty="0" smtClean="0">
                <a:latin typeface="Arial" pitchFamily="34" charset="0"/>
                <a:cs typeface="Arial" pitchFamily="34" charset="0"/>
                <a:hlinkClick r:id="rId7"/>
              </a:rPr>
              <a:t>r=0</a:t>
            </a:r>
            <a:r>
              <a:rPr lang="en-US" sz="1000" dirty="0" smtClean="0">
                <a:latin typeface="Arial" pitchFamily="34" charset="0"/>
                <a:cs typeface="Arial" pitchFamily="34" charset="0"/>
              </a:rPr>
              <a:t>; </a:t>
            </a:r>
          </a:p>
          <a:p>
            <a:pPr fontAlgn="base">
              <a:spcBef>
                <a:spcPct val="0"/>
              </a:spcBef>
              <a:spcAft>
                <a:spcPct val="0"/>
              </a:spcAft>
            </a:pPr>
            <a:r>
              <a:rPr lang="en-US" sz="1000" dirty="0" smtClean="0">
                <a:latin typeface="Arial" pitchFamily="34" charset="0"/>
                <a:cs typeface="Arial" pitchFamily="34" charset="0"/>
                <a:hlinkClick r:id="rId8"/>
              </a:rPr>
              <a:t>http</a:t>
            </a:r>
            <a:r>
              <a:rPr lang="en-US" sz="1000" dirty="0">
                <a:latin typeface="Arial" pitchFamily="34" charset="0"/>
                <a:cs typeface="Arial" pitchFamily="34" charset="0"/>
                <a:hlinkClick r:id="rId8"/>
              </a:rPr>
              <a:t>://</a:t>
            </a:r>
            <a:r>
              <a:rPr lang="en-US" sz="1000" dirty="0" smtClean="0">
                <a:latin typeface="Arial" pitchFamily="34" charset="0"/>
                <a:cs typeface="Arial" pitchFamily="34" charset="0"/>
                <a:hlinkClick r:id="rId8"/>
              </a:rPr>
              <a:t>www.fastweb.com/financial-aid/articles/3673-paying-the-college-directly-to-avoid-gift-taxes</a:t>
            </a:r>
            <a:endParaRPr lang="en-US" sz="1000" dirty="0" smtClean="0">
              <a:latin typeface="Arial" pitchFamily="34" charset="0"/>
              <a:cs typeface="Arial" pitchFamily="34" charset="0"/>
            </a:endParaRPr>
          </a:p>
          <a:p>
            <a:pPr fontAlgn="base">
              <a:spcBef>
                <a:spcPct val="0"/>
              </a:spcBef>
              <a:spcAft>
                <a:spcPct val="0"/>
              </a:spcAft>
            </a:pPr>
            <a:endParaRPr lang="en-US" sz="1000" dirty="0">
              <a:latin typeface="Times New Roman" pitchFamily="18" charset="0"/>
              <a:cs typeface="Times New Roman" pitchFamily="18" charset="0"/>
            </a:endParaRPr>
          </a:p>
          <a:p>
            <a:pPr fontAlgn="base">
              <a:spcBef>
                <a:spcPct val="0"/>
              </a:spcBef>
              <a:spcAft>
                <a:spcPct val="0"/>
              </a:spcAft>
            </a:pPr>
            <a:endParaRPr lang="en-US" sz="1000" kern="0" dirty="0" smtClean="0">
              <a:latin typeface="Arial"/>
              <a:ea typeface="ＭＳ Ｐゴシック" charset="0"/>
            </a:endParaRPr>
          </a:p>
          <a:p>
            <a:pPr fontAlgn="base">
              <a:spcBef>
                <a:spcPct val="0"/>
              </a:spcBef>
              <a:spcAft>
                <a:spcPct val="0"/>
              </a:spcAft>
            </a:pPr>
            <a:endParaRPr lang="en-US" sz="1000" kern="0" dirty="0" smtClean="0">
              <a:latin typeface="Arial"/>
              <a:ea typeface="ＭＳ Ｐゴシック" charset="0"/>
            </a:endParaRPr>
          </a:p>
          <a:p>
            <a:pPr fontAlgn="base">
              <a:spcBef>
                <a:spcPct val="0"/>
              </a:spcBef>
              <a:spcAft>
                <a:spcPct val="0"/>
              </a:spcAft>
            </a:pPr>
            <a:endParaRPr lang="en-US" sz="1000" kern="0" dirty="0" smtClean="0">
              <a:latin typeface="Arial"/>
              <a:ea typeface="ＭＳ Ｐゴシック" charset="0"/>
            </a:endParaRPr>
          </a:p>
          <a:p>
            <a:pPr lvl="0" fontAlgn="base">
              <a:spcBef>
                <a:spcPct val="0"/>
              </a:spcBef>
              <a:spcAft>
                <a:spcPct val="0"/>
              </a:spcAft>
            </a:pPr>
            <a:endParaRPr lang="en-US" sz="1000" dirty="0">
              <a:solidFill>
                <a:srgbClr val="252222"/>
              </a:solidFill>
              <a:latin typeface="Arial" pitchFamily="34" charset="0"/>
              <a:ea typeface="ＭＳ Ｐゴシック" charset="-128"/>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_background2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228600"/>
            <a:ext cx="6858000" cy="963612"/>
          </a:xfrm>
        </p:spPr>
        <p:txBody>
          <a:bodyPr rtlCol="0">
            <a:normAutofit fontScale="90000"/>
          </a:bodyPr>
          <a:lstStyle/>
          <a:p>
            <a:pPr algn="l" fontAlgn="auto">
              <a:lnSpc>
                <a:spcPct val="150000"/>
              </a:lnSpc>
              <a:spcAft>
                <a:spcPts val="0"/>
              </a:spcAft>
              <a:defRPr/>
            </a:pPr>
            <a:r>
              <a:rPr lang="en-US" dirty="0" smtClean="0">
                <a:solidFill>
                  <a:schemeClr val="bg1"/>
                </a:solidFill>
                <a:latin typeface="Memphis LT Bold"/>
                <a:ea typeface="+mj-ea"/>
                <a:cs typeface="Memphis LT Bold"/>
              </a:rPr>
              <a:t/>
            </a:r>
            <a:br>
              <a:rPr lang="en-US" dirty="0" smtClean="0">
                <a:solidFill>
                  <a:schemeClr val="bg1"/>
                </a:solidFill>
                <a:latin typeface="Memphis LT Bold"/>
                <a:ea typeface="+mj-ea"/>
                <a:cs typeface="Memphis LT Bold"/>
              </a:rPr>
            </a:br>
            <a:endParaRPr lang="en-US" sz="2200" dirty="0">
              <a:solidFill>
                <a:schemeClr val="bg1"/>
              </a:solidFill>
              <a:latin typeface="Memphis LT Bold"/>
              <a:ea typeface="+mj-ea"/>
              <a:cs typeface="Memphis LT Bold"/>
            </a:endParaRPr>
          </a:p>
        </p:txBody>
      </p:sp>
      <p:sp>
        <p:nvSpPr>
          <p:cNvPr id="4" name="Content Placeholder 2"/>
          <p:cNvSpPr>
            <a:spLocks noGrp="1"/>
          </p:cNvSpPr>
          <p:nvPr>
            <p:ph idx="1"/>
          </p:nvPr>
        </p:nvSpPr>
        <p:spPr>
          <a:xfrm>
            <a:off x="1295400" y="1447800"/>
            <a:ext cx="7239000" cy="1295400"/>
          </a:xfrm>
        </p:spPr>
        <p:txBody>
          <a:bodyPr rtlCol="0">
            <a:normAutofit/>
          </a:bodyPr>
          <a:lstStyle/>
          <a:p>
            <a:pPr lvl="0"/>
            <a:endParaRPr lang="en-US" sz="2400" baseline="0" dirty="0" smtClean="0"/>
          </a:p>
          <a:p>
            <a:pPr marL="0" lvl="0" indent="0">
              <a:buNone/>
            </a:pPr>
            <a:endParaRPr lang="en-US" baseline="0" dirty="0" smtClean="0"/>
          </a:p>
        </p:txBody>
      </p:sp>
      <p:sp>
        <p:nvSpPr>
          <p:cNvPr id="10" name="Slide Number Placeholder 9"/>
          <p:cNvSpPr>
            <a:spLocks noGrp="1"/>
          </p:cNvSpPr>
          <p:nvPr>
            <p:ph type="sldNum" sz="quarter" idx="12"/>
          </p:nvPr>
        </p:nvSpPr>
        <p:spPr/>
        <p:txBody>
          <a:bodyPr/>
          <a:lstStyle/>
          <a:p>
            <a:fld id="{EB5FFDC2-3BB1-4E71-90D9-D511CA50087B}" type="slidenum">
              <a:rPr lang="en-US" smtClean="0"/>
              <a:t>9</a:t>
            </a:fld>
            <a:endParaRPr lang="en-US" dirty="0"/>
          </a:p>
        </p:txBody>
      </p:sp>
      <p:sp>
        <p:nvSpPr>
          <p:cNvPr id="11" name="Footer Placeholder 10"/>
          <p:cNvSpPr>
            <a:spLocks noGrp="1"/>
          </p:cNvSpPr>
          <p:nvPr>
            <p:ph type="ftr" sz="quarter" idx="11"/>
          </p:nvPr>
        </p:nvSpPr>
        <p:spPr>
          <a:xfrm>
            <a:off x="5181600" y="0"/>
            <a:ext cx="2895600" cy="365125"/>
          </a:xfrm>
        </p:spPr>
        <p:txBody>
          <a:bodyPr/>
          <a:lstStyle/>
          <a:p>
            <a:r>
              <a:rPr lang="en-US" dirty="0" smtClean="0"/>
              <a:t>College Savings Plans: </a:t>
            </a:r>
            <a:r>
              <a:rPr lang="en-US" dirty="0"/>
              <a:t>Estate Planning</a:t>
            </a:r>
          </a:p>
        </p:txBody>
      </p:sp>
      <p:sp>
        <p:nvSpPr>
          <p:cNvPr id="3" name="Rectangle 2"/>
          <p:cNvSpPr/>
          <p:nvPr/>
        </p:nvSpPr>
        <p:spPr>
          <a:xfrm>
            <a:off x="669540" y="1600200"/>
            <a:ext cx="7772400" cy="4478149"/>
          </a:xfrm>
          <a:prstGeom prst="rect">
            <a:avLst/>
          </a:prstGeom>
        </p:spPr>
        <p:txBody>
          <a:bodyPr wrap="square">
            <a:spAutoFit/>
          </a:bodyPr>
          <a:lstStyle/>
          <a:p>
            <a:pPr marL="231775" lvl="1" indent="-231775" fontAlgn="base">
              <a:spcBef>
                <a:spcPct val="0"/>
              </a:spcBef>
              <a:buClr>
                <a:srgbClr val="A3BA3F"/>
              </a:buClr>
              <a:buSzPct val="100000"/>
              <a:tabLst>
                <a:tab pos="457200" algn="l"/>
              </a:tabLst>
            </a:pPr>
            <a:endParaRPr kumimoji="0" lang="en-US" sz="800" b="0" i="0" u="none" strike="noStrike" kern="0" cap="none" spc="0" normalizeH="0" baseline="0" noProof="0" dirty="0" smtClean="0">
              <a:ln>
                <a:noFill/>
              </a:ln>
              <a:solidFill>
                <a:srgbClr val="252222"/>
              </a:solidFill>
              <a:effectLst/>
              <a:uLnTx/>
              <a:uFillTx/>
              <a:latin typeface="Arial"/>
              <a:ea typeface="ＭＳ Ｐゴシック" charset="-128"/>
            </a:endParaRPr>
          </a:p>
          <a:p>
            <a:pPr marL="231775" indent="-231775" fontAlgn="base">
              <a:spcBef>
                <a:spcPct val="0"/>
              </a:spcBef>
              <a:spcAft>
                <a:spcPts val="600"/>
              </a:spcAft>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Reduce Exposure</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to Estate Tax</a:t>
            </a:r>
            <a:endParaRPr kumimoji="0" lang="en-US" sz="2000" b="1" i="0" u="none" strike="noStrike" kern="0" cap="none" spc="0" normalizeH="0" baseline="0" noProof="0" dirty="0" smtClean="0">
              <a:ln>
                <a:noFill/>
              </a:ln>
              <a:solidFill>
                <a:srgbClr val="252222"/>
              </a:solidFill>
              <a:effectLst/>
              <a:uLnTx/>
              <a:uFillTx/>
              <a:latin typeface="Arial"/>
              <a:ea typeface="ＭＳ Ｐゴシック" charset="-128"/>
            </a:endParaRPr>
          </a:p>
          <a:p>
            <a:pPr marL="806450" lvl="2" indent="-339725" fontAlgn="base">
              <a:spcBef>
                <a:spcPct val="0"/>
              </a:spcBef>
              <a:spcAft>
                <a:spcPts val="600"/>
              </a:spcAft>
              <a:buSzPct val="60000"/>
              <a:buFont typeface="Wingdings" charset="2"/>
              <a:buChar char=""/>
              <a:tabLst>
                <a:tab pos="466725" algn="l"/>
              </a:tabLst>
            </a:pPr>
            <a:r>
              <a:rPr lang="en-US" kern="0" dirty="0" smtClean="0">
                <a:solidFill>
                  <a:srgbClr val="252222"/>
                </a:solidFill>
                <a:latin typeface="Arial"/>
                <a:ea typeface="ＭＳ Ｐゴシック" charset="-128"/>
              </a:rPr>
              <a:t>Considered completed gifts, not subject to estate tax and removes mortality risk</a:t>
            </a:r>
            <a:endParaRPr lang="en-US" kern="0" dirty="0">
              <a:solidFill>
                <a:srgbClr val="252222"/>
              </a:solidFill>
              <a:latin typeface="Arial"/>
              <a:ea typeface="ＭＳ Ｐゴシック" charset="-128"/>
            </a:endParaRPr>
          </a:p>
          <a:p>
            <a:pPr marL="231775" indent="-231775" fontAlgn="base">
              <a:spcBef>
                <a:spcPct val="0"/>
              </a:spcBef>
              <a:spcAft>
                <a:spcPts val="600"/>
              </a:spcAft>
              <a:buSzPct val="120000"/>
              <a:buFont typeface="Wingdings" pitchFamily="2" charset="2"/>
              <a:buChar char="§"/>
              <a:tabLst>
                <a:tab pos="457200" algn="l"/>
              </a:tabLst>
            </a:pPr>
            <a:r>
              <a:rPr kumimoji="0" lang="en-US" sz="2000" b="1" i="0" u="none" strike="noStrike" kern="0" cap="none" spc="0" normalizeH="0" baseline="0" noProof="0" dirty="0" smtClean="0">
                <a:ln>
                  <a:noFill/>
                </a:ln>
                <a:solidFill>
                  <a:srgbClr val="252222"/>
                </a:solidFill>
                <a:effectLst/>
                <a:uLnTx/>
                <a:uFillTx/>
                <a:latin typeface="Arial"/>
                <a:ea typeface="ＭＳ Ｐゴシック" charset="-128"/>
              </a:rPr>
              <a:t>Use for All Qualified</a:t>
            </a:r>
            <a:r>
              <a:rPr kumimoji="0" lang="en-US" sz="2000" b="1" i="0" u="none" strike="noStrike" kern="0" cap="none" spc="0" normalizeH="0" noProof="0" dirty="0" smtClean="0">
                <a:ln>
                  <a:noFill/>
                </a:ln>
                <a:solidFill>
                  <a:srgbClr val="252222"/>
                </a:solidFill>
                <a:effectLst/>
                <a:uLnTx/>
                <a:uFillTx/>
                <a:latin typeface="Arial"/>
                <a:ea typeface="ＭＳ Ｐゴシック" charset="-128"/>
              </a:rPr>
              <a:t> Expenses </a:t>
            </a:r>
          </a:p>
          <a:p>
            <a:pPr marL="806450" lvl="2" indent="-339725" fontAlgn="base">
              <a:spcBef>
                <a:spcPct val="0"/>
              </a:spcBef>
              <a:spcAft>
                <a:spcPts val="600"/>
              </a:spcAft>
              <a:buSzPct val="60000"/>
              <a:buFont typeface="Wingdings" pitchFamily="2" charset="2"/>
              <a:buChar char="q"/>
              <a:tabLst>
                <a:tab pos="457200" algn="l"/>
              </a:tabLst>
            </a:pPr>
            <a:r>
              <a:rPr lang="en-US" kern="0" dirty="0" smtClean="0">
                <a:solidFill>
                  <a:srgbClr val="252222"/>
                </a:solidFill>
                <a:latin typeface="Arial"/>
                <a:ea typeface="ＭＳ Ｐゴシック" charset="-128"/>
              </a:rPr>
              <a:t>Expands usage of direct payment from tuition to other qualified expenses (books, supplies, housing)</a:t>
            </a:r>
            <a:endParaRPr lang="en-US" kern="0" dirty="0">
              <a:solidFill>
                <a:srgbClr val="252222"/>
              </a:solidFill>
              <a:latin typeface="Arial"/>
              <a:ea typeface="ＭＳ Ｐゴシック" charset="-128"/>
            </a:endParaRPr>
          </a:p>
          <a:p>
            <a:pPr marL="231775" indent="-231775" fontAlgn="base">
              <a:spcBef>
                <a:spcPct val="0"/>
              </a:spcBef>
              <a:spcAft>
                <a:spcPts val="600"/>
              </a:spcAft>
              <a:buSzPct val="120000"/>
              <a:buFont typeface="Wingdings" pitchFamily="2" charset="2"/>
              <a:buChar char="§"/>
              <a:tabLst>
                <a:tab pos="457200" algn="l"/>
              </a:tabLst>
            </a:pPr>
            <a:r>
              <a:rPr kumimoji="0" lang="en-US" sz="2000" b="1" i="0" u="none" strike="noStrike" kern="0" cap="none" spc="0" normalizeH="0" noProof="0" dirty="0" smtClean="0">
                <a:ln>
                  <a:noFill/>
                </a:ln>
                <a:solidFill>
                  <a:srgbClr val="252222"/>
                </a:solidFill>
                <a:effectLst/>
                <a:uLnTx/>
                <a:uFillTx/>
                <a:latin typeface="Arial"/>
                <a:ea typeface="ＭＳ Ｐゴシック" charset="-128"/>
              </a:rPr>
              <a:t>Financial Aid Impact</a:t>
            </a:r>
          </a:p>
          <a:p>
            <a:pPr marL="806450" lvl="1" indent="-358775" fontAlgn="base">
              <a:spcBef>
                <a:spcPct val="0"/>
              </a:spcBef>
              <a:spcAft>
                <a:spcPts val="600"/>
              </a:spcAft>
              <a:buSzPct val="60000"/>
              <a:buFont typeface="Wingdings" pitchFamily="2" charset="2"/>
              <a:buChar char="q"/>
              <a:tabLst>
                <a:tab pos="457200" algn="l"/>
              </a:tabLst>
            </a:pPr>
            <a:r>
              <a:rPr lang="en-US" kern="0" dirty="0" smtClean="0">
                <a:solidFill>
                  <a:srgbClr val="252222"/>
                </a:solidFill>
                <a:latin typeface="Arial"/>
                <a:ea typeface="ＭＳ Ｐゴシック" charset="-128"/>
              </a:rPr>
              <a:t>Assets don’t impact, but distributions increase expected family contribution in financial aid calculation by up to 50% the following year</a:t>
            </a:r>
            <a:endParaRPr lang="en-US" kern="0" dirty="0">
              <a:solidFill>
                <a:srgbClr val="252222"/>
              </a:solidFill>
              <a:latin typeface="Arial"/>
              <a:ea typeface="ＭＳ Ｐゴシック" charset="-128"/>
            </a:endParaRPr>
          </a:p>
          <a:p>
            <a:pPr marL="233363" indent="-233363" fontAlgn="base">
              <a:spcBef>
                <a:spcPct val="0"/>
              </a:spcBef>
              <a:spcAft>
                <a:spcPts val="600"/>
              </a:spcAft>
              <a:buSzPct val="120000"/>
              <a:buFont typeface="Wingdings" pitchFamily="2" charset="2"/>
              <a:buChar char="§"/>
              <a:tabLst>
                <a:tab pos="454025" algn="l"/>
              </a:tabLst>
            </a:pPr>
            <a:r>
              <a:rPr lang="en-US" sz="2000" b="1" kern="0" dirty="0" smtClean="0">
                <a:solidFill>
                  <a:srgbClr val="252222"/>
                </a:solidFill>
                <a:latin typeface="Arial"/>
                <a:ea typeface="ＭＳ Ｐゴシック" charset="-128"/>
              </a:rPr>
              <a:t>Student Status</a:t>
            </a:r>
            <a:endParaRPr lang="en-US" sz="2000" b="1" kern="0" dirty="0">
              <a:solidFill>
                <a:srgbClr val="252222"/>
              </a:solidFill>
              <a:latin typeface="Arial"/>
              <a:ea typeface="ＭＳ Ｐゴシック" charset="-128"/>
            </a:endParaRPr>
          </a:p>
          <a:p>
            <a:pPr marL="806450" lvl="3" indent="-358775" fontAlgn="base">
              <a:spcBef>
                <a:spcPct val="0"/>
              </a:spcBef>
              <a:spcAft>
                <a:spcPts val="600"/>
              </a:spcAft>
              <a:buSzPct val="60000"/>
              <a:buFont typeface="Wingdings" charset="2"/>
              <a:buChar char=""/>
              <a:tabLst>
                <a:tab pos="454025" algn="l"/>
              </a:tabLst>
            </a:pPr>
            <a:r>
              <a:rPr lang="en-US" kern="0" dirty="0" smtClean="0">
                <a:solidFill>
                  <a:srgbClr val="252222"/>
                </a:solidFill>
                <a:latin typeface="Arial"/>
                <a:ea typeface="ＭＳ Ｐゴシック" charset="-128"/>
              </a:rPr>
              <a:t>Can be full-time, part-time or credit-by-credit basis student, or not currently enrolled</a:t>
            </a:r>
            <a:endParaRPr lang="en-US" kern="0" dirty="0">
              <a:solidFill>
                <a:srgbClr val="252222"/>
              </a:solidFill>
              <a:latin typeface="Arial"/>
              <a:ea typeface="ＭＳ Ｐゴシック" charset="-128"/>
            </a:endParaRPr>
          </a:p>
        </p:txBody>
      </p:sp>
      <p:sp>
        <p:nvSpPr>
          <p:cNvPr id="5" name="Rectangle 4"/>
          <p:cNvSpPr/>
          <p:nvPr/>
        </p:nvSpPr>
        <p:spPr>
          <a:xfrm>
            <a:off x="457200" y="228600"/>
            <a:ext cx="570220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a:ea typeface="ＭＳ Ｐゴシック" charset="-128"/>
              </a:rPr>
              <a:t>Grandparent Benefits</a:t>
            </a:r>
            <a:r>
              <a:rPr kumimoji="0" lang="en-US" sz="2800" b="0" i="0" u="none" strike="noStrike" kern="0" cap="none" spc="0" normalizeH="0" noProof="0" dirty="0" smtClean="0">
                <a:ln>
                  <a:noFill/>
                </a:ln>
                <a:solidFill>
                  <a:schemeClr val="bg1"/>
                </a:solidFill>
                <a:effectLst/>
                <a:uLnTx/>
                <a:uFillTx/>
                <a:latin typeface="Arial"/>
                <a:ea typeface="ＭＳ Ｐゴシック" charset="-128"/>
              </a:rPr>
              <a:t> of 529 Plans</a:t>
            </a:r>
            <a:endParaRPr kumimoji="0" lang="en-US" sz="1800" b="0" i="0" u="none" strike="noStrike" kern="0" cap="none" spc="0" normalizeH="0" baseline="0" noProof="0" dirty="0" smtClean="0">
              <a:ln>
                <a:noFill/>
              </a:ln>
              <a:solidFill>
                <a:schemeClr val="bg1"/>
              </a:solidFill>
              <a:effectLst/>
              <a:uLnTx/>
              <a:uFillTx/>
            </a:endParaRPr>
          </a:p>
        </p:txBody>
      </p:sp>
      <p:sp>
        <p:nvSpPr>
          <p:cNvPr id="9" name="TextBox 1"/>
          <p:cNvSpPr txBox="1">
            <a:spLocks noChangeArrowheads="1"/>
          </p:cNvSpPr>
          <p:nvPr/>
        </p:nvSpPr>
        <p:spPr bwMode="auto">
          <a:xfrm>
            <a:off x="233363" y="6333023"/>
            <a:ext cx="7053534" cy="553998"/>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252222"/>
                </a:solidFill>
                <a:latin typeface="Arial" pitchFamily="34" charset="0"/>
                <a:ea typeface="ＭＳ Ｐゴシック" charset="-128"/>
              </a:rPr>
              <a:t>Source: </a:t>
            </a:r>
            <a:r>
              <a:rPr lang="en-US" sz="1000" dirty="0" smtClean="0">
                <a:solidFill>
                  <a:srgbClr val="252222"/>
                </a:solidFill>
                <a:latin typeface="Arial" pitchFamily="34" charset="0"/>
                <a:ea typeface="ＭＳ Ｐゴシック" charset="-128"/>
              </a:rPr>
              <a:t>IRS (</a:t>
            </a:r>
            <a:r>
              <a:rPr lang="en-US" sz="1000" dirty="0">
                <a:solidFill>
                  <a:srgbClr val="252222"/>
                </a:solidFill>
                <a:latin typeface="Arial" pitchFamily="34" charset="0"/>
                <a:ea typeface="ＭＳ Ｐゴシック" charset="-128"/>
                <a:cs typeface="Arial" pitchFamily="34" charset="0"/>
                <a:hlinkClick r:id="rId4"/>
              </a:rPr>
              <a:t>http://</a:t>
            </a:r>
            <a:r>
              <a:rPr lang="en-US" sz="1000" dirty="0" smtClean="0">
                <a:solidFill>
                  <a:srgbClr val="252222"/>
                </a:solidFill>
                <a:latin typeface="Arial" pitchFamily="34" charset="0"/>
                <a:ea typeface="ＭＳ Ｐゴシック" charset="-128"/>
                <a:cs typeface="Arial" pitchFamily="34" charset="0"/>
                <a:hlinkClick r:id="rId4"/>
              </a:rPr>
              <a:t>www.irs.gov/pub/irs-pdf/p970.pdf</a:t>
            </a:r>
            <a:r>
              <a:rPr lang="en-US" sz="1000" dirty="0" smtClean="0">
                <a:solidFill>
                  <a:srgbClr val="252222"/>
                </a:solidFill>
                <a:latin typeface="Arial" pitchFamily="34" charset="0"/>
                <a:ea typeface="ＭＳ Ｐゴシック" charset="-128"/>
                <a:cs typeface="Arial" pitchFamily="34" charset="0"/>
              </a:rPr>
              <a:t>; </a:t>
            </a:r>
          </a:p>
          <a:p>
            <a:pPr fontAlgn="base">
              <a:spcBef>
                <a:spcPct val="0"/>
              </a:spcBef>
              <a:spcAft>
                <a:spcPct val="0"/>
              </a:spcAft>
            </a:pPr>
            <a:r>
              <a:rPr lang="en-US" sz="1000" dirty="0" smtClean="0">
                <a:solidFill>
                  <a:srgbClr val="252222"/>
                </a:solidFill>
                <a:latin typeface="Arial" pitchFamily="34" charset="0"/>
                <a:ea typeface="ＭＳ Ｐゴシック" charset="-128"/>
                <a:cs typeface="Arial" pitchFamily="34" charset="0"/>
                <a:hlinkClick r:id="rId5"/>
              </a:rPr>
              <a:t>http</a:t>
            </a:r>
            <a:r>
              <a:rPr lang="en-US" sz="1000" dirty="0">
                <a:solidFill>
                  <a:srgbClr val="252222"/>
                </a:solidFill>
                <a:latin typeface="Arial" pitchFamily="34" charset="0"/>
                <a:ea typeface="ＭＳ Ｐゴシック" charset="-128"/>
                <a:cs typeface="Arial" pitchFamily="34" charset="0"/>
                <a:hlinkClick r:id="rId5"/>
              </a:rPr>
              <a:t>://www.gpo.gov/fdsys/pkg/USCODE-2011-title26/pdf/USCODE-2011-title26-subtitleB-chap12-subchapA-sec2503.pdf</a:t>
            </a:r>
            <a:r>
              <a:rPr lang="en-US" sz="1000" dirty="0">
                <a:solidFill>
                  <a:srgbClr val="252222"/>
                </a:solidFill>
                <a:latin typeface="Arial" pitchFamily="34" charset="0"/>
                <a:ea typeface="ＭＳ Ｐゴシック" charset="-128"/>
                <a:cs typeface="Arial" pitchFamily="34" charset="0"/>
              </a:rPr>
              <a:t>) </a:t>
            </a:r>
          </a:p>
          <a:p>
            <a:pPr lvl="0" fontAlgn="base">
              <a:spcBef>
                <a:spcPct val="0"/>
              </a:spcBef>
              <a:spcAft>
                <a:spcPct val="0"/>
              </a:spcAft>
            </a:pPr>
            <a:r>
              <a:rPr lang="en-US" sz="1000" dirty="0" smtClean="0">
                <a:solidFill>
                  <a:srgbClr val="252222"/>
                </a:solidFill>
                <a:latin typeface="Arial" pitchFamily="34" charset="0"/>
                <a:ea typeface="ＭＳ Ｐゴシック" charset="-128"/>
                <a:cs typeface="Arial" pitchFamily="34" charset="0"/>
              </a:rPr>
              <a:t> </a:t>
            </a:r>
            <a:endParaRPr lang="en-US" sz="1000" dirty="0">
              <a:solidFill>
                <a:srgbClr val="252222"/>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41966299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PP retirement brand_v3">
  <a:themeElements>
    <a:clrScheme name="Custom 4">
      <a:dk1>
        <a:srgbClr val="0C0B0B"/>
      </a:dk1>
      <a:lt1>
        <a:srgbClr val="FFFFFE"/>
      </a:lt1>
      <a:dk2>
        <a:srgbClr val="FFFFFE"/>
      </a:dk2>
      <a:lt2>
        <a:srgbClr val="FFFFFE"/>
      </a:lt2>
      <a:accent1>
        <a:srgbClr val="114A7F"/>
      </a:accent1>
      <a:accent2>
        <a:srgbClr val="A3BA3F"/>
      </a:accent2>
      <a:accent3>
        <a:srgbClr val="8BC6C3"/>
      </a:accent3>
      <a:accent4>
        <a:srgbClr val="C46529"/>
      </a:accent4>
      <a:accent5>
        <a:srgbClr val="505354"/>
      </a:accent5>
      <a:accent6>
        <a:srgbClr val="3D476A"/>
      </a:accent6>
      <a:hlink>
        <a:srgbClr val="FF0000"/>
      </a:hlink>
      <a:folHlink>
        <a:srgbClr val="0084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TAPP retirement brand_v3 1">
        <a:dk1>
          <a:srgbClr val="000000"/>
        </a:dk1>
        <a:lt1>
          <a:srgbClr val="FFFFFF"/>
        </a:lt1>
        <a:dk2>
          <a:srgbClr val="D3EFFB"/>
        </a:dk2>
        <a:lt2>
          <a:srgbClr val="808080"/>
        </a:lt2>
        <a:accent1>
          <a:srgbClr val="004A8D"/>
        </a:accent1>
        <a:accent2>
          <a:srgbClr val="00AEEF"/>
        </a:accent2>
        <a:accent3>
          <a:srgbClr val="FFFFFF"/>
        </a:accent3>
        <a:accent4>
          <a:srgbClr val="000000"/>
        </a:accent4>
        <a:accent5>
          <a:srgbClr val="AAB1C5"/>
        </a:accent5>
        <a:accent6>
          <a:srgbClr val="009DD9"/>
        </a:accent6>
        <a:hlink>
          <a:srgbClr val="00958F"/>
        </a:hlink>
        <a:folHlink>
          <a:srgbClr val="660066"/>
        </a:folHlink>
      </a:clrScheme>
      <a:clrMap bg1="lt1" tx1="dk1" bg2="lt2" tx2="dk2" accent1="accent1" accent2="accent2" accent3="accent3" accent4="accent4" accent5="accent5" accent6="accent6" hlink="hlink" folHlink="folHlink"/>
    </a:extraClrScheme>
    <a:extraClrScheme>
      <a:clrScheme name="TAPP retirement brand_v3 2">
        <a:dk1>
          <a:srgbClr val="000000"/>
        </a:dk1>
        <a:lt1>
          <a:srgbClr val="FFFFFF"/>
        </a:lt1>
        <a:dk2>
          <a:srgbClr val="D3EFFB"/>
        </a:dk2>
        <a:lt2>
          <a:srgbClr val="808080"/>
        </a:lt2>
        <a:accent1>
          <a:srgbClr val="3399CC"/>
        </a:accent1>
        <a:accent2>
          <a:srgbClr val="FF0000"/>
        </a:accent2>
        <a:accent3>
          <a:srgbClr val="FFFFFF"/>
        </a:accent3>
        <a:accent4>
          <a:srgbClr val="000000"/>
        </a:accent4>
        <a:accent5>
          <a:srgbClr val="ADCAE2"/>
        </a:accent5>
        <a:accent6>
          <a:srgbClr val="E70000"/>
        </a:accent6>
        <a:hlink>
          <a:srgbClr val="003366"/>
        </a:hlink>
        <a:folHlink>
          <a:srgbClr val="999999"/>
        </a:folHlink>
      </a:clrScheme>
      <a:clrMap bg1="lt1" tx1="dk1" bg2="lt2" tx2="dk2" accent1="accent1" accent2="accent2" accent3="accent3" accent4="accent4" accent5="accent5" accent6="accent6" hlink="hlink" folHlink="folHlink"/>
    </a:extraClrScheme>
    <a:extraClrScheme>
      <a:clrScheme name="TAPP retirement brand_v3 3">
        <a:dk1>
          <a:srgbClr val="000000"/>
        </a:dk1>
        <a:lt1>
          <a:srgbClr val="FFFFFF"/>
        </a:lt1>
        <a:dk2>
          <a:srgbClr val="D3EFFB"/>
        </a:dk2>
        <a:lt2>
          <a:srgbClr val="808080"/>
        </a:lt2>
        <a:accent1>
          <a:srgbClr val="3399CC"/>
        </a:accent1>
        <a:accent2>
          <a:srgbClr val="003366"/>
        </a:accent2>
        <a:accent3>
          <a:srgbClr val="FFFFFF"/>
        </a:accent3>
        <a:accent4>
          <a:srgbClr val="000000"/>
        </a:accent4>
        <a:accent5>
          <a:srgbClr val="ADCAE2"/>
        </a:accent5>
        <a:accent6>
          <a:srgbClr val="002D5C"/>
        </a:accent6>
        <a:hlink>
          <a:srgbClr val="FF0000"/>
        </a:hlink>
        <a:folHlink>
          <a:srgbClr val="999999"/>
        </a:folHlink>
      </a:clrScheme>
      <a:clrMap bg1="lt1" tx1="dk1" bg2="lt2" tx2="dk2" accent1="accent1" accent2="accent2" accent3="accent3" accent4="accent4" accent5="accent5" accent6="accent6" hlink="hlink" folHlink="folHlink"/>
    </a:extraClrScheme>
    <a:extraClrScheme>
      <a:clrScheme name="TAPP retirement brand_v3 4">
        <a:dk1>
          <a:srgbClr val="000000"/>
        </a:dk1>
        <a:lt1>
          <a:srgbClr val="FFFFFF"/>
        </a:lt1>
        <a:dk2>
          <a:srgbClr val="FFFFFF"/>
        </a:dk2>
        <a:lt2>
          <a:srgbClr val="C5BFB7"/>
        </a:lt2>
        <a:accent1>
          <a:srgbClr val="D4CCAA"/>
        </a:accent1>
        <a:accent2>
          <a:srgbClr val="042353"/>
        </a:accent2>
        <a:accent3>
          <a:srgbClr val="FFFFFF"/>
        </a:accent3>
        <a:accent4>
          <a:srgbClr val="000000"/>
        </a:accent4>
        <a:accent5>
          <a:srgbClr val="E6E2D2"/>
        </a:accent5>
        <a:accent6>
          <a:srgbClr val="031F4A"/>
        </a:accent6>
        <a:hlink>
          <a:srgbClr val="8F3B1B"/>
        </a:hlink>
        <a:folHlink>
          <a:srgbClr val="6F8135"/>
        </a:folHlink>
      </a:clrScheme>
      <a:clrMap bg1="lt1" tx1="dk1" bg2="lt2" tx2="dk2" accent1="accent1" accent2="accent2" accent3="accent3" accent4="accent4" accent5="accent5" accent6="accent6" hlink="hlink" folHlink="folHlink"/>
    </a:extraClrScheme>
    <a:extraClrScheme>
      <a:clrScheme name="TAPP retirement brand_v3 5">
        <a:dk1>
          <a:srgbClr val="000000"/>
        </a:dk1>
        <a:lt1>
          <a:srgbClr val="FFFFFF"/>
        </a:lt1>
        <a:dk2>
          <a:srgbClr val="FFFFFF"/>
        </a:dk2>
        <a:lt2>
          <a:srgbClr val="C5BFB7"/>
        </a:lt2>
        <a:accent1>
          <a:srgbClr val="D4CCAA"/>
        </a:accent1>
        <a:accent2>
          <a:srgbClr val="042353"/>
        </a:accent2>
        <a:accent3>
          <a:srgbClr val="FFFFFF"/>
        </a:accent3>
        <a:accent4>
          <a:srgbClr val="000000"/>
        </a:accent4>
        <a:accent5>
          <a:srgbClr val="E6E2D2"/>
        </a:accent5>
        <a:accent6>
          <a:srgbClr val="031F4A"/>
        </a:accent6>
        <a:hlink>
          <a:srgbClr val="8F3B1B"/>
        </a:hlink>
        <a:folHlink>
          <a:srgbClr val="586D1D"/>
        </a:folHlink>
      </a:clrScheme>
      <a:clrMap bg1="lt1" tx1="dk1" bg2="lt2" tx2="dk2" accent1="accent1" accent2="accent2" accent3="accent3" accent4="accent4" accent5="accent5" accent6="accent6" hlink="hlink" folHlink="folHlink"/>
    </a:extraClrScheme>
    <a:extraClrScheme>
      <a:clrScheme name="TAPP retirement brand_v3 6">
        <a:dk1>
          <a:srgbClr val="000000"/>
        </a:dk1>
        <a:lt1>
          <a:srgbClr val="FFFFFF"/>
        </a:lt1>
        <a:dk2>
          <a:srgbClr val="857362"/>
        </a:dk2>
        <a:lt2>
          <a:srgbClr val="51626F"/>
        </a:lt2>
        <a:accent1>
          <a:srgbClr val="D5C296"/>
        </a:accent1>
        <a:accent2>
          <a:srgbClr val="005ABB"/>
        </a:accent2>
        <a:accent3>
          <a:srgbClr val="FFFFFF"/>
        </a:accent3>
        <a:accent4>
          <a:srgbClr val="000000"/>
        </a:accent4>
        <a:accent5>
          <a:srgbClr val="E7DDC9"/>
        </a:accent5>
        <a:accent6>
          <a:srgbClr val="0051A9"/>
        </a:accent6>
        <a:hlink>
          <a:srgbClr val="FF0000"/>
        </a:hlink>
        <a:folHlink>
          <a:srgbClr val="008444"/>
        </a:folHlink>
      </a:clrScheme>
      <a:clrMap bg1="lt1" tx1="dk1" bg2="lt2" tx2="dk2" accent1="accent1" accent2="accent2" accent3="accent3" accent4="accent4" accent5="accent5" accent6="accent6" hlink="hlink" folHlink="folHlink"/>
    </a:extraClrScheme>
    <a:extraClrScheme>
      <a:clrScheme name="TAPP retirement brand_v3 7">
        <a:dk1>
          <a:srgbClr val="000000"/>
        </a:dk1>
        <a:lt1>
          <a:srgbClr val="FFFFFF"/>
        </a:lt1>
        <a:dk2>
          <a:srgbClr val="514A41"/>
        </a:dk2>
        <a:lt2>
          <a:srgbClr val="51626F"/>
        </a:lt2>
        <a:accent1>
          <a:srgbClr val="C8BE92"/>
        </a:accent1>
        <a:accent2>
          <a:srgbClr val="005ABB"/>
        </a:accent2>
        <a:accent3>
          <a:srgbClr val="FFFFFF"/>
        </a:accent3>
        <a:accent4>
          <a:srgbClr val="000000"/>
        </a:accent4>
        <a:accent5>
          <a:srgbClr val="E0DBC7"/>
        </a:accent5>
        <a:accent6>
          <a:srgbClr val="0051A9"/>
        </a:accent6>
        <a:hlink>
          <a:srgbClr val="FF0000"/>
        </a:hlink>
        <a:folHlink>
          <a:srgbClr val="008444"/>
        </a:folHlink>
      </a:clrScheme>
      <a:clrMap bg1="lt1" tx1="dk1" bg2="lt2" tx2="dk2" accent1="accent1" accent2="accent2" accent3="accent3" accent4="accent4" accent5="accent5" accent6="accent6" hlink="hlink" folHlink="folHlink"/>
    </a:extraClrScheme>
    <a:extraClrScheme>
      <a:clrScheme name="TAPP retirement brand_v3 8">
        <a:dk1>
          <a:srgbClr val="514A41"/>
        </a:dk1>
        <a:lt1>
          <a:srgbClr val="C8BE92"/>
        </a:lt1>
        <a:dk2>
          <a:srgbClr val="042353"/>
        </a:dk2>
        <a:lt2>
          <a:srgbClr val="51626F"/>
        </a:lt2>
        <a:accent1>
          <a:srgbClr val="FFFFFF"/>
        </a:accent1>
        <a:accent2>
          <a:srgbClr val="005ABB"/>
        </a:accent2>
        <a:accent3>
          <a:srgbClr val="E0DBC7"/>
        </a:accent3>
        <a:accent4>
          <a:srgbClr val="443E36"/>
        </a:accent4>
        <a:accent5>
          <a:srgbClr val="FFFFFF"/>
        </a:accent5>
        <a:accent6>
          <a:srgbClr val="0051A9"/>
        </a:accent6>
        <a:hlink>
          <a:srgbClr val="FF0000"/>
        </a:hlink>
        <a:folHlink>
          <a:srgbClr val="00844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4932</TotalTime>
  <Words>3599</Words>
  <Application>Microsoft Macintosh PowerPoint</Application>
  <PresentationFormat>On-screen Show (4:3)</PresentationFormat>
  <Paragraphs>472</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TAPP retirement brand_v3</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Pagnozzi</dc:creator>
  <cp:lastModifiedBy>Pat Webb</cp:lastModifiedBy>
  <cp:revision>183</cp:revision>
  <cp:lastPrinted>2013-10-17T17:33:12Z</cp:lastPrinted>
  <dcterms:created xsi:type="dcterms:W3CDTF">2013-07-12T16:36:48Z</dcterms:created>
  <dcterms:modified xsi:type="dcterms:W3CDTF">2014-08-25T21:12:52Z</dcterms:modified>
</cp:coreProperties>
</file>