
<file path=[Content_Types].xml><?xml version="1.0" encoding="utf-8"?>
<Types xmlns="http://schemas.openxmlformats.org/package/2006/content-types">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theme/theme1.xml" ContentType="application/vnd.openxmlformats-officedocument.theme+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tableStyles.xml" ContentType="application/vnd.openxmlformats-officedocument.presentationml.tableStyles+xml"/>
  <Override PartName="/ppt/tags/tag1.xml" ContentType="application/vnd.openxmlformats-officedocument.presentationml.tags+xml"/>
  <Override PartName="/ppt/handoutMasters/handoutMaster1.xml" ContentType="application/vnd.openxmlformats-officedocument.presentationml.handoutMaster+xml"/>
  <Override PartName="/ppt/theme/theme3.xml" ContentType="application/vnd.openxmlformats-officedocument.theme+xml"/>
  <Override PartName="/ppt/viewProps.xml" ContentType="application/vnd.openxmlformats-officedocument.presentationml.viewProps+xml"/>
  <Default Extension="jpeg" ContentType="image/jpeg"/>
  <Default Extension="rels" ContentType="application/vnd.openxmlformats-package.relationships+xml"/>
  <Default Extension="xml" ContentType="application/xml"/>
</Types>
</file>

<file path=_rels/.rels>&#65279;<?xml version="1.0" encoding="UTF-8" standalone="yes"?>
<Relationships xmlns="http://schemas.openxmlformats.org/package/2006/relationships">
  <Relationship Id="rId3" Type="http://schemas.openxmlformats.org/officeDocument/2006/relationships/extended-properties" Target="docProps/app.xml" />
  <Relationship Id="rId2" Type="http://schemas.openxmlformats.org/package/2006/relationships/metadata/core-properties" Target="docProps/core.xml"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6"/>
  </p:notesMasterIdLst>
  <p:handoutMasterIdLst>
    <p:handoutMasterId r:id="rId27"/>
  </p:handoutMasterIdLst>
  <p:sldIdLst>
    <p:sldId id="358" r:id="rId2"/>
    <p:sldId id="359" r:id="rId3"/>
    <p:sldId id="390" r:id="rId4"/>
    <p:sldId id="375" r:id="rId5"/>
    <p:sldId id="376" r:id="rId6"/>
    <p:sldId id="377" r:id="rId7"/>
    <p:sldId id="378" r:id="rId8"/>
    <p:sldId id="391" r:id="rId9"/>
    <p:sldId id="379" r:id="rId10"/>
    <p:sldId id="381" r:id="rId11"/>
    <p:sldId id="380" r:id="rId12"/>
    <p:sldId id="382" r:id="rId13"/>
    <p:sldId id="383" r:id="rId14"/>
    <p:sldId id="360" r:id="rId15"/>
    <p:sldId id="361" r:id="rId16"/>
    <p:sldId id="362" r:id="rId17"/>
    <p:sldId id="384" r:id="rId18"/>
    <p:sldId id="387" r:id="rId19"/>
    <p:sldId id="363" r:id="rId20"/>
    <p:sldId id="364" r:id="rId21"/>
    <p:sldId id="365" r:id="rId22"/>
    <p:sldId id="385" r:id="rId23"/>
    <p:sldId id="386" r:id="rId24"/>
    <p:sldId id="389" r:id="rId25"/>
  </p:sldIdLst>
  <p:sldSz cx="9144000" cy="6858000" type="screen4x3"/>
  <p:notesSz cx="7010400" cy="9296400"/>
  <p:custDataLst>
    <p:tags r:id="rId28"/>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1C1C"/>
    <a:srgbClr val="2929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106" y="-90"/>
      </p:cViewPr>
      <p:guideLst>
        <p:guide orient="horz" pos="2928"/>
        <p:guide pos="2208"/>
      </p:guideLst>
    </p:cSldViewPr>
  </p:notesViewPr>
  <p:gridSpacing cx="76200" cy="76200"/>
</p:viewPr>
</file>

<file path=ppt/_rels/presentation.xml.rels>&#65279;<?xml version="1.0" encoding="UTF-8" standalone="yes"?>
<Relationships xmlns="http://schemas.openxmlformats.org/package/2006/relationships">
  <Relationship Id="rId2" Type="http://schemas.openxmlformats.org/officeDocument/2006/relationships/slide" Target="slides/slide1.xml" />
  <Relationship Id="rId3" Type="http://schemas.openxmlformats.org/officeDocument/2006/relationships/slide" Target="slides/slide2.xml" />
  <Relationship Id="rId4" Type="http://schemas.openxmlformats.org/officeDocument/2006/relationships/slide" Target="slides/slide3.xml" />
  <Relationship Id="rId5" Type="http://schemas.openxmlformats.org/officeDocument/2006/relationships/slide" Target="slides/slide4.xml" />
  <Relationship Id="rId6" Type="http://schemas.openxmlformats.org/officeDocument/2006/relationships/slide" Target="slides/slide5.xml" />
  <Relationship Id="rId7" Type="http://schemas.openxmlformats.org/officeDocument/2006/relationships/slide" Target="slides/slide6.xml" />
  <Relationship Id="rId8" Type="http://schemas.openxmlformats.org/officeDocument/2006/relationships/slide" Target="slides/slide7.xml" />
  <Relationship Id="rId9" Type="http://schemas.openxmlformats.org/officeDocument/2006/relationships/slide" Target="slides/slide8.xml" />
  <Relationship Id="rId10" Type="http://schemas.openxmlformats.org/officeDocument/2006/relationships/slide" Target="slides/slide9.xml" />
  <Relationship Id="rId11" Type="http://schemas.openxmlformats.org/officeDocument/2006/relationships/slide" Target="slides/slide10.xml" />
  <Relationship Id="rId12" Type="http://schemas.openxmlformats.org/officeDocument/2006/relationships/slide" Target="slides/slide11.xml" />
  <Relationship Id="rId13" Type="http://schemas.openxmlformats.org/officeDocument/2006/relationships/slide" Target="slides/slide12.xml" />
  <Relationship Id="rId14" Type="http://schemas.openxmlformats.org/officeDocument/2006/relationships/slide" Target="slides/slide13.xml" />
  <Relationship Id="rId15" Type="http://schemas.openxmlformats.org/officeDocument/2006/relationships/slide" Target="slides/slide14.xml" />
  <Relationship Id="rId16" Type="http://schemas.openxmlformats.org/officeDocument/2006/relationships/slide" Target="slides/slide15.xml" />
  <Relationship Id="rId17" Type="http://schemas.openxmlformats.org/officeDocument/2006/relationships/slide" Target="slides/slide16.xml" />
  <Relationship Id="rId18" Type="http://schemas.openxmlformats.org/officeDocument/2006/relationships/slide" Target="slides/slide17.xml" />
  <Relationship Id="rId19" Type="http://schemas.openxmlformats.org/officeDocument/2006/relationships/slide" Target="slides/slide18.xml" />
  <Relationship Id="rId20" Type="http://schemas.openxmlformats.org/officeDocument/2006/relationships/slide" Target="slides/slide19.xml" />
  <Relationship Id="rId21" Type="http://schemas.openxmlformats.org/officeDocument/2006/relationships/slide" Target="slides/slide20.xml" />
  <Relationship Id="rId22" Type="http://schemas.openxmlformats.org/officeDocument/2006/relationships/slide" Target="slides/slide21.xml" />
  <Relationship Id="rId23" Type="http://schemas.openxmlformats.org/officeDocument/2006/relationships/slide" Target="slides/slide22.xml" />
  <Relationship Id="rId24" Type="http://schemas.openxmlformats.org/officeDocument/2006/relationships/slide" Target="slides/slide23.xml" />
  <Relationship Id="rId25" Type="http://schemas.openxmlformats.org/officeDocument/2006/relationships/slide" Target="slides/slide24.xml" />
  <Relationship Id="rId26" Type="http://schemas.openxmlformats.org/officeDocument/2006/relationships/notesMaster" Target="notesMasters/notesMaster1.xml" />
  <Relationship Id="rId29" Type="http://schemas.openxmlformats.org/officeDocument/2006/relationships/presProps" Target="presProps.xml" />
  <Relationship Id="rId1" Type="http://schemas.openxmlformats.org/officeDocument/2006/relationships/slideMaster" Target="slideMasters/slideMaster1.xml" />
  <Relationship Id="rId32" Type="http://schemas.openxmlformats.org/officeDocument/2006/relationships/tableStyles" Target="tableStyles.xml" />
  <Relationship Id="rId28" Type="http://schemas.openxmlformats.org/officeDocument/2006/relationships/tags" Target="tags/tag1.xml" />
  <Relationship Id="rId31" Type="http://schemas.openxmlformats.org/officeDocument/2006/relationships/theme" Target="theme/theme1.xml" />
  <Relationship Id="rId27" Type="http://schemas.openxmlformats.org/officeDocument/2006/relationships/handoutMaster" Target="handoutMasters/handoutMaster1.xml" />
  <Relationship Id="rId30" Type="http://schemas.openxmlformats.org/officeDocument/2006/relationships/viewProps" Target="viewProps.xml" />
</Relationship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3.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en-US" dirty="0"/>
          </a:p>
        </p:txBody>
      </p:sp>
      <p:sp>
        <p:nvSpPr>
          <p:cNvPr id="23555" name="Rectangle 3"/>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en-US" dirty="0"/>
          </a:p>
        </p:txBody>
      </p:sp>
      <p:sp>
        <p:nvSpPr>
          <p:cNvPr id="23556"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en-US" dirty="0"/>
          </a:p>
        </p:txBody>
      </p:sp>
      <p:sp>
        <p:nvSpPr>
          <p:cNvPr id="23557" name="Rectangle 5"/>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2CA49D43-C670-4837-BE50-0A46712129C5}" type="slidenum">
              <a:rPr lang="en-US" altLang="en-US"/>
              <a:pPr>
                <a:defRPr/>
              </a:pPr>
              <a:t>‹#›</a:t>
            </a:fld>
            <a:endParaRPr lang="en-US" altLang="en-US" dirty="0"/>
          </a:p>
        </p:txBody>
      </p:sp>
    </p:spTree>
    <p:extLst>
      <p:ext uri="{BB962C8B-B14F-4D97-AF65-F5344CB8AC3E}">
        <p14:creationId xmlns:p14="http://schemas.microsoft.com/office/powerpoint/2010/main" val="1813815718"/>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en-US" dirty="0"/>
          </a:p>
        </p:txBody>
      </p:sp>
      <p:sp>
        <p:nvSpPr>
          <p:cNvPr id="22531"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en-US" dirty="0"/>
          </a:p>
        </p:txBody>
      </p:sp>
      <p:sp>
        <p:nvSpPr>
          <p:cNvPr id="2253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vert="horz" wrap="square" lIns="91440" tIns="45720" rIns="91440" bIns="45720" numCol="1" anchor="ctr" anchorCtr="0" compatLnSpc="1">
            <a:prstTxWarp prst="textNoShape">
              <a:avLst/>
            </a:prstTxWarp>
          </a:bodyPr>
          <a:lstStyle/>
          <a:p>
            <a:pPr lvl="0"/>
            <a:endParaRPr lang="en-US" noProof="0" dirty="0" smtClean="0"/>
          </a:p>
        </p:txBody>
      </p:sp>
      <p:sp>
        <p:nvSpPr>
          <p:cNvPr id="22533"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2534"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en-US" dirty="0"/>
          </a:p>
        </p:txBody>
      </p:sp>
      <p:sp>
        <p:nvSpPr>
          <p:cNvPr id="22535"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D569F882-BC57-4DA0-A4A9-358950D0E250}" type="slidenum">
              <a:rPr lang="en-US" altLang="en-US"/>
              <a:pPr>
                <a:defRPr/>
              </a:pPr>
              <a:t>‹#›</a:t>
            </a:fld>
            <a:endParaRPr lang="en-US" altLang="en-US" dirty="0"/>
          </a:p>
        </p:txBody>
      </p:sp>
    </p:spTree>
    <p:extLst>
      <p:ext uri="{BB962C8B-B14F-4D97-AF65-F5344CB8AC3E}">
        <p14:creationId xmlns:p14="http://schemas.microsoft.com/office/powerpoint/2010/main" val="7205267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noFill/>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a:noFill/>
        </p:spPr>
        <p:txBody>
          <a:bodyPr/>
          <a:lstStyle/>
          <a:p>
            <a:pPr eaLnBrk="1" hangingPunct="1"/>
            <a:endParaRPr lang="en-US" altLang="en-US" dirty="0" smtClean="0"/>
          </a:p>
        </p:txBody>
      </p:sp>
      <p:sp>
        <p:nvSpPr>
          <p:cNvPr id="4506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6C15DFB-BECC-4978-81B1-FDB2A5411C27}" type="slidenum">
              <a:rPr lang="en-US" altLang="en-US" smtClean="0"/>
              <a:pPr eaLnBrk="1" hangingPunct="1">
                <a:spcBef>
                  <a:spcPct val="0"/>
                </a:spcBef>
              </a:pPr>
              <a:t>1</a:t>
            </a:fld>
            <a:endParaRPr lang="en-US" altLang="en-US" dirty="0" smtClean="0"/>
          </a:p>
        </p:txBody>
      </p:sp>
    </p:spTree>
    <p:extLst>
      <p:ext uri="{BB962C8B-B14F-4D97-AF65-F5344CB8AC3E}">
        <p14:creationId xmlns:p14="http://schemas.microsoft.com/office/powerpoint/2010/main" val="3100457680"/>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457200" y="1219200"/>
            <a:ext cx="8229600" cy="0"/>
          </a:xfrm>
          <a:prstGeom prst="line">
            <a:avLst/>
          </a:prstGeom>
          <a:ln w="25400">
            <a:solidFill>
              <a:srgbClr val="AAAD0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 y="2706688"/>
            <a:ext cx="8229600" cy="0"/>
          </a:xfrm>
          <a:prstGeom prst="line">
            <a:avLst/>
          </a:prstGeom>
          <a:ln w="25400">
            <a:solidFill>
              <a:srgbClr val="AAAD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457200" y="1219200"/>
            <a:ext cx="82296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876772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457200" y="273050"/>
            <a:ext cx="8229600" cy="0"/>
          </a:xfrm>
          <a:prstGeom prst="line">
            <a:avLst/>
          </a:prstGeom>
          <a:ln w="25400">
            <a:solidFill>
              <a:srgbClr val="AAAD0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66725" y="1406525"/>
            <a:ext cx="8229600" cy="0"/>
          </a:xfrm>
          <a:prstGeom prst="line">
            <a:avLst/>
          </a:prstGeom>
          <a:ln w="25400">
            <a:solidFill>
              <a:srgbClr val="AAAD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a:bodyPr>
          <a:lstStyle>
            <a:lvl1pPr>
              <a:defRPr sz="36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a:defRPr sz="2400"/>
            </a:lvl1pPr>
            <a:lvl2pPr>
              <a:defRPr sz="2400"/>
            </a:lvl2pPr>
            <a:lvl3pPr>
              <a:defRPr sz="2400"/>
            </a:lvl3pPr>
            <a:lvl4pPr>
              <a:defRPr sz="2400"/>
            </a:lvl4pPr>
            <a:lvl5pPr>
              <a:defRPr sz="2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853945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457200" y="263525"/>
            <a:ext cx="8229600" cy="0"/>
          </a:xfrm>
          <a:prstGeom prst="line">
            <a:avLst/>
          </a:prstGeom>
          <a:ln w="25400">
            <a:solidFill>
              <a:srgbClr val="AAAD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457200" y="1416050"/>
            <a:ext cx="8229600" cy="0"/>
          </a:xfrm>
          <a:prstGeom prst="line">
            <a:avLst/>
          </a:prstGeom>
          <a:ln w="25400">
            <a:solidFill>
              <a:srgbClr val="AAAD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386188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p:nvCxnSpPr>
        <p:spPr>
          <a:xfrm>
            <a:off x="457200" y="273050"/>
            <a:ext cx="8229600" cy="0"/>
          </a:xfrm>
          <a:prstGeom prst="line">
            <a:avLst/>
          </a:prstGeom>
          <a:ln w="25400">
            <a:solidFill>
              <a:srgbClr val="AAAD00"/>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466725" y="1406525"/>
            <a:ext cx="8229600" cy="0"/>
          </a:xfrm>
          <a:prstGeom prst="line">
            <a:avLst/>
          </a:prstGeom>
          <a:ln w="25400">
            <a:solidFill>
              <a:srgbClr val="AAAD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697765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3691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normAutofit/>
          </a:bodyPr>
          <a:lstStyle>
            <a:lvl1pPr algn="l">
              <a:defRPr sz="24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0736824"/>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image" Target="../media/image1.jpeg" />
  <Relationship Id="rId3" Type="http://schemas.openxmlformats.org/officeDocument/2006/relationships/slideLayout" Target="../slideLayouts/slideLayout3.xml" />
  <Relationship Id="rId7"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5" Type="http://schemas.openxmlformats.org/officeDocument/2006/relationships/slideLayout" Target="../slideLayouts/slideLayout5.xml" />
  <Relationship Id="rId4" Type="http://schemas.openxmlformats.org/officeDocument/2006/relationships/slideLayout" Target="../slideLayouts/slideLayout4.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028" name="Picture 1"/>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726113" y="5943600"/>
            <a:ext cx="3113087"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1" r:id="rId5"/>
    <p:sldLayoutId id="2147483762" r:id="rId6"/>
  </p:sldLayoutIdLst>
  <p:timing>
    <p:tnLst>
      <p:par>
        <p:cTn id="1" dur="indefinite" restart="never" nodeType="tmRoot"/>
      </p:par>
    </p:tnLst>
  </p:timing>
  <p:txStyles>
    <p:titleStyle>
      <a:lvl1pPr algn="ctr" rtl="0" eaLnBrk="0" fontAlgn="base" hangingPunct="0">
        <a:spcBef>
          <a:spcPct val="0"/>
        </a:spcBef>
        <a:spcAft>
          <a:spcPct val="0"/>
        </a:spcAft>
        <a:defRPr sz="3600" b="1" kern="1200">
          <a:solidFill>
            <a:srgbClr val="35006D"/>
          </a:solidFill>
          <a:latin typeface="Tahoma" panose="020B0604030504040204" pitchFamily="34" charset="0"/>
          <a:ea typeface="Tahoma" panose="020B0604030504040204" pitchFamily="34" charset="0"/>
          <a:cs typeface="Tahoma" panose="020B0604030504040204" pitchFamily="34" charset="0"/>
        </a:defRPr>
      </a:lvl1pPr>
      <a:lvl2pPr algn="ctr" rtl="0" eaLnBrk="0" fontAlgn="base" hangingPunct="0">
        <a:spcBef>
          <a:spcPct val="0"/>
        </a:spcBef>
        <a:spcAft>
          <a:spcPct val="0"/>
        </a:spcAft>
        <a:defRPr sz="3600" b="1">
          <a:solidFill>
            <a:srgbClr val="35006D"/>
          </a:solidFill>
          <a:latin typeface="Tahoma" pitchFamily="34" charset="0"/>
          <a:cs typeface="Tahoma" pitchFamily="34" charset="0"/>
        </a:defRPr>
      </a:lvl2pPr>
      <a:lvl3pPr algn="ctr" rtl="0" eaLnBrk="0" fontAlgn="base" hangingPunct="0">
        <a:spcBef>
          <a:spcPct val="0"/>
        </a:spcBef>
        <a:spcAft>
          <a:spcPct val="0"/>
        </a:spcAft>
        <a:defRPr sz="3600" b="1">
          <a:solidFill>
            <a:srgbClr val="35006D"/>
          </a:solidFill>
          <a:latin typeface="Tahoma" pitchFamily="34" charset="0"/>
          <a:cs typeface="Tahoma" pitchFamily="34" charset="0"/>
        </a:defRPr>
      </a:lvl3pPr>
      <a:lvl4pPr algn="ctr" rtl="0" eaLnBrk="0" fontAlgn="base" hangingPunct="0">
        <a:spcBef>
          <a:spcPct val="0"/>
        </a:spcBef>
        <a:spcAft>
          <a:spcPct val="0"/>
        </a:spcAft>
        <a:defRPr sz="3600" b="1">
          <a:solidFill>
            <a:srgbClr val="35006D"/>
          </a:solidFill>
          <a:latin typeface="Tahoma" pitchFamily="34" charset="0"/>
          <a:cs typeface="Tahoma" pitchFamily="34" charset="0"/>
        </a:defRPr>
      </a:lvl4pPr>
      <a:lvl5pPr algn="ctr" rtl="0" eaLnBrk="0" fontAlgn="base" hangingPunct="0">
        <a:spcBef>
          <a:spcPct val="0"/>
        </a:spcBef>
        <a:spcAft>
          <a:spcPct val="0"/>
        </a:spcAft>
        <a:defRPr sz="3600" b="1">
          <a:solidFill>
            <a:srgbClr val="35006D"/>
          </a:solidFill>
          <a:latin typeface="Tahoma" pitchFamily="34" charset="0"/>
          <a:cs typeface="Tahoma" pitchFamily="34" charset="0"/>
        </a:defRPr>
      </a:lvl5pPr>
      <a:lvl6pPr marL="457200" algn="ctr" rtl="0" fontAlgn="base">
        <a:spcBef>
          <a:spcPct val="0"/>
        </a:spcBef>
        <a:spcAft>
          <a:spcPct val="0"/>
        </a:spcAft>
        <a:defRPr sz="3600" b="1">
          <a:solidFill>
            <a:srgbClr val="35006D"/>
          </a:solidFill>
          <a:latin typeface="Tahoma" pitchFamily="34" charset="0"/>
          <a:cs typeface="Tahoma" pitchFamily="34" charset="0"/>
        </a:defRPr>
      </a:lvl6pPr>
      <a:lvl7pPr marL="914400" algn="ctr" rtl="0" fontAlgn="base">
        <a:spcBef>
          <a:spcPct val="0"/>
        </a:spcBef>
        <a:spcAft>
          <a:spcPct val="0"/>
        </a:spcAft>
        <a:defRPr sz="3600" b="1">
          <a:solidFill>
            <a:srgbClr val="35006D"/>
          </a:solidFill>
          <a:latin typeface="Tahoma" pitchFamily="34" charset="0"/>
          <a:cs typeface="Tahoma" pitchFamily="34" charset="0"/>
        </a:defRPr>
      </a:lvl7pPr>
      <a:lvl8pPr marL="1371600" algn="ctr" rtl="0" fontAlgn="base">
        <a:spcBef>
          <a:spcPct val="0"/>
        </a:spcBef>
        <a:spcAft>
          <a:spcPct val="0"/>
        </a:spcAft>
        <a:defRPr sz="3600" b="1">
          <a:solidFill>
            <a:srgbClr val="35006D"/>
          </a:solidFill>
          <a:latin typeface="Tahoma" pitchFamily="34" charset="0"/>
          <a:cs typeface="Tahoma" pitchFamily="34" charset="0"/>
        </a:defRPr>
      </a:lvl8pPr>
      <a:lvl9pPr marL="1828800" algn="ctr" rtl="0" fontAlgn="base">
        <a:spcBef>
          <a:spcPct val="0"/>
        </a:spcBef>
        <a:spcAft>
          <a:spcPct val="0"/>
        </a:spcAft>
        <a:defRPr sz="3600" b="1">
          <a:solidFill>
            <a:srgbClr val="35006D"/>
          </a:solidFill>
          <a:latin typeface="Tahoma" pitchFamily="34" charset="0"/>
          <a:cs typeface="Tahoma" pitchFamily="34" charset="0"/>
        </a:defRPr>
      </a:lvl9pPr>
    </p:titleStyle>
    <p:bodyStyle>
      <a:lvl1pPr marL="342900" indent="-342900" algn="l" rtl="0" eaLnBrk="0" fontAlgn="base" hangingPunct="0">
        <a:spcBef>
          <a:spcPct val="20000"/>
        </a:spcBef>
        <a:spcAft>
          <a:spcPct val="0"/>
        </a:spcAft>
        <a:buFont typeface="Arial"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rtl="0" eaLnBrk="0" fontAlgn="base" hangingPunct="0">
        <a:spcBef>
          <a:spcPct val="20000"/>
        </a:spcBef>
        <a:spcAft>
          <a:spcPct val="0"/>
        </a:spcAft>
        <a:buFont typeface="Arial"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l" rtl="0" eaLnBrk="0" fontAlgn="base" hangingPunct="0">
        <a:spcBef>
          <a:spcPct val="20000"/>
        </a:spcBef>
        <a:spcAft>
          <a:spcPct val="0"/>
        </a:spcAft>
        <a:buFont typeface="Arial"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2.xml" />
</Relationships>
</file>

<file path=ppt/slides/_rels/slide1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5"/>
          <p:cNvSpPr txBox="1">
            <a:spLocks noChangeArrowheads="1"/>
          </p:cNvSpPr>
          <p:nvPr/>
        </p:nvSpPr>
        <p:spPr bwMode="auto">
          <a:xfrm>
            <a:off x="563563" y="355600"/>
            <a:ext cx="8001000" cy="38041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spAutoFit/>
          </a:bodyPr>
          <a:lstStyle>
            <a:lvl1pPr eaLnBrk="0" hangingPunct="0">
              <a:spcBef>
                <a:spcPct val="20000"/>
              </a:spcBef>
              <a:buFont typeface="Arial" charset="0"/>
              <a:buChar char="•"/>
              <a:defRPr sz="2400">
                <a:solidFill>
                  <a:schemeClr val="tx1"/>
                </a:solidFill>
                <a:latin typeface="Tahoma" pitchFamily="34" charset="0"/>
                <a:cs typeface="Tahoma" pitchFamily="34" charset="0"/>
              </a:defRPr>
            </a:lvl1pPr>
            <a:lvl2pPr marL="742950" indent="-285750" eaLnBrk="0" hangingPunct="0">
              <a:spcBef>
                <a:spcPct val="20000"/>
              </a:spcBef>
              <a:buFont typeface="Arial" charset="0"/>
              <a:buChar char="–"/>
              <a:defRPr sz="2400">
                <a:solidFill>
                  <a:schemeClr val="tx1"/>
                </a:solidFill>
                <a:latin typeface="Tahoma" pitchFamily="34" charset="0"/>
                <a:cs typeface="Tahoma" pitchFamily="34" charset="0"/>
              </a:defRPr>
            </a:lvl2pPr>
            <a:lvl3pPr marL="1143000" indent="-228600" eaLnBrk="0" hangingPunct="0">
              <a:spcBef>
                <a:spcPct val="20000"/>
              </a:spcBef>
              <a:buFont typeface="Arial" charset="0"/>
              <a:buChar char="•"/>
              <a:defRPr sz="2400">
                <a:solidFill>
                  <a:schemeClr val="tx1"/>
                </a:solidFill>
                <a:latin typeface="Tahoma" pitchFamily="34" charset="0"/>
                <a:cs typeface="Tahoma" pitchFamily="34" charset="0"/>
              </a:defRPr>
            </a:lvl3pPr>
            <a:lvl4pPr marL="1600200" indent="-228600" eaLnBrk="0" hangingPunct="0">
              <a:spcBef>
                <a:spcPct val="20000"/>
              </a:spcBef>
              <a:buFont typeface="Arial" charset="0"/>
              <a:buChar char="–"/>
              <a:defRPr sz="2400">
                <a:solidFill>
                  <a:schemeClr val="tx1"/>
                </a:solidFill>
                <a:latin typeface="Tahoma" pitchFamily="34" charset="0"/>
                <a:cs typeface="Tahoma" pitchFamily="34" charset="0"/>
              </a:defRPr>
            </a:lvl4pPr>
            <a:lvl5pPr marL="2057400" indent="-228600" eaLnBrk="0" hangingPunct="0">
              <a:spcBef>
                <a:spcPct val="20000"/>
              </a:spcBef>
              <a:buFont typeface="Arial" charset="0"/>
              <a:buChar char="»"/>
              <a:defRPr sz="24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Font typeface="Arial" charset="0"/>
              <a:buChar char="»"/>
              <a:defRPr sz="24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Font typeface="Arial" charset="0"/>
              <a:buChar char="»"/>
              <a:defRPr sz="24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Font typeface="Arial" charset="0"/>
              <a:buChar char="»"/>
              <a:defRPr sz="24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Font typeface="Arial" charset="0"/>
              <a:buChar char="»"/>
              <a:defRPr sz="2400">
                <a:solidFill>
                  <a:schemeClr val="tx1"/>
                </a:solidFill>
                <a:latin typeface="Tahoma" pitchFamily="34" charset="0"/>
                <a:cs typeface="Tahoma" pitchFamily="34" charset="0"/>
              </a:defRPr>
            </a:lvl9pPr>
          </a:lstStyle>
          <a:p>
            <a:pPr algn="ctr">
              <a:spcBef>
                <a:spcPct val="55000"/>
              </a:spcBef>
              <a:buNone/>
            </a:pPr>
            <a:r>
              <a:rPr lang="en-US" altLang="en-US" b="1" u="sng" dirty="0" smtClean="0">
                <a:solidFill>
                  <a:srgbClr val="35006D"/>
                </a:solidFill>
              </a:rPr>
              <a:t>The Colorado Uniform Trust Decanting Act: </a:t>
            </a:r>
          </a:p>
          <a:p>
            <a:pPr algn="ctr">
              <a:spcBef>
                <a:spcPts val="600"/>
              </a:spcBef>
              <a:buNone/>
            </a:pPr>
            <a:r>
              <a:rPr lang="en-US" altLang="en-US" b="1" u="sng" dirty="0" smtClean="0">
                <a:solidFill>
                  <a:srgbClr val="35006D"/>
                </a:solidFill>
              </a:rPr>
              <a:t>A Tool in Trust Administration</a:t>
            </a:r>
            <a:r>
              <a:rPr lang="en-US" altLang="en-US" sz="5400" b="1" dirty="0">
                <a:solidFill>
                  <a:srgbClr val="35006D"/>
                </a:solidFill>
              </a:rPr>
              <a:t/>
            </a:r>
            <a:br>
              <a:rPr lang="en-US" altLang="en-US" sz="5400" b="1" dirty="0">
                <a:solidFill>
                  <a:srgbClr val="35006D"/>
                </a:solidFill>
              </a:rPr>
            </a:br>
            <a:r>
              <a:rPr lang="en-US" altLang="en-US" sz="4000" b="1" dirty="0">
                <a:latin typeface="Arial" charset="0"/>
              </a:rPr>
              <a:t/>
            </a:r>
            <a:br>
              <a:rPr lang="en-US" altLang="en-US" sz="4000" b="1" dirty="0">
                <a:latin typeface="Arial" charset="0"/>
              </a:rPr>
            </a:br>
            <a:r>
              <a:rPr lang="en-US" altLang="en-US" sz="2000" b="1" dirty="0">
                <a:latin typeface="Arial" charset="0"/>
              </a:rPr>
              <a:t/>
            </a:r>
            <a:br>
              <a:rPr lang="en-US" altLang="en-US" sz="2000" b="1" dirty="0">
                <a:latin typeface="Arial" charset="0"/>
              </a:rPr>
            </a:br>
            <a:r>
              <a:rPr lang="en-US" altLang="en-US" sz="1400" b="1" dirty="0"/>
              <a:t>by</a:t>
            </a:r>
          </a:p>
          <a:p>
            <a:pPr algn="ctr">
              <a:spcBef>
                <a:spcPct val="0"/>
              </a:spcBef>
              <a:buFontTx/>
              <a:buNone/>
            </a:pPr>
            <a:r>
              <a:rPr lang="en-US" altLang="en-US" sz="1400" b="1" dirty="0" smtClean="0"/>
              <a:t>Jessica L. Broderick, Esq.</a:t>
            </a:r>
            <a:r>
              <a:rPr lang="en-US" altLang="en-US" sz="1400" b="1" dirty="0"/>
              <a:t/>
            </a:r>
            <a:br>
              <a:rPr lang="en-US" altLang="en-US" sz="1400" b="1" dirty="0"/>
            </a:br>
            <a:r>
              <a:rPr lang="en-US" altLang="en-US" sz="1400" b="1" dirty="0"/>
              <a:t>Sherman &amp; Howard L.L.C.</a:t>
            </a:r>
          </a:p>
          <a:p>
            <a:pPr algn="ctr">
              <a:spcBef>
                <a:spcPct val="0"/>
              </a:spcBef>
              <a:buFontTx/>
              <a:buNone/>
            </a:pPr>
            <a:r>
              <a:rPr lang="en-US" altLang="en-US" sz="1400" b="1" dirty="0"/>
              <a:t>633 17</a:t>
            </a:r>
            <a:r>
              <a:rPr lang="en-US" altLang="en-US" sz="1400" b="1" baseline="30000" dirty="0"/>
              <a:t>th</a:t>
            </a:r>
            <a:r>
              <a:rPr lang="en-US" altLang="en-US" sz="1400" b="1" dirty="0"/>
              <a:t> Street, Suite 3000</a:t>
            </a:r>
          </a:p>
          <a:p>
            <a:pPr algn="ctr">
              <a:spcBef>
                <a:spcPct val="0"/>
              </a:spcBef>
              <a:buFontTx/>
              <a:buNone/>
            </a:pPr>
            <a:r>
              <a:rPr lang="en-US" altLang="en-US" sz="1400" b="1" dirty="0"/>
              <a:t>Denver, CO 80202</a:t>
            </a:r>
          </a:p>
          <a:p>
            <a:pPr algn="ctr">
              <a:spcBef>
                <a:spcPct val="0"/>
              </a:spcBef>
              <a:buFontTx/>
              <a:buNone/>
            </a:pPr>
            <a:r>
              <a:rPr lang="en-US" altLang="en-US" sz="1400" b="1" dirty="0" smtClean="0"/>
              <a:t>jbroderick@shermanhoward.com</a:t>
            </a:r>
            <a:endParaRPr lang="en-US" altLang="en-US" sz="1400" b="1" dirty="0"/>
          </a:p>
          <a:p>
            <a:pPr algn="ctr">
              <a:spcBef>
                <a:spcPct val="0"/>
              </a:spcBef>
              <a:buFontTx/>
              <a:buNone/>
            </a:pPr>
            <a:r>
              <a:rPr lang="en-US" altLang="en-US" sz="1400" b="1" dirty="0"/>
              <a:t>         Tel.  </a:t>
            </a:r>
            <a:r>
              <a:rPr lang="en-US" altLang="en-US" sz="1400" b="1" dirty="0" smtClean="0"/>
              <a:t>303-299-8446</a:t>
            </a:r>
            <a:r>
              <a:rPr lang="en-US" altLang="en-US" sz="1800" b="1" dirty="0"/>
              <a:t>	</a:t>
            </a:r>
          </a:p>
          <a:p>
            <a:pPr algn="ctr">
              <a:spcBef>
                <a:spcPct val="0"/>
              </a:spcBef>
              <a:buFontTx/>
              <a:buNone/>
            </a:pPr>
            <a:endParaRPr lang="en-US" altLang="en-US" sz="1800" b="1" dirty="0">
              <a:latin typeface="Arial" charset="0"/>
            </a:endParaRPr>
          </a:p>
        </p:txBody>
      </p:sp>
      <p:sp>
        <p:nvSpPr>
          <p:cNvPr id="25603" name="Text Box 8"/>
          <p:cNvSpPr txBox="1">
            <a:spLocks noChangeArrowheads="1"/>
          </p:cNvSpPr>
          <p:nvPr/>
        </p:nvSpPr>
        <p:spPr bwMode="auto">
          <a:xfrm>
            <a:off x="1935163" y="3657600"/>
            <a:ext cx="52578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2400">
                <a:solidFill>
                  <a:schemeClr val="tx1"/>
                </a:solidFill>
                <a:latin typeface="Tahoma" pitchFamily="34" charset="0"/>
                <a:cs typeface="Tahoma" pitchFamily="34" charset="0"/>
              </a:defRPr>
            </a:lvl1pPr>
            <a:lvl2pPr marL="742950" indent="-285750" eaLnBrk="0" hangingPunct="0">
              <a:spcBef>
                <a:spcPct val="20000"/>
              </a:spcBef>
              <a:buFont typeface="Arial" charset="0"/>
              <a:buChar char="–"/>
              <a:defRPr sz="2400">
                <a:solidFill>
                  <a:schemeClr val="tx1"/>
                </a:solidFill>
                <a:latin typeface="Tahoma" pitchFamily="34" charset="0"/>
                <a:cs typeface="Tahoma" pitchFamily="34" charset="0"/>
              </a:defRPr>
            </a:lvl2pPr>
            <a:lvl3pPr marL="1143000" indent="-228600" eaLnBrk="0" hangingPunct="0">
              <a:spcBef>
                <a:spcPct val="20000"/>
              </a:spcBef>
              <a:buFont typeface="Arial" charset="0"/>
              <a:buChar char="•"/>
              <a:defRPr sz="2400">
                <a:solidFill>
                  <a:schemeClr val="tx1"/>
                </a:solidFill>
                <a:latin typeface="Tahoma" pitchFamily="34" charset="0"/>
                <a:cs typeface="Tahoma" pitchFamily="34" charset="0"/>
              </a:defRPr>
            </a:lvl3pPr>
            <a:lvl4pPr marL="1600200" indent="-228600" eaLnBrk="0" hangingPunct="0">
              <a:spcBef>
                <a:spcPct val="20000"/>
              </a:spcBef>
              <a:buFont typeface="Arial" charset="0"/>
              <a:buChar char="–"/>
              <a:defRPr sz="2400">
                <a:solidFill>
                  <a:schemeClr val="tx1"/>
                </a:solidFill>
                <a:latin typeface="Tahoma" pitchFamily="34" charset="0"/>
                <a:cs typeface="Tahoma" pitchFamily="34" charset="0"/>
              </a:defRPr>
            </a:lvl4pPr>
            <a:lvl5pPr marL="2057400" indent="-228600" eaLnBrk="0" hangingPunct="0">
              <a:spcBef>
                <a:spcPct val="20000"/>
              </a:spcBef>
              <a:buFont typeface="Arial" charset="0"/>
              <a:buChar char="»"/>
              <a:defRPr sz="24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Font typeface="Arial" charset="0"/>
              <a:buChar char="»"/>
              <a:defRPr sz="24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Font typeface="Arial" charset="0"/>
              <a:buChar char="»"/>
              <a:defRPr sz="24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Font typeface="Arial" charset="0"/>
              <a:buChar char="»"/>
              <a:defRPr sz="24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Font typeface="Arial" charset="0"/>
              <a:buChar char="»"/>
              <a:defRPr sz="2400">
                <a:solidFill>
                  <a:schemeClr val="tx1"/>
                </a:solidFill>
                <a:latin typeface="Tahoma" pitchFamily="34" charset="0"/>
                <a:cs typeface="Tahoma" pitchFamily="34" charset="0"/>
              </a:defRPr>
            </a:lvl9pPr>
          </a:lstStyle>
          <a:p>
            <a:pPr algn="ctr" eaLnBrk="1" hangingPunct="1">
              <a:spcBef>
                <a:spcPts val="1800"/>
              </a:spcBef>
              <a:buFontTx/>
              <a:buNone/>
            </a:pPr>
            <a:r>
              <a:rPr lang="en-US" altLang="en-US" sz="1800" dirty="0" smtClean="0">
                <a:ea typeface="Tahoma" panose="020B0604030504040204" pitchFamily="34" charset="0"/>
              </a:rPr>
              <a:t>January 14, 2020</a:t>
            </a:r>
            <a:endParaRPr lang="en-US" altLang="en-US" sz="1800" dirty="0">
              <a:ea typeface="Tahoma" panose="020B0604030504040204" pitchFamily="34" charset="0"/>
            </a:endParaRPr>
          </a:p>
        </p:txBody>
      </p:sp>
    </p:spTree>
    <p:extLst>
      <p:ext uri="{BB962C8B-B14F-4D97-AF65-F5344CB8AC3E}">
        <p14:creationId xmlns:p14="http://schemas.microsoft.com/office/powerpoint/2010/main" val="3355600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Structure of a Decanting Under the Act: Procedure</a:t>
            </a:r>
          </a:p>
        </p:txBody>
      </p:sp>
      <p:sp>
        <p:nvSpPr>
          <p:cNvPr id="3" name="Content Placeholder 2"/>
          <p:cNvSpPr>
            <a:spLocks noGrp="1"/>
          </p:cNvSpPr>
          <p:nvPr>
            <p:ph idx="1"/>
          </p:nvPr>
        </p:nvSpPr>
        <p:spPr/>
        <p:txBody>
          <a:bodyPr>
            <a:normAutofit/>
          </a:bodyPr>
          <a:lstStyle/>
          <a:p>
            <a:pPr marL="0" indent="0" eaLnBrk="1" hangingPunct="1">
              <a:spcAft>
                <a:spcPct val="20000"/>
              </a:spcAft>
              <a:buNone/>
            </a:pPr>
            <a:r>
              <a:rPr lang="en-US" altLang="en-US" b="1" u="sng" dirty="0" smtClean="0"/>
              <a:t>Exercise </a:t>
            </a:r>
            <a:r>
              <a:rPr lang="en-US" altLang="en-US" b="1" u="sng" dirty="0"/>
              <a:t>– C.R.S. § </a:t>
            </a:r>
            <a:r>
              <a:rPr lang="en-US" altLang="en-US" b="1" u="sng" dirty="0" smtClean="0"/>
              <a:t>15-16-910</a:t>
            </a:r>
            <a:endParaRPr lang="en-US" altLang="en-US" dirty="0"/>
          </a:p>
          <a:p>
            <a:pPr marL="457200" indent="-457200" eaLnBrk="1" hangingPunct="1">
              <a:spcAft>
                <a:spcPct val="20000"/>
              </a:spcAft>
              <a:buFont typeface="Wingdings" pitchFamily="2" charset="2"/>
              <a:buChar char="u"/>
            </a:pPr>
            <a:r>
              <a:rPr lang="en-US" altLang="en-US" dirty="0" smtClean="0"/>
              <a:t>Documented in a record signed by the trustee.</a:t>
            </a:r>
            <a:endParaRPr lang="en-US" altLang="en-US" dirty="0"/>
          </a:p>
          <a:p>
            <a:pPr marL="457200" indent="-457200" eaLnBrk="1" hangingPunct="1">
              <a:spcAft>
                <a:spcPct val="20000"/>
              </a:spcAft>
              <a:buFont typeface="Wingdings" pitchFamily="2" charset="2"/>
              <a:buChar char="u"/>
            </a:pPr>
            <a:r>
              <a:rPr lang="en-US" altLang="en-US" dirty="0" smtClean="0"/>
              <a:t>May be accomplished through distribution of property to second trust or modification or restatement of first trust instrument—pros and cons to each.</a:t>
            </a:r>
            <a:endParaRPr lang="en-US" altLang="en-US" dirty="0"/>
          </a:p>
          <a:p>
            <a:pPr marL="457200" indent="-457200" eaLnBrk="1" hangingPunct="1">
              <a:spcAft>
                <a:spcPct val="20000"/>
              </a:spcAft>
              <a:buFont typeface="Wingdings" pitchFamily="2" charset="2"/>
              <a:buChar char="u"/>
            </a:pPr>
            <a:r>
              <a:rPr lang="en-US" altLang="en-US" dirty="0" smtClean="0"/>
              <a:t>Court approval not required, but court may provide instructions with respect to a decanting, approve a decanting, or determine that a proposed decanting would not be effective under the Act.</a:t>
            </a:r>
            <a:endParaRPr lang="en-US" altLang="en-US" dirty="0"/>
          </a:p>
          <a:p>
            <a:endParaRPr lang="en-US" dirty="0"/>
          </a:p>
        </p:txBody>
      </p:sp>
    </p:spTree>
    <p:extLst>
      <p:ext uri="{BB962C8B-B14F-4D97-AF65-F5344CB8AC3E}">
        <p14:creationId xmlns:p14="http://schemas.microsoft.com/office/powerpoint/2010/main" val="3576997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Features of the Act: Charitable Interests</a:t>
            </a:r>
            <a:endParaRPr lang="en-US" dirty="0"/>
          </a:p>
        </p:txBody>
      </p:sp>
      <p:sp>
        <p:nvSpPr>
          <p:cNvPr id="3" name="Content Placeholder 2"/>
          <p:cNvSpPr>
            <a:spLocks noGrp="1"/>
          </p:cNvSpPr>
          <p:nvPr>
            <p:ph idx="1"/>
          </p:nvPr>
        </p:nvSpPr>
        <p:spPr/>
        <p:txBody>
          <a:bodyPr>
            <a:normAutofit/>
          </a:bodyPr>
          <a:lstStyle/>
          <a:p>
            <a:pPr marL="457200" indent="-457200" eaLnBrk="1" hangingPunct="1">
              <a:spcAft>
                <a:spcPct val="20000"/>
              </a:spcAft>
              <a:buFont typeface="Wingdings" pitchFamily="2" charset="2"/>
              <a:buChar char="u"/>
            </a:pPr>
            <a:r>
              <a:rPr lang="en-US" altLang="en-US" dirty="0" smtClean="0"/>
              <a:t>Second trust can’t reduce charitable interest, alter charitable purpose, or alter conditions or restrictions relating to charitable interest</a:t>
            </a:r>
            <a:endParaRPr lang="en-US" altLang="en-US" dirty="0"/>
          </a:p>
          <a:p>
            <a:pPr marL="457200" indent="-457200" eaLnBrk="1" hangingPunct="1">
              <a:spcAft>
                <a:spcPct val="20000"/>
              </a:spcAft>
              <a:buFont typeface="Wingdings" pitchFamily="2" charset="2"/>
              <a:buChar char="u"/>
            </a:pPr>
            <a:r>
              <a:rPr lang="en-US" altLang="en-US" dirty="0" smtClean="0"/>
              <a:t>Attorney general may represent and bind charitable interest if it is “determinable” – mandatory, unconditional charitable right or designation</a:t>
            </a:r>
          </a:p>
          <a:p>
            <a:pPr marL="457200" indent="-457200" eaLnBrk="1" hangingPunct="1">
              <a:spcAft>
                <a:spcPct val="20000"/>
              </a:spcAft>
              <a:buFont typeface="Wingdings" pitchFamily="2" charset="2"/>
              <a:buChar char="u"/>
            </a:pPr>
            <a:r>
              <a:rPr lang="en-US" altLang="en-US" i="1" dirty="0" smtClean="0"/>
              <a:t>However,</a:t>
            </a:r>
            <a:r>
              <a:rPr lang="en-US" altLang="en-US" dirty="0" smtClean="0"/>
              <a:t> these limitations don’t apply to remote charitable interests (not a qualified beneficiary); those interests can be removed, reduced, or altered</a:t>
            </a:r>
          </a:p>
          <a:p>
            <a:pPr marL="0" indent="0" eaLnBrk="1" hangingPunct="1">
              <a:spcAft>
                <a:spcPct val="20000"/>
              </a:spcAft>
              <a:buNone/>
            </a:pPr>
            <a:r>
              <a:rPr lang="en-US" altLang="en-US" i="1" dirty="0" smtClean="0"/>
              <a:t>(C.R.S. § 15-16-914)</a:t>
            </a:r>
            <a:endParaRPr lang="en-US" altLang="en-US" i="1" dirty="0"/>
          </a:p>
        </p:txBody>
      </p:sp>
    </p:spTree>
    <p:extLst>
      <p:ext uri="{BB962C8B-B14F-4D97-AF65-F5344CB8AC3E}">
        <p14:creationId xmlns:p14="http://schemas.microsoft.com/office/powerpoint/2010/main" val="1111513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Features of the Act: </a:t>
            </a:r>
            <a:r>
              <a:rPr lang="en-US" dirty="0" smtClean="0"/>
              <a:t>Special-Needs Trust</a:t>
            </a:r>
            <a:endParaRPr lang="en-US" dirty="0"/>
          </a:p>
        </p:txBody>
      </p:sp>
      <p:sp>
        <p:nvSpPr>
          <p:cNvPr id="3" name="Content Placeholder 2"/>
          <p:cNvSpPr>
            <a:spLocks noGrp="1"/>
          </p:cNvSpPr>
          <p:nvPr>
            <p:ph idx="1"/>
          </p:nvPr>
        </p:nvSpPr>
        <p:spPr/>
        <p:txBody>
          <a:bodyPr>
            <a:normAutofit lnSpcReduction="10000"/>
          </a:bodyPr>
          <a:lstStyle/>
          <a:p>
            <a:pPr marL="457200" indent="-457200" eaLnBrk="1" hangingPunct="1">
              <a:spcAft>
                <a:spcPct val="20000"/>
              </a:spcAft>
              <a:buFont typeface="Wingdings" pitchFamily="2" charset="2"/>
              <a:buChar char="u"/>
            </a:pPr>
            <a:r>
              <a:rPr lang="en-US" altLang="en-US" dirty="0" smtClean="0"/>
              <a:t>May decant into a special-needs trust, including “pooled” or “payback” trust if appropriate, for beneficiary who may qualify for government benefits based on disability</a:t>
            </a:r>
            <a:endParaRPr lang="en-US" altLang="en-US" dirty="0"/>
          </a:p>
          <a:p>
            <a:pPr marL="457200" indent="-457200" eaLnBrk="1" hangingPunct="1">
              <a:spcAft>
                <a:spcPct val="20000"/>
              </a:spcAft>
              <a:buFont typeface="Wingdings" pitchFamily="2" charset="2"/>
              <a:buChar char="u"/>
            </a:pPr>
            <a:r>
              <a:rPr lang="en-US" altLang="en-US" dirty="0" smtClean="0"/>
              <a:t>Decanting must further settlor’s broad purposes for first trust (for example, can’t turn education trust into support trust)</a:t>
            </a:r>
          </a:p>
          <a:p>
            <a:pPr marL="457200" indent="-457200" eaLnBrk="1" hangingPunct="1">
              <a:spcAft>
                <a:spcPct val="20000"/>
              </a:spcAft>
              <a:buFont typeface="Wingdings" pitchFamily="2" charset="2"/>
              <a:buChar char="u"/>
            </a:pPr>
            <a:r>
              <a:rPr lang="en-US" altLang="en-US" dirty="0" smtClean="0"/>
              <a:t>But trustee doesn’t need expanded distributive discretion or even </a:t>
            </a:r>
            <a:r>
              <a:rPr lang="en-US" altLang="en-US" i="1" dirty="0" smtClean="0"/>
              <a:t>any</a:t>
            </a:r>
            <a:r>
              <a:rPr lang="en-US" altLang="en-US" dirty="0" smtClean="0"/>
              <a:t> degree of discretion, and vested interest may be eliminated</a:t>
            </a:r>
          </a:p>
          <a:p>
            <a:pPr marL="0" indent="0" eaLnBrk="1" hangingPunct="1">
              <a:spcAft>
                <a:spcPct val="20000"/>
              </a:spcAft>
              <a:buNone/>
            </a:pPr>
            <a:r>
              <a:rPr lang="en-US" altLang="en-US" i="1" dirty="0" smtClean="0"/>
              <a:t>(C.R.S</a:t>
            </a:r>
            <a:r>
              <a:rPr lang="en-US" altLang="en-US" i="1" dirty="0"/>
              <a:t>. § </a:t>
            </a:r>
            <a:r>
              <a:rPr lang="en-US" altLang="en-US" i="1" dirty="0" smtClean="0"/>
              <a:t>15-16-913)</a:t>
            </a:r>
            <a:endParaRPr lang="en-US" altLang="en-US" i="1" dirty="0"/>
          </a:p>
          <a:p>
            <a:pPr marL="0" indent="0" eaLnBrk="1" hangingPunct="1">
              <a:spcAft>
                <a:spcPct val="20000"/>
              </a:spcAft>
              <a:buNone/>
            </a:pPr>
            <a:endParaRPr lang="en-US" altLang="en-US" dirty="0"/>
          </a:p>
        </p:txBody>
      </p:sp>
    </p:spTree>
    <p:extLst>
      <p:ext uri="{BB962C8B-B14F-4D97-AF65-F5344CB8AC3E}">
        <p14:creationId xmlns:p14="http://schemas.microsoft.com/office/powerpoint/2010/main" val="989343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Features of the Act: </a:t>
            </a:r>
            <a:r>
              <a:rPr lang="en-US" dirty="0" smtClean="0"/>
              <a:t>Animal Trust</a:t>
            </a:r>
            <a:endParaRPr lang="en-US" dirty="0"/>
          </a:p>
        </p:txBody>
      </p:sp>
      <p:sp>
        <p:nvSpPr>
          <p:cNvPr id="3" name="Content Placeholder 2"/>
          <p:cNvSpPr>
            <a:spLocks noGrp="1"/>
          </p:cNvSpPr>
          <p:nvPr>
            <p:ph idx="1"/>
          </p:nvPr>
        </p:nvSpPr>
        <p:spPr/>
        <p:txBody>
          <a:bodyPr/>
          <a:lstStyle/>
          <a:p>
            <a:pPr marL="457200" indent="-457200" eaLnBrk="1" hangingPunct="1">
              <a:spcAft>
                <a:spcPct val="20000"/>
              </a:spcAft>
              <a:buFont typeface="Wingdings" pitchFamily="2" charset="2"/>
              <a:buChar char="u"/>
            </a:pPr>
            <a:endParaRPr lang="en-US" altLang="en-US" dirty="0" smtClean="0"/>
          </a:p>
          <a:p>
            <a:pPr marL="457200" indent="-457200" eaLnBrk="1" hangingPunct="1">
              <a:spcAft>
                <a:spcPct val="20000"/>
              </a:spcAft>
              <a:buFont typeface="Wingdings" pitchFamily="2" charset="2"/>
              <a:buChar char="u"/>
            </a:pPr>
            <a:r>
              <a:rPr lang="en-US" altLang="en-US" dirty="0" smtClean="0"/>
              <a:t>Animal or pet trust may be decanted if “protector” (i.e., person with authority to enforce the trust) consents to decanting.</a:t>
            </a:r>
            <a:endParaRPr lang="en-US" altLang="en-US" dirty="0"/>
          </a:p>
          <a:p>
            <a:pPr marL="457200" indent="-457200" eaLnBrk="1" hangingPunct="1">
              <a:spcAft>
                <a:spcPct val="20000"/>
              </a:spcAft>
              <a:buFont typeface="Wingdings" pitchFamily="2" charset="2"/>
              <a:buChar char="u"/>
            </a:pPr>
            <a:r>
              <a:rPr lang="en-US" altLang="en-US" dirty="0" smtClean="0"/>
              <a:t>Protector is person designated in trust instrument, person with custody of animal, remainder beneficiary, or individual appointed by court.</a:t>
            </a:r>
          </a:p>
          <a:p>
            <a:pPr marL="457200" indent="-457200" eaLnBrk="1" hangingPunct="1">
              <a:spcAft>
                <a:spcPct val="20000"/>
              </a:spcAft>
              <a:buFont typeface="Wingdings" pitchFamily="2" charset="2"/>
              <a:buChar char="u"/>
            </a:pPr>
            <a:r>
              <a:rPr lang="en-US" altLang="en-US" dirty="0" smtClean="0"/>
              <a:t>Notice of decanting should be given to all potential protectors.</a:t>
            </a:r>
          </a:p>
          <a:p>
            <a:pPr marL="0" indent="0" eaLnBrk="1" hangingPunct="1">
              <a:spcAft>
                <a:spcPct val="20000"/>
              </a:spcAft>
              <a:buNone/>
            </a:pPr>
            <a:r>
              <a:rPr lang="en-US" altLang="en-US" i="1" dirty="0"/>
              <a:t>(C.R.S. § </a:t>
            </a:r>
            <a:r>
              <a:rPr lang="en-US" altLang="en-US" i="1" dirty="0" smtClean="0"/>
              <a:t>15-16-923)</a:t>
            </a:r>
            <a:endParaRPr lang="en-US" altLang="en-US" i="1" dirty="0"/>
          </a:p>
          <a:p>
            <a:pPr marL="0" indent="0" eaLnBrk="1" hangingPunct="1">
              <a:spcAft>
                <a:spcPct val="20000"/>
              </a:spcAft>
              <a:buNone/>
            </a:pPr>
            <a:endParaRPr lang="en-US" altLang="en-US" dirty="0"/>
          </a:p>
        </p:txBody>
      </p:sp>
    </p:spTree>
    <p:extLst>
      <p:ext uri="{BB962C8B-B14F-4D97-AF65-F5344CB8AC3E}">
        <p14:creationId xmlns:p14="http://schemas.microsoft.com/office/powerpoint/2010/main" val="2082037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Features of the Act: </a:t>
            </a:r>
            <a:r>
              <a:rPr lang="en-US" dirty="0" smtClean="0"/>
              <a:t>Tax-Savings Limitations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endParaRPr lang="en-US" dirty="0"/>
          </a:p>
          <a:p>
            <a:pPr marL="457200" indent="-457200" eaLnBrk="1" hangingPunct="1">
              <a:spcAft>
                <a:spcPct val="20000"/>
              </a:spcAft>
              <a:buFont typeface="Wingdings" pitchFamily="2" charset="2"/>
              <a:buChar char="u"/>
            </a:pPr>
            <a:r>
              <a:rPr lang="en-US" altLang="en-US" sz="2800" dirty="0" smtClean="0"/>
              <a:t>Decanting can’t change trust terms that provide trust with favorable tax attributes.</a:t>
            </a:r>
            <a:endParaRPr lang="en-US" altLang="en-US" sz="2800" dirty="0"/>
          </a:p>
          <a:p>
            <a:pPr marL="457200" indent="-457200" eaLnBrk="1" hangingPunct="1">
              <a:spcAft>
                <a:spcPct val="20000"/>
              </a:spcAft>
              <a:buFont typeface="Wingdings" pitchFamily="2" charset="2"/>
              <a:buChar char="u"/>
            </a:pPr>
            <a:r>
              <a:rPr lang="en-US" altLang="en-US" sz="2800" dirty="0" smtClean="0"/>
              <a:t>Includes: terms relating to marital deduction, charitable deduction, gift tax annual exclusion (i.e., </a:t>
            </a:r>
            <a:r>
              <a:rPr lang="en-US" altLang="en-US" sz="2800" i="1" dirty="0" err="1" smtClean="0"/>
              <a:t>Crummey</a:t>
            </a:r>
            <a:r>
              <a:rPr lang="en-US" altLang="en-US" sz="2800" i="1" dirty="0" smtClean="0"/>
              <a:t> </a:t>
            </a:r>
            <a:r>
              <a:rPr lang="en-US" altLang="en-US" sz="2800" dirty="0" smtClean="0"/>
              <a:t>rights), qualification for S </a:t>
            </a:r>
            <a:r>
              <a:rPr lang="en-US" altLang="en-US" sz="2800" dirty="0" err="1" smtClean="0"/>
              <a:t>corp</a:t>
            </a:r>
            <a:r>
              <a:rPr lang="en-US" altLang="en-US" sz="2800" dirty="0" smtClean="0"/>
              <a:t> status, GST tax exemption, foreign grantor trust status.</a:t>
            </a:r>
            <a:endParaRPr lang="en-US" altLang="en-US" sz="2800" dirty="0"/>
          </a:p>
          <a:p>
            <a:pPr marL="457200" indent="-457200" eaLnBrk="1" hangingPunct="1">
              <a:spcAft>
                <a:spcPct val="20000"/>
              </a:spcAft>
              <a:buFont typeface="Wingdings" pitchFamily="2" charset="2"/>
              <a:buChar char="u"/>
            </a:pPr>
            <a:r>
              <a:rPr lang="en-US" altLang="en-US" sz="2800" dirty="0" smtClean="0"/>
              <a:t>Grantor trust status can be changed—settlor must be able to object to change to grantor trust or have opportunity to shut off grantor-trust status.</a:t>
            </a:r>
            <a:endParaRPr lang="en-US" altLang="en-US" sz="2800" dirty="0"/>
          </a:p>
          <a:p>
            <a:pPr marL="0" indent="0" eaLnBrk="1" hangingPunct="1">
              <a:spcAft>
                <a:spcPct val="20000"/>
              </a:spcAft>
              <a:buNone/>
            </a:pPr>
            <a:r>
              <a:rPr lang="en-US" altLang="en-US" sz="2800" i="1" dirty="0"/>
              <a:t>(C.R.S. § </a:t>
            </a:r>
            <a:r>
              <a:rPr lang="en-US" altLang="en-US" sz="2800" i="1" dirty="0" smtClean="0"/>
              <a:t>15-16-919)</a:t>
            </a:r>
            <a:endParaRPr lang="en-US" altLang="en-US" sz="2800" i="1" dirty="0"/>
          </a:p>
          <a:p>
            <a:endParaRPr lang="en-US" dirty="0"/>
          </a:p>
        </p:txBody>
      </p:sp>
    </p:spTree>
    <p:extLst>
      <p:ext uri="{BB962C8B-B14F-4D97-AF65-F5344CB8AC3E}">
        <p14:creationId xmlns:p14="http://schemas.microsoft.com/office/powerpoint/2010/main" val="1593897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Features of the Act: </a:t>
            </a:r>
            <a:r>
              <a:rPr lang="en-US" dirty="0" smtClean="0"/>
              <a:t>Limitations on Trustee Provisions</a:t>
            </a:r>
            <a:endParaRPr lang="en-US" dirty="0"/>
          </a:p>
        </p:txBody>
      </p:sp>
      <p:sp>
        <p:nvSpPr>
          <p:cNvPr id="3" name="Content Placeholder 2"/>
          <p:cNvSpPr>
            <a:spLocks noGrp="1"/>
          </p:cNvSpPr>
          <p:nvPr>
            <p:ph idx="1"/>
          </p:nvPr>
        </p:nvSpPr>
        <p:spPr/>
        <p:txBody>
          <a:bodyPr>
            <a:normAutofit/>
          </a:bodyPr>
          <a:lstStyle/>
          <a:p>
            <a:pPr marL="0" indent="0" eaLnBrk="1" hangingPunct="1">
              <a:spcAft>
                <a:spcPct val="20000"/>
              </a:spcAft>
              <a:buNone/>
            </a:pPr>
            <a:r>
              <a:rPr lang="en-US" altLang="en-US" b="1" u="sng" dirty="0" smtClean="0"/>
              <a:t>Fiduciary Compensation </a:t>
            </a:r>
            <a:r>
              <a:rPr lang="en-US" altLang="en-US" b="1" u="sng" dirty="0"/>
              <a:t>– C.R.S. § </a:t>
            </a:r>
            <a:r>
              <a:rPr lang="en-US" altLang="en-US" b="1" u="sng" dirty="0" smtClean="0"/>
              <a:t>15-16-916</a:t>
            </a:r>
          </a:p>
          <a:p>
            <a:pPr marL="0" indent="0" eaLnBrk="1" hangingPunct="1">
              <a:spcAft>
                <a:spcPct val="20000"/>
              </a:spcAft>
              <a:buNone/>
            </a:pPr>
            <a:endParaRPr lang="en-US" altLang="en-US" dirty="0"/>
          </a:p>
          <a:p>
            <a:pPr marL="457200" indent="-457200" eaLnBrk="1" hangingPunct="1">
              <a:spcAft>
                <a:spcPct val="20000"/>
              </a:spcAft>
              <a:buFont typeface="Wingdings" pitchFamily="2" charset="2"/>
              <a:buChar char="u"/>
            </a:pPr>
            <a:r>
              <a:rPr lang="en-US" altLang="en-US" dirty="0" smtClean="0"/>
              <a:t>Trustee compensation in second trust can’t be increased beyond what first trust provides or, if silent, what is permitted by Colorado law.</a:t>
            </a:r>
            <a:endParaRPr lang="en-US" altLang="en-US" dirty="0"/>
          </a:p>
          <a:p>
            <a:pPr marL="457200" indent="-457200" eaLnBrk="1" hangingPunct="1">
              <a:spcAft>
                <a:spcPct val="20000"/>
              </a:spcAft>
              <a:buFont typeface="Wingdings" pitchFamily="2" charset="2"/>
              <a:buChar char="u"/>
            </a:pPr>
            <a:r>
              <a:rPr lang="en-US" altLang="en-US" i="1" dirty="0" smtClean="0"/>
              <a:t>Unless </a:t>
            </a:r>
            <a:r>
              <a:rPr lang="en-US" altLang="en-US" dirty="0" smtClean="0"/>
              <a:t>either (1) all qualified beneficiaries of second trust consent or (2) increase is approve by the court.</a:t>
            </a:r>
          </a:p>
          <a:p>
            <a:pPr marL="457200" indent="-457200" eaLnBrk="1" hangingPunct="1">
              <a:spcAft>
                <a:spcPct val="20000"/>
              </a:spcAft>
              <a:buFont typeface="Wingdings" pitchFamily="2" charset="2"/>
              <a:buChar char="u"/>
            </a:pPr>
            <a:endParaRPr lang="en-US" altLang="en-US" dirty="0"/>
          </a:p>
        </p:txBody>
      </p:sp>
    </p:spTree>
    <p:extLst>
      <p:ext uri="{BB962C8B-B14F-4D97-AF65-F5344CB8AC3E}">
        <p14:creationId xmlns:p14="http://schemas.microsoft.com/office/powerpoint/2010/main" val="1513586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Features of the Act: Limitations on Trustee Provisions</a:t>
            </a:r>
          </a:p>
        </p:txBody>
      </p:sp>
      <p:sp>
        <p:nvSpPr>
          <p:cNvPr id="3" name="Content Placeholder 2"/>
          <p:cNvSpPr>
            <a:spLocks noGrp="1"/>
          </p:cNvSpPr>
          <p:nvPr>
            <p:ph idx="1"/>
          </p:nvPr>
        </p:nvSpPr>
        <p:spPr/>
        <p:txBody>
          <a:bodyPr>
            <a:normAutofit lnSpcReduction="10000"/>
          </a:bodyPr>
          <a:lstStyle/>
          <a:p>
            <a:pPr marL="0" indent="0" eaLnBrk="1" hangingPunct="1">
              <a:spcAft>
                <a:spcPct val="20000"/>
              </a:spcAft>
              <a:buNone/>
            </a:pPr>
            <a:r>
              <a:rPr lang="en-US" altLang="en-US" b="1" u="sng" dirty="0"/>
              <a:t>Fiduciary </a:t>
            </a:r>
            <a:r>
              <a:rPr lang="en-US" altLang="en-US" b="1" u="sng" dirty="0" smtClean="0"/>
              <a:t>Liability </a:t>
            </a:r>
            <a:r>
              <a:rPr lang="en-US" altLang="en-US" b="1" u="sng" dirty="0"/>
              <a:t>– C.R.S. § </a:t>
            </a:r>
            <a:r>
              <a:rPr lang="en-US" altLang="en-US" b="1" u="sng" dirty="0" smtClean="0"/>
              <a:t>15-16-917</a:t>
            </a:r>
            <a:endParaRPr lang="en-US" altLang="en-US" b="1" u="sng" dirty="0"/>
          </a:p>
          <a:p>
            <a:pPr marL="0" indent="0" eaLnBrk="1" hangingPunct="1">
              <a:spcAft>
                <a:spcPct val="20000"/>
              </a:spcAft>
              <a:buNone/>
            </a:pPr>
            <a:endParaRPr lang="en-US" altLang="en-US" dirty="0"/>
          </a:p>
          <a:p>
            <a:pPr marL="457200" indent="-457200" eaLnBrk="1" hangingPunct="1">
              <a:spcAft>
                <a:spcPct val="20000"/>
              </a:spcAft>
              <a:buFont typeface="Wingdings" pitchFamily="2" charset="2"/>
              <a:buChar char="u"/>
            </a:pPr>
            <a:r>
              <a:rPr lang="en-US" altLang="en-US" dirty="0" smtClean="0"/>
              <a:t>Second trust can’t relieve trustee from liability for breach of trust to greater extent than in first trust.</a:t>
            </a:r>
            <a:endParaRPr lang="en-US" altLang="en-US" dirty="0"/>
          </a:p>
          <a:p>
            <a:pPr marL="457200" indent="-457200" eaLnBrk="1" hangingPunct="1">
              <a:spcAft>
                <a:spcPct val="20000"/>
              </a:spcAft>
              <a:buFont typeface="Wingdings" pitchFamily="2" charset="2"/>
              <a:buChar char="u"/>
            </a:pPr>
            <a:r>
              <a:rPr lang="en-US" altLang="en-US" dirty="0" smtClean="0"/>
              <a:t>Second trust </a:t>
            </a:r>
            <a:r>
              <a:rPr lang="en-US" altLang="en-US" i="1" dirty="0" smtClean="0"/>
              <a:t>can</a:t>
            </a:r>
            <a:r>
              <a:rPr lang="en-US" altLang="en-US" dirty="0" smtClean="0"/>
              <a:t> reallocate fiduciary powers among a group of fiduciaries and relieve one trustee from liability for actions of other trustee to whom power has been allocated. This allows second trust to utilize directed trustee structure.</a:t>
            </a:r>
          </a:p>
          <a:p>
            <a:pPr marL="457200" indent="-457200" eaLnBrk="1" hangingPunct="1">
              <a:spcAft>
                <a:spcPct val="20000"/>
              </a:spcAft>
              <a:buFont typeface="Wingdings" pitchFamily="2" charset="2"/>
              <a:buChar char="u"/>
            </a:pPr>
            <a:r>
              <a:rPr lang="en-US" altLang="en-US" dirty="0" smtClean="0"/>
              <a:t>Act does not prevent beneficiaries from releasing trustee for decanting itself.</a:t>
            </a:r>
            <a:endParaRPr lang="en-US" altLang="en-US" dirty="0"/>
          </a:p>
          <a:p>
            <a:endParaRPr lang="en-US" dirty="0"/>
          </a:p>
        </p:txBody>
      </p:sp>
    </p:spTree>
    <p:extLst>
      <p:ext uri="{BB962C8B-B14F-4D97-AF65-F5344CB8AC3E}">
        <p14:creationId xmlns:p14="http://schemas.microsoft.com/office/powerpoint/2010/main" val="21854067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Features of the Act: Limitations on Trustee Provisions</a:t>
            </a:r>
          </a:p>
        </p:txBody>
      </p:sp>
      <p:sp>
        <p:nvSpPr>
          <p:cNvPr id="3" name="Content Placeholder 2"/>
          <p:cNvSpPr>
            <a:spLocks noGrp="1"/>
          </p:cNvSpPr>
          <p:nvPr>
            <p:ph idx="1"/>
          </p:nvPr>
        </p:nvSpPr>
        <p:spPr/>
        <p:txBody>
          <a:bodyPr>
            <a:normAutofit fontScale="92500"/>
          </a:bodyPr>
          <a:lstStyle/>
          <a:p>
            <a:pPr marL="0" indent="0" eaLnBrk="1" hangingPunct="1">
              <a:spcAft>
                <a:spcPct val="20000"/>
              </a:spcAft>
              <a:buNone/>
            </a:pPr>
            <a:r>
              <a:rPr lang="en-US" altLang="en-US" b="1" u="sng" dirty="0"/>
              <a:t>Fiduciary </a:t>
            </a:r>
            <a:r>
              <a:rPr lang="en-US" altLang="en-US" b="1" u="sng" dirty="0" smtClean="0"/>
              <a:t>Removal – </a:t>
            </a:r>
            <a:r>
              <a:rPr lang="en-US" altLang="en-US" b="1" u="sng" dirty="0"/>
              <a:t>C.R.S. § </a:t>
            </a:r>
            <a:r>
              <a:rPr lang="en-US" altLang="en-US" b="1" u="sng" dirty="0" smtClean="0"/>
              <a:t>15-16-918</a:t>
            </a:r>
            <a:endParaRPr lang="en-US" altLang="en-US" b="1" u="sng" dirty="0"/>
          </a:p>
          <a:p>
            <a:pPr marL="0" indent="0" eaLnBrk="1" hangingPunct="1">
              <a:spcAft>
                <a:spcPct val="20000"/>
              </a:spcAft>
              <a:buNone/>
            </a:pPr>
            <a:endParaRPr lang="en-US" altLang="en-US" dirty="0"/>
          </a:p>
          <a:p>
            <a:pPr marL="457200" indent="-457200" eaLnBrk="1" hangingPunct="1">
              <a:spcAft>
                <a:spcPct val="20000"/>
              </a:spcAft>
              <a:buFont typeface="Wingdings" pitchFamily="2" charset="2"/>
              <a:buChar char="u"/>
            </a:pPr>
            <a:r>
              <a:rPr lang="en-US" altLang="en-US" dirty="0" smtClean="0"/>
              <a:t>Second trust can’t modify terms on removal or replacement of trustee unless:</a:t>
            </a:r>
          </a:p>
          <a:p>
            <a:pPr marL="977900" lvl="1" indent="-406400" eaLnBrk="1" hangingPunct="1">
              <a:spcAft>
                <a:spcPct val="20000"/>
              </a:spcAft>
            </a:pPr>
            <a:r>
              <a:rPr lang="en-US" altLang="en-US" sz="2000" dirty="0"/>
              <a:t>Person holding power consents to modification, and </a:t>
            </a:r>
            <a:r>
              <a:rPr lang="en-US" altLang="en-US" sz="2000" dirty="0" smtClean="0"/>
              <a:t>modification </a:t>
            </a:r>
            <a:r>
              <a:rPr lang="en-US" altLang="en-US" sz="2000" dirty="0"/>
              <a:t>applies only to that person.</a:t>
            </a:r>
          </a:p>
          <a:p>
            <a:pPr marL="977900" lvl="1" indent="-406400" eaLnBrk="1" hangingPunct="1">
              <a:spcAft>
                <a:spcPct val="20000"/>
              </a:spcAft>
            </a:pPr>
            <a:r>
              <a:rPr lang="en-US" altLang="en-US" sz="2000" dirty="0"/>
              <a:t>Person holding power and qualified beneficiaries of second trust consent to modification, and power is granted to someone else.</a:t>
            </a:r>
          </a:p>
          <a:p>
            <a:pPr marL="977900" lvl="1" indent="-406400" eaLnBrk="1" hangingPunct="1">
              <a:spcAft>
                <a:spcPct val="20000"/>
              </a:spcAft>
            </a:pPr>
            <a:r>
              <a:rPr lang="en-US" altLang="en-US" sz="2000" dirty="0"/>
              <a:t>Court approves modification, and power is granted to someone else</a:t>
            </a:r>
            <a:r>
              <a:rPr lang="en-US" altLang="en-US" sz="2000" dirty="0" smtClean="0"/>
              <a:t>.</a:t>
            </a:r>
            <a:endParaRPr lang="en-US" altLang="en-US" dirty="0" smtClean="0"/>
          </a:p>
          <a:p>
            <a:pPr marL="457200" indent="-457200" eaLnBrk="1" hangingPunct="1">
              <a:spcAft>
                <a:spcPct val="20000"/>
              </a:spcAft>
              <a:buFont typeface="Wingdings" pitchFamily="2" charset="2"/>
              <a:buChar char="u"/>
            </a:pPr>
            <a:r>
              <a:rPr lang="en-US" altLang="en-US" dirty="0" smtClean="0"/>
              <a:t>New power must be substantially similar to original power.</a:t>
            </a:r>
          </a:p>
        </p:txBody>
      </p:sp>
    </p:spTree>
    <p:extLst>
      <p:ext uri="{BB962C8B-B14F-4D97-AF65-F5344CB8AC3E}">
        <p14:creationId xmlns:p14="http://schemas.microsoft.com/office/powerpoint/2010/main" val="17440303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Decanting and Divorce</a:t>
            </a:r>
            <a:endParaRPr lang="en-US" dirty="0"/>
          </a:p>
        </p:txBody>
      </p:sp>
      <p:sp>
        <p:nvSpPr>
          <p:cNvPr id="3" name="Content Placeholder 2"/>
          <p:cNvSpPr>
            <a:spLocks noGrp="1"/>
          </p:cNvSpPr>
          <p:nvPr>
            <p:ph idx="1"/>
          </p:nvPr>
        </p:nvSpPr>
        <p:spPr/>
        <p:txBody>
          <a:bodyPr>
            <a:normAutofit/>
          </a:bodyPr>
          <a:lstStyle/>
          <a:p>
            <a:pPr marL="457200" indent="-457200" eaLnBrk="1" hangingPunct="1">
              <a:spcAft>
                <a:spcPct val="20000"/>
              </a:spcAft>
              <a:buFont typeface="Wingdings" pitchFamily="2" charset="2"/>
              <a:buChar char="u"/>
            </a:pPr>
            <a:r>
              <a:rPr lang="en-US" altLang="en-US" dirty="0" smtClean="0"/>
              <a:t>Decanting may change a beneficiary’s interest in a trust and, therefore, may affect the existence of a property interest held by the beneficiary at divorce.</a:t>
            </a:r>
          </a:p>
          <a:p>
            <a:pPr marL="457200" indent="-457200" eaLnBrk="1" hangingPunct="1">
              <a:spcAft>
                <a:spcPct val="20000"/>
              </a:spcAft>
              <a:buFont typeface="Wingdings" pitchFamily="2" charset="2"/>
              <a:buChar char="u"/>
            </a:pPr>
            <a:r>
              <a:rPr lang="en-US" altLang="en-US" dirty="0" smtClean="0"/>
              <a:t>For example, beneficiary’s “vested” property interest in divorce context (see </a:t>
            </a:r>
            <a:r>
              <a:rPr lang="en-US" altLang="en-US" i="1" dirty="0" smtClean="0"/>
              <a:t>In re Marriage of </a:t>
            </a:r>
            <a:r>
              <a:rPr lang="en-US" altLang="en-US" i="1" dirty="0" err="1" smtClean="0"/>
              <a:t>Balanson</a:t>
            </a:r>
            <a:r>
              <a:rPr lang="en-US" altLang="en-US" dirty="0" smtClean="0"/>
              <a:t>, 25 P.3d 28 (Colo. 2001)) may be removed or reduced through decanting.</a:t>
            </a:r>
          </a:p>
          <a:p>
            <a:pPr marL="457200" indent="-457200" eaLnBrk="1" hangingPunct="1">
              <a:spcAft>
                <a:spcPct val="20000"/>
              </a:spcAft>
              <a:buFont typeface="Wingdings" pitchFamily="2" charset="2"/>
              <a:buChar char="u"/>
            </a:pPr>
            <a:r>
              <a:rPr lang="en-US" altLang="en-US" i="1" dirty="0" smtClean="0"/>
              <a:t>However</a:t>
            </a:r>
            <a:r>
              <a:rPr lang="en-US" altLang="en-US" dirty="0" smtClean="0"/>
              <a:t>, court’s power in divorce matter to determine “property” of spouse or to fashion remedies between spouses is not affected by Act or decanting.</a:t>
            </a:r>
            <a:endParaRPr lang="en-US" altLang="en-US" dirty="0"/>
          </a:p>
        </p:txBody>
      </p:sp>
    </p:spTree>
    <p:extLst>
      <p:ext uri="{BB962C8B-B14F-4D97-AF65-F5344CB8AC3E}">
        <p14:creationId xmlns:p14="http://schemas.microsoft.com/office/powerpoint/2010/main" val="2154806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normAutofit fontScale="90000"/>
          </a:bodyPr>
          <a:lstStyle/>
          <a:p>
            <a:r>
              <a:rPr lang="en-US" dirty="0" smtClean="0"/>
              <a:t>Decanting in Practice: Trust Profile #1</a:t>
            </a:r>
            <a:endParaRPr lang="en-US" dirty="0"/>
          </a:p>
        </p:txBody>
      </p:sp>
      <p:sp>
        <p:nvSpPr>
          <p:cNvPr id="3" name="Content Placeholder 2"/>
          <p:cNvSpPr>
            <a:spLocks noGrp="1"/>
          </p:cNvSpPr>
          <p:nvPr>
            <p:ph idx="1"/>
          </p:nvPr>
        </p:nvSpPr>
        <p:spPr/>
        <p:txBody>
          <a:bodyPr>
            <a:normAutofit/>
          </a:bodyPr>
          <a:lstStyle/>
          <a:p>
            <a:pPr marL="457200" indent="-457200" eaLnBrk="1" hangingPunct="1">
              <a:spcAft>
                <a:spcPct val="20000"/>
              </a:spcAft>
              <a:buFont typeface="Wingdings" pitchFamily="2" charset="2"/>
              <a:buChar char="u"/>
            </a:pPr>
            <a:r>
              <a:rPr lang="en-US" altLang="en-US" dirty="0" smtClean="0"/>
              <a:t>Trust created in 1977.</a:t>
            </a:r>
          </a:p>
          <a:p>
            <a:pPr marL="457200" indent="-457200" eaLnBrk="1" hangingPunct="1">
              <a:spcAft>
                <a:spcPct val="20000"/>
              </a:spcAft>
              <a:buFont typeface="Wingdings" pitchFamily="2" charset="2"/>
              <a:buChar char="u"/>
            </a:pPr>
            <a:r>
              <a:rPr lang="en-US" altLang="en-US" dirty="0" smtClean="0"/>
              <a:t>Distributions permitted for beneficiary’s health, education, maintenance, and support.</a:t>
            </a:r>
          </a:p>
          <a:p>
            <a:pPr marL="457200" indent="-457200" eaLnBrk="1" hangingPunct="1">
              <a:spcAft>
                <a:spcPct val="20000"/>
              </a:spcAft>
              <a:buFont typeface="Wingdings" pitchFamily="2" charset="2"/>
              <a:buChar char="u"/>
            </a:pPr>
            <a:r>
              <a:rPr lang="en-US" altLang="en-US" dirty="0" smtClean="0"/>
              <a:t>Original trustee wants to retire and resign; successor trustee is deceased; there is no other named trustee or provision for appointment of trustee.</a:t>
            </a:r>
          </a:p>
          <a:p>
            <a:pPr marL="457200" indent="-457200" eaLnBrk="1" hangingPunct="1">
              <a:spcAft>
                <a:spcPct val="20000"/>
              </a:spcAft>
              <a:buFont typeface="Wingdings" pitchFamily="2" charset="2"/>
              <a:buChar char="u"/>
            </a:pPr>
            <a:r>
              <a:rPr lang="en-US" altLang="en-US" dirty="0" smtClean="0"/>
              <a:t>Can trustee decant to name a successor trustee and provide trustee appointment provisions?</a:t>
            </a:r>
            <a:endParaRPr lang="en-US" altLang="en-US" dirty="0"/>
          </a:p>
          <a:p>
            <a:endParaRPr lang="en-US" dirty="0"/>
          </a:p>
        </p:txBody>
      </p:sp>
    </p:spTree>
    <p:extLst>
      <p:ext uri="{BB962C8B-B14F-4D97-AF65-F5344CB8AC3E}">
        <p14:creationId xmlns:p14="http://schemas.microsoft.com/office/powerpoint/2010/main" val="2735075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Trust Decanting?</a:t>
            </a:r>
            <a:endParaRPr lang="en-US" dirty="0"/>
          </a:p>
        </p:txBody>
      </p:sp>
      <p:sp>
        <p:nvSpPr>
          <p:cNvPr id="3" name="Content Placeholder 2"/>
          <p:cNvSpPr>
            <a:spLocks noGrp="1"/>
          </p:cNvSpPr>
          <p:nvPr>
            <p:ph idx="1"/>
          </p:nvPr>
        </p:nvSpPr>
        <p:spPr/>
        <p:txBody>
          <a:bodyPr>
            <a:normAutofit lnSpcReduction="10000"/>
          </a:bodyPr>
          <a:lstStyle/>
          <a:p>
            <a:pPr marL="0" indent="0">
              <a:buNone/>
            </a:pPr>
            <a:endParaRPr lang="en-US" dirty="0"/>
          </a:p>
          <a:p>
            <a:pPr marL="457200" indent="-457200" eaLnBrk="1" hangingPunct="1">
              <a:spcAft>
                <a:spcPct val="20000"/>
              </a:spcAft>
              <a:buFont typeface="Wingdings" pitchFamily="2" charset="2"/>
              <a:buChar char="u"/>
            </a:pPr>
            <a:r>
              <a:rPr lang="en-US" altLang="en-US" dirty="0" smtClean="0"/>
              <a:t>Trustee’s distribution of trust assets from one trust to another trust or through a modification of the first trust.</a:t>
            </a:r>
          </a:p>
          <a:p>
            <a:pPr marL="457200" indent="-457200" eaLnBrk="1" hangingPunct="1">
              <a:spcAft>
                <a:spcPct val="20000"/>
              </a:spcAft>
              <a:buFont typeface="Wingdings" pitchFamily="2" charset="2"/>
              <a:buChar char="u"/>
            </a:pPr>
            <a:r>
              <a:rPr lang="en-US" altLang="en-US" dirty="0" smtClean="0"/>
              <a:t>Strategy for modifying undesirable aspects of trust or improving trust administration without court involvement.</a:t>
            </a:r>
          </a:p>
          <a:p>
            <a:pPr marL="457200" indent="-457200" eaLnBrk="1" hangingPunct="1">
              <a:spcAft>
                <a:spcPct val="20000"/>
              </a:spcAft>
              <a:buFont typeface="Wingdings" pitchFamily="2" charset="2"/>
              <a:buChar char="u"/>
            </a:pPr>
            <a:r>
              <a:rPr lang="en-US" altLang="en-US" dirty="0" smtClean="0"/>
              <a:t>Based on trustee’s discretionary power to make distributions to or for the benefit of a beneficiary—historically, a “fiduciary power of appointment.”</a:t>
            </a:r>
          </a:p>
          <a:p>
            <a:pPr marL="457200" indent="-457200" eaLnBrk="1" hangingPunct="1">
              <a:spcAft>
                <a:spcPct val="20000"/>
              </a:spcAft>
              <a:buFont typeface="Wingdings" pitchFamily="2" charset="2"/>
              <a:buChar char="u"/>
            </a:pPr>
            <a:r>
              <a:rPr lang="en-US" altLang="en-US" dirty="0" smtClean="0"/>
              <a:t>Case law in some states finds a “common law” decanting power.</a:t>
            </a:r>
          </a:p>
          <a:p>
            <a:endParaRPr lang="en-US" dirty="0"/>
          </a:p>
        </p:txBody>
      </p:sp>
    </p:spTree>
    <p:extLst>
      <p:ext uri="{BB962C8B-B14F-4D97-AF65-F5344CB8AC3E}">
        <p14:creationId xmlns:p14="http://schemas.microsoft.com/office/powerpoint/2010/main" val="28244954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Decanting in Practice: </a:t>
            </a:r>
            <a:r>
              <a:rPr lang="en-US" dirty="0" smtClean="0"/>
              <a:t>Trust </a:t>
            </a:r>
            <a:r>
              <a:rPr lang="en-US" dirty="0"/>
              <a:t>Profile </a:t>
            </a:r>
            <a:r>
              <a:rPr lang="en-US" dirty="0" smtClean="0"/>
              <a:t>#2</a:t>
            </a:r>
            <a:endParaRPr lang="en-US" dirty="0"/>
          </a:p>
        </p:txBody>
      </p:sp>
      <p:sp>
        <p:nvSpPr>
          <p:cNvPr id="3" name="Content Placeholder 2"/>
          <p:cNvSpPr>
            <a:spLocks noGrp="1"/>
          </p:cNvSpPr>
          <p:nvPr>
            <p:ph idx="1"/>
          </p:nvPr>
        </p:nvSpPr>
        <p:spPr/>
        <p:txBody>
          <a:bodyPr>
            <a:normAutofit fontScale="92500" lnSpcReduction="10000"/>
          </a:bodyPr>
          <a:lstStyle/>
          <a:p>
            <a:pPr marL="457200" indent="-457200" eaLnBrk="1" hangingPunct="1">
              <a:spcAft>
                <a:spcPct val="20000"/>
              </a:spcAft>
              <a:buFont typeface="Wingdings" pitchFamily="2" charset="2"/>
              <a:buChar char="u"/>
            </a:pPr>
            <a:r>
              <a:rPr lang="en-US" altLang="en-US" dirty="0" smtClean="0"/>
              <a:t>Trust holds only a life insurance policy on settlor’s life.</a:t>
            </a:r>
          </a:p>
          <a:p>
            <a:pPr marL="457200" indent="-457200" eaLnBrk="1" hangingPunct="1">
              <a:spcAft>
                <a:spcPct val="20000"/>
              </a:spcAft>
              <a:buFont typeface="Wingdings" pitchFamily="2" charset="2"/>
              <a:buChar char="u"/>
            </a:pPr>
            <a:r>
              <a:rPr lang="en-US" altLang="en-US" dirty="0" smtClean="0"/>
              <a:t>Settlor’s descendants have </a:t>
            </a:r>
            <a:r>
              <a:rPr lang="en-US" altLang="en-US" i="1" dirty="0" err="1" smtClean="0"/>
              <a:t>Crummey</a:t>
            </a:r>
            <a:r>
              <a:rPr lang="en-US" altLang="en-US" i="1" dirty="0" smtClean="0"/>
              <a:t> </a:t>
            </a:r>
            <a:r>
              <a:rPr lang="en-US" altLang="en-US" dirty="0" smtClean="0"/>
              <a:t>withdrawal powers over annual contributions to trust to pay premium on policy.</a:t>
            </a:r>
          </a:p>
          <a:p>
            <a:pPr marL="457200" indent="-457200" eaLnBrk="1" hangingPunct="1">
              <a:spcAft>
                <a:spcPct val="20000"/>
              </a:spcAft>
              <a:buFont typeface="Wingdings" pitchFamily="2" charset="2"/>
              <a:buChar char="u"/>
            </a:pPr>
            <a:r>
              <a:rPr lang="en-US" altLang="en-US" dirty="0" smtClean="0"/>
              <a:t>Trustee may make distributions in trustee’s sole discretion among settlor’s spouse and descendants.</a:t>
            </a:r>
          </a:p>
          <a:p>
            <a:pPr marL="457200" indent="-457200" eaLnBrk="1" hangingPunct="1">
              <a:spcAft>
                <a:spcPct val="20000"/>
              </a:spcAft>
              <a:buFont typeface="Wingdings" pitchFamily="2" charset="2"/>
              <a:buChar char="u"/>
            </a:pPr>
            <a:r>
              <a:rPr lang="en-US" altLang="en-US" dirty="0" smtClean="0"/>
              <a:t>When both settlor and spouse are deceased, remaining trust property will be divided into shares for children and distributed outright to them.</a:t>
            </a:r>
          </a:p>
          <a:p>
            <a:pPr marL="457200" indent="-457200" eaLnBrk="1" hangingPunct="1">
              <a:spcAft>
                <a:spcPct val="20000"/>
              </a:spcAft>
              <a:buFont typeface="Wingdings" pitchFamily="2" charset="2"/>
              <a:buChar char="u"/>
            </a:pPr>
            <a:r>
              <a:rPr lang="en-US" altLang="en-US" dirty="0" smtClean="0"/>
              <a:t>Can trustee decant to provide lifetime trusts for children instead of outright distributions? Can trustee remove </a:t>
            </a:r>
            <a:r>
              <a:rPr lang="en-US" altLang="en-US" i="1" dirty="0" err="1" smtClean="0"/>
              <a:t>Crummey</a:t>
            </a:r>
            <a:r>
              <a:rPr lang="en-US" altLang="en-US" dirty="0" smtClean="0"/>
              <a:t> withdrawal power held by son who recently filed for bankruptcy? Is there a transfer-for-value problem?</a:t>
            </a:r>
          </a:p>
        </p:txBody>
      </p:sp>
    </p:spTree>
    <p:extLst>
      <p:ext uri="{BB962C8B-B14F-4D97-AF65-F5344CB8AC3E}">
        <p14:creationId xmlns:p14="http://schemas.microsoft.com/office/powerpoint/2010/main" val="2749026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Decanting in Practice: </a:t>
            </a:r>
            <a:r>
              <a:rPr lang="en-US" dirty="0" smtClean="0"/>
              <a:t>Trust </a:t>
            </a:r>
            <a:r>
              <a:rPr lang="en-US" dirty="0"/>
              <a:t>Profile </a:t>
            </a:r>
            <a:r>
              <a:rPr lang="en-US" dirty="0" smtClean="0"/>
              <a:t>#3</a:t>
            </a:r>
            <a:endParaRPr lang="en-US" dirty="0"/>
          </a:p>
        </p:txBody>
      </p:sp>
      <p:sp>
        <p:nvSpPr>
          <p:cNvPr id="3" name="Content Placeholder 2"/>
          <p:cNvSpPr>
            <a:spLocks noGrp="1"/>
          </p:cNvSpPr>
          <p:nvPr>
            <p:ph idx="1"/>
          </p:nvPr>
        </p:nvSpPr>
        <p:spPr/>
        <p:txBody>
          <a:bodyPr>
            <a:normAutofit/>
          </a:bodyPr>
          <a:lstStyle/>
          <a:p>
            <a:pPr marL="457200" indent="-457200" eaLnBrk="1" hangingPunct="1">
              <a:spcAft>
                <a:spcPct val="20000"/>
              </a:spcAft>
              <a:buFont typeface="Wingdings" pitchFamily="2" charset="2"/>
              <a:buChar char="u"/>
            </a:pPr>
            <a:r>
              <a:rPr lang="en-US" altLang="en-US" dirty="0" smtClean="0"/>
              <a:t>Trust for settlor’s daughter and her descendants.</a:t>
            </a:r>
            <a:endParaRPr lang="en-US" altLang="en-US" dirty="0"/>
          </a:p>
          <a:p>
            <a:pPr marL="457200" indent="-457200" eaLnBrk="1" hangingPunct="1">
              <a:spcAft>
                <a:spcPct val="20000"/>
              </a:spcAft>
              <a:buFont typeface="Wingdings" pitchFamily="2" charset="2"/>
              <a:buChar char="u"/>
            </a:pPr>
            <a:r>
              <a:rPr lang="en-US" altLang="en-US" dirty="0" smtClean="0"/>
              <a:t>Trustee has discretion to make distributions for beneficiaries’ health, education, maintenance, support, comfort, and welfare. At daughter’s death, trust divided into shares for her descendants, by representation, and shares held in further trust for their benefit.</a:t>
            </a:r>
          </a:p>
          <a:p>
            <a:pPr marL="457200" indent="-457200" eaLnBrk="1" hangingPunct="1">
              <a:spcAft>
                <a:spcPct val="20000"/>
              </a:spcAft>
              <a:buFont typeface="Wingdings" pitchFamily="2" charset="2"/>
              <a:buChar char="u"/>
            </a:pPr>
            <a:r>
              <a:rPr lang="en-US" altLang="en-US" dirty="0" smtClean="0"/>
              <a:t>Trust is non-exempt for GST tax purposes.</a:t>
            </a:r>
          </a:p>
          <a:p>
            <a:pPr marL="457200" indent="-457200" eaLnBrk="1" hangingPunct="1">
              <a:spcAft>
                <a:spcPct val="20000"/>
              </a:spcAft>
              <a:buFont typeface="Wingdings" pitchFamily="2" charset="2"/>
              <a:buChar char="u"/>
            </a:pPr>
            <a:r>
              <a:rPr lang="en-US" altLang="en-US" dirty="0" smtClean="0"/>
              <a:t>Can trustee decant to grant daughter a general power of appointment to appoint assets at her death to the creditors of her estate?</a:t>
            </a:r>
            <a:endParaRPr lang="en-US" altLang="en-US" dirty="0"/>
          </a:p>
        </p:txBody>
      </p:sp>
    </p:spTree>
    <p:extLst>
      <p:ext uri="{BB962C8B-B14F-4D97-AF65-F5344CB8AC3E}">
        <p14:creationId xmlns:p14="http://schemas.microsoft.com/office/powerpoint/2010/main" val="8998095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Decanting </a:t>
            </a:r>
            <a:r>
              <a:rPr lang="en-US" dirty="0" smtClean="0"/>
              <a:t>in Colorado Outside Act: Trust Agreement</a:t>
            </a:r>
            <a:endParaRPr lang="en-US" dirty="0"/>
          </a:p>
        </p:txBody>
      </p:sp>
      <p:sp>
        <p:nvSpPr>
          <p:cNvPr id="3" name="Content Placeholder 2"/>
          <p:cNvSpPr>
            <a:spLocks noGrp="1"/>
          </p:cNvSpPr>
          <p:nvPr>
            <p:ph idx="1"/>
          </p:nvPr>
        </p:nvSpPr>
        <p:spPr/>
        <p:txBody>
          <a:bodyPr>
            <a:normAutofit/>
          </a:bodyPr>
          <a:lstStyle/>
          <a:p>
            <a:pPr marL="457200" indent="-457200" eaLnBrk="1" hangingPunct="1">
              <a:spcAft>
                <a:spcPct val="20000"/>
              </a:spcAft>
              <a:buFont typeface="Wingdings" pitchFamily="2" charset="2"/>
              <a:buChar char="u"/>
            </a:pPr>
            <a:r>
              <a:rPr lang="en-US" altLang="en-US" dirty="0" smtClean="0"/>
              <a:t>Act doesn’t prevent settlor from including express decanting power in trust instrument, and Act does not supplant that power.</a:t>
            </a:r>
          </a:p>
          <a:p>
            <a:pPr marL="457200" indent="-457200" eaLnBrk="1" hangingPunct="1">
              <a:spcAft>
                <a:spcPct val="20000"/>
              </a:spcAft>
              <a:buFont typeface="Wingdings" pitchFamily="2" charset="2"/>
              <a:buChar char="u"/>
            </a:pPr>
            <a:r>
              <a:rPr lang="en-US" altLang="en-US" dirty="0" smtClean="0"/>
              <a:t>Unless expressly restricted or prohibited, decanting power in trust instrument doesn’t prevent trustee from decanting under Act (providing two options for decanting).</a:t>
            </a:r>
          </a:p>
          <a:p>
            <a:pPr marL="457200" indent="-457200" eaLnBrk="1" hangingPunct="1">
              <a:spcAft>
                <a:spcPct val="20000"/>
              </a:spcAft>
              <a:buFont typeface="Wingdings" pitchFamily="2" charset="2"/>
              <a:buChar char="u"/>
            </a:pPr>
            <a:r>
              <a:rPr lang="en-US" altLang="en-US" u="sng" dirty="0" smtClean="0"/>
              <a:t>Practice point</a:t>
            </a:r>
            <a:r>
              <a:rPr lang="en-US" altLang="en-US" dirty="0" smtClean="0"/>
              <a:t>: Consider whether decanting provision in trust agreement should mention Act or coordinate with it.</a:t>
            </a:r>
          </a:p>
          <a:p>
            <a:pPr marL="0" indent="0">
              <a:buNone/>
            </a:pPr>
            <a:endParaRPr lang="en-US" dirty="0"/>
          </a:p>
        </p:txBody>
      </p:sp>
    </p:spTree>
    <p:extLst>
      <p:ext uri="{BB962C8B-B14F-4D97-AF65-F5344CB8AC3E}">
        <p14:creationId xmlns:p14="http://schemas.microsoft.com/office/powerpoint/2010/main" val="23244557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Decanting in Colorado Outside Act: </a:t>
            </a:r>
            <a:r>
              <a:rPr lang="en-US" dirty="0" smtClean="0"/>
              <a:t>Common Law or Other Statutes</a:t>
            </a:r>
            <a:endParaRPr lang="en-US" dirty="0"/>
          </a:p>
        </p:txBody>
      </p:sp>
      <p:sp>
        <p:nvSpPr>
          <p:cNvPr id="3" name="Content Placeholder 2"/>
          <p:cNvSpPr>
            <a:spLocks noGrp="1"/>
          </p:cNvSpPr>
          <p:nvPr>
            <p:ph idx="1"/>
          </p:nvPr>
        </p:nvSpPr>
        <p:spPr/>
        <p:txBody>
          <a:bodyPr>
            <a:normAutofit lnSpcReduction="10000"/>
          </a:bodyPr>
          <a:lstStyle/>
          <a:p>
            <a:pPr marL="457200" indent="-457200" eaLnBrk="1" hangingPunct="1">
              <a:spcAft>
                <a:spcPct val="20000"/>
              </a:spcAft>
              <a:buFont typeface="Wingdings" pitchFamily="2" charset="2"/>
              <a:buChar char="u"/>
            </a:pPr>
            <a:r>
              <a:rPr lang="en-US" altLang="en-US" dirty="0" smtClean="0"/>
              <a:t>Act doesn’t limit power of trustee to distribute property in further trust under other laws, a court order, or a </a:t>
            </a:r>
            <a:r>
              <a:rPr lang="en-US" altLang="en-US" dirty="0" err="1" smtClean="0"/>
              <a:t>nonjudicial</a:t>
            </a:r>
            <a:r>
              <a:rPr lang="en-US" altLang="en-US" dirty="0" smtClean="0"/>
              <a:t> settlement.</a:t>
            </a:r>
            <a:endParaRPr lang="en-US" altLang="en-US" dirty="0"/>
          </a:p>
          <a:p>
            <a:pPr marL="457200" indent="-457200" eaLnBrk="1" hangingPunct="1">
              <a:spcAft>
                <a:spcPct val="20000"/>
              </a:spcAft>
              <a:buFont typeface="Wingdings" pitchFamily="2" charset="2"/>
              <a:buChar char="u"/>
            </a:pPr>
            <a:r>
              <a:rPr lang="en-US" altLang="en-US" dirty="0" smtClean="0"/>
              <a:t>Common law or statute of another state may permit decanting of trust that also could be decanted under Act.</a:t>
            </a:r>
            <a:endParaRPr lang="en-US" altLang="en-US" dirty="0"/>
          </a:p>
          <a:p>
            <a:pPr marL="457200" indent="-457200" eaLnBrk="1" hangingPunct="1">
              <a:spcAft>
                <a:spcPct val="20000"/>
              </a:spcAft>
              <a:buFont typeface="Wingdings" pitchFamily="2" charset="2"/>
              <a:buChar char="u"/>
            </a:pPr>
            <a:r>
              <a:rPr lang="en-US" altLang="en-US" dirty="0" smtClean="0"/>
              <a:t>For example, trust administered in Colorado but governed by law of other state.</a:t>
            </a:r>
          </a:p>
          <a:p>
            <a:pPr marL="457200" indent="-457200" eaLnBrk="1" hangingPunct="1">
              <a:spcAft>
                <a:spcPct val="20000"/>
              </a:spcAft>
              <a:buFont typeface="Wingdings" pitchFamily="2" charset="2"/>
              <a:buChar char="u"/>
            </a:pPr>
            <a:r>
              <a:rPr lang="en-US" altLang="en-US" dirty="0" smtClean="0"/>
              <a:t>Colorado trust modification, division, merger statutes. **</a:t>
            </a:r>
            <a:r>
              <a:rPr lang="en-US" altLang="en-US" i="1" dirty="0" smtClean="0"/>
              <a:t>See </a:t>
            </a:r>
            <a:r>
              <a:rPr lang="en-US" altLang="en-US" dirty="0" smtClean="0"/>
              <a:t>Colorado Uniform Trust Code.**</a:t>
            </a:r>
          </a:p>
          <a:p>
            <a:pPr marL="457200" indent="-457200" eaLnBrk="1" hangingPunct="1">
              <a:spcAft>
                <a:spcPct val="20000"/>
              </a:spcAft>
              <a:buFont typeface="Wingdings" pitchFamily="2" charset="2"/>
              <a:buChar char="u"/>
            </a:pPr>
            <a:r>
              <a:rPr lang="en-US" altLang="en-US" dirty="0" smtClean="0"/>
              <a:t>Colorado “common law” of decanting?</a:t>
            </a:r>
          </a:p>
        </p:txBody>
      </p:sp>
    </p:spTree>
    <p:extLst>
      <p:ext uri="{BB962C8B-B14F-4D97-AF65-F5344CB8AC3E}">
        <p14:creationId xmlns:p14="http://schemas.microsoft.com/office/powerpoint/2010/main" val="11530874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Bef>
                <a:spcPct val="55000"/>
              </a:spcBef>
            </a:pPr>
            <a:r>
              <a:rPr lang="en-US" altLang="en-US" sz="2400" u="sng" dirty="0"/>
              <a:t>The Colorado Uniform Trust Decanting Act: </a:t>
            </a:r>
            <a:br>
              <a:rPr lang="en-US" altLang="en-US" sz="2400" u="sng" dirty="0"/>
            </a:br>
            <a:r>
              <a:rPr lang="en-US" altLang="en-US" sz="2400" u="sng" dirty="0"/>
              <a:t>A Tool in Trust Administration</a:t>
            </a:r>
            <a:endParaRPr lang="en-US" sz="2400" dirty="0"/>
          </a:p>
        </p:txBody>
      </p:sp>
      <p:sp>
        <p:nvSpPr>
          <p:cNvPr id="3" name="Content Placeholder 2"/>
          <p:cNvSpPr>
            <a:spLocks noGrp="1"/>
          </p:cNvSpPr>
          <p:nvPr>
            <p:ph idx="1"/>
          </p:nvPr>
        </p:nvSpPr>
        <p:spPr/>
        <p:txBody>
          <a:bodyPr>
            <a:normAutofit/>
          </a:bodyPr>
          <a:lstStyle/>
          <a:p>
            <a:pPr marL="0" indent="0">
              <a:buNone/>
            </a:pPr>
            <a:endParaRPr lang="en-US" sz="1600" dirty="0" smtClean="0"/>
          </a:p>
          <a:p>
            <a:pPr marL="0" indent="0">
              <a:buNone/>
            </a:pPr>
            <a:endParaRPr lang="en-US" sz="1600" dirty="0"/>
          </a:p>
          <a:p>
            <a:pPr marL="0" indent="0">
              <a:buNone/>
            </a:pPr>
            <a:r>
              <a:rPr lang="en-US" sz="1600" dirty="0" smtClean="0"/>
              <a:t>Jessica </a:t>
            </a:r>
            <a:r>
              <a:rPr lang="en-US" sz="1600" dirty="0"/>
              <a:t>L. Broderick is a Member in Sherman &amp; Howard’s Tax Department in Denver. </a:t>
            </a:r>
            <a:r>
              <a:rPr lang="en-US" sz="1600" dirty="0" smtClean="0"/>
              <a:t>She </a:t>
            </a:r>
            <a:r>
              <a:rPr lang="en-US" sz="1600" dirty="0"/>
              <a:t>represents individuals and families in the development of their estate plans and provides advice with respect to associated tax, business, marital, and charitable planning. </a:t>
            </a:r>
            <a:r>
              <a:rPr lang="en-US" sz="1600" dirty="0" smtClean="0"/>
              <a:t>She </a:t>
            </a:r>
            <a:r>
              <a:rPr lang="en-US" sz="1600" dirty="0"/>
              <a:t>also represents individual and corporate fiduciaries and beneficiaries regarding estate, trust, and conservatorship and guardianship administration, and she assists her clients in litigation regarding such matters</a:t>
            </a:r>
            <a:r>
              <a:rPr lang="en-US" sz="1600" dirty="0" smtClean="0"/>
              <a:t>. </a:t>
            </a:r>
            <a:r>
              <a:rPr lang="en-US" sz="1600" dirty="0"/>
              <a:t>Jessica chaired the Colorado Bar Association committee that studied and then helped pass the Colorado Uniform Trust Decanting Act, which became effective on August 10, 2016. </a:t>
            </a:r>
            <a:r>
              <a:rPr lang="en-US" sz="1600" dirty="0" smtClean="0"/>
              <a:t>Jessica </a:t>
            </a:r>
            <a:r>
              <a:rPr lang="en-US" sz="1600" dirty="0"/>
              <a:t>has written several articles on trust decanting and speaks about trends and tools in the drafting and administration of trusts. </a:t>
            </a:r>
            <a:r>
              <a:rPr lang="en-US" sz="1600" dirty="0" smtClean="0"/>
              <a:t>Jessica has been named in </a:t>
            </a:r>
            <a:r>
              <a:rPr lang="en-US" sz="1600" i="1" dirty="0" smtClean="0"/>
              <a:t>Best Lawyers in America</a:t>
            </a:r>
            <a:r>
              <a:rPr lang="en-US" sz="1600" dirty="0" smtClean="0"/>
              <a:t>, Trusts and Estates (2018-2020), and </a:t>
            </a:r>
            <a:r>
              <a:rPr lang="en-US" sz="1600" i="1" dirty="0" smtClean="0"/>
              <a:t>Super Lawyers</a:t>
            </a:r>
            <a:r>
              <a:rPr lang="en-US" sz="1600" dirty="0" smtClean="0"/>
              <a:t> (2017-2019).</a:t>
            </a:r>
            <a:endParaRPr lang="en-US" sz="1600" dirty="0"/>
          </a:p>
        </p:txBody>
      </p:sp>
    </p:spTree>
    <p:extLst>
      <p:ext uri="{BB962C8B-B14F-4D97-AF65-F5344CB8AC3E}">
        <p14:creationId xmlns:p14="http://schemas.microsoft.com/office/powerpoint/2010/main" val="2648607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Uses for Decanting</a:t>
            </a:r>
            <a:endParaRPr lang="en-US" dirty="0"/>
          </a:p>
        </p:txBody>
      </p:sp>
      <p:sp>
        <p:nvSpPr>
          <p:cNvPr id="3" name="Content Placeholder 2"/>
          <p:cNvSpPr>
            <a:spLocks noGrp="1"/>
          </p:cNvSpPr>
          <p:nvPr>
            <p:ph idx="1"/>
          </p:nvPr>
        </p:nvSpPr>
        <p:spPr/>
        <p:txBody>
          <a:bodyPr/>
          <a:lstStyle/>
          <a:p>
            <a:pPr marL="457200" indent="-457200" eaLnBrk="1" hangingPunct="1">
              <a:spcAft>
                <a:spcPct val="20000"/>
              </a:spcAft>
              <a:buFont typeface="Wingdings" pitchFamily="2" charset="2"/>
              <a:buChar char="u"/>
            </a:pPr>
            <a:r>
              <a:rPr lang="en-US" altLang="en-US" dirty="0" smtClean="0"/>
              <a:t>Update administrative provisions due to changes in tax or trust law.</a:t>
            </a:r>
            <a:endParaRPr lang="en-US" altLang="en-US" dirty="0"/>
          </a:p>
          <a:p>
            <a:pPr marL="457200" indent="-457200" eaLnBrk="1" hangingPunct="1">
              <a:spcAft>
                <a:spcPct val="20000"/>
              </a:spcAft>
              <a:buFont typeface="Wingdings" pitchFamily="2" charset="2"/>
              <a:buChar char="u"/>
            </a:pPr>
            <a:r>
              <a:rPr lang="en-US" altLang="en-US" dirty="0" smtClean="0"/>
              <a:t>Grant a beneficiary a power of appointment.</a:t>
            </a:r>
            <a:endParaRPr lang="en-US" altLang="en-US" dirty="0"/>
          </a:p>
          <a:p>
            <a:pPr marL="457200" indent="-457200" eaLnBrk="1" hangingPunct="1">
              <a:spcAft>
                <a:spcPct val="20000"/>
              </a:spcAft>
              <a:buFont typeface="Wingdings" pitchFamily="2" charset="2"/>
              <a:buChar char="u"/>
            </a:pPr>
            <a:r>
              <a:rPr lang="en-US" altLang="en-US" dirty="0" smtClean="0"/>
              <a:t>Modify defective dispositive provisions.</a:t>
            </a:r>
            <a:endParaRPr lang="en-US" altLang="en-US" dirty="0"/>
          </a:p>
          <a:p>
            <a:pPr marL="457200" indent="-457200" eaLnBrk="1" hangingPunct="1">
              <a:spcAft>
                <a:spcPct val="20000"/>
              </a:spcAft>
              <a:buFont typeface="Wingdings" pitchFamily="2" charset="2"/>
              <a:buChar char="u"/>
            </a:pPr>
            <a:r>
              <a:rPr lang="en-US" altLang="en-US" dirty="0" smtClean="0"/>
              <a:t>Extend the term of a trust.</a:t>
            </a:r>
          </a:p>
          <a:p>
            <a:pPr marL="457200" indent="-457200" eaLnBrk="1" hangingPunct="1">
              <a:spcAft>
                <a:spcPct val="20000"/>
              </a:spcAft>
              <a:buFont typeface="Wingdings" pitchFamily="2" charset="2"/>
              <a:buChar char="u"/>
            </a:pPr>
            <a:r>
              <a:rPr lang="en-US" altLang="en-US" dirty="0" smtClean="0"/>
              <a:t>Modify fiduciary provisions.</a:t>
            </a:r>
          </a:p>
          <a:p>
            <a:pPr marL="457200" indent="-457200" eaLnBrk="1" hangingPunct="1">
              <a:spcAft>
                <a:spcPct val="20000"/>
              </a:spcAft>
              <a:buFont typeface="Wingdings" pitchFamily="2" charset="2"/>
              <a:buChar char="u"/>
            </a:pPr>
            <a:r>
              <a:rPr lang="en-US" altLang="en-US" dirty="0" smtClean="0"/>
              <a:t>Change the governing law of a trust.</a:t>
            </a:r>
          </a:p>
          <a:p>
            <a:pPr marL="457200" indent="-457200" eaLnBrk="1" hangingPunct="1">
              <a:spcAft>
                <a:spcPct val="20000"/>
              </a:spcAft>
              <a:buFont typeface="Wingdings" pitchFamily="2" charset="2"/>
              <a:buChar char="u"/>
            </a:pPr>
            <a:r>
              <a:rPr lang="en-US" altLang="en-US" dirty="0" smtClean="0"/>
              <a:t>Divide a trust into separate trusts, or merge trusts into one trust.</a:t>
            </a:r>
            <a:endParaRPr lang="en-US" altLang="en-US" dirty="0"/>
          </a:p>
        </p:txBody>
      </p:sp>
    </p:spTree>
    <p:extLst>
      <p:ext uri="{BB962C8B-B14F-4D97-AF65-F5344CB8AC3E}">
        <p14:creationId xmlns:p14="http://schemas.microsoft.com/office/powerpoint/2010/main" val="749979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Colorado Uniform Trust Decanting Act (“Act”)</a:t>
            </a:r>
            <a:endParaRPr lang="en-US" dirty="0"/>
          </a:p>
        </p:txBody>
      </p:sp>
      <p:sp>
        <p:nvSpPr>
          <p:cNvPr id="3" name="Content Placeholder 2"/>
          <p:cNvSpPr>
            <a:spLocks noGrp="1"/>
          </p:cNvSpPr>
          <p:nvPr>
            <p:ph idx="1"/>
          </p:nvPr>
        </p:nvSpPr>
        <p:spPr/>
        <p:txBody>
          <a:bodyPr>
            <a:normAutofit lnSpcReduction="10000"/>
          </a:bodyPr>
          <a:lstStyle/>
          <a:p>
            <a:pPr marL="457200" indent="-457200" eaLnBrk="1" hangingPunct="1">
              <a:spcAft>
                <a:spcPct val="20000"/>
              </a:spcAft>
              <a:buFont typeface="Wingdings" pitchFamily="2" charset="2"/>
              <a:buChar char="u"/>
            </a:pPr>
            <a:endParaRPr lang="en-US" altLang="en-US" dirty="0" smtClean="0"/>
          </a:p>
          <a:p>
            <a:pPr marL="457200" indent="-457200" eaLnBrk="1" hangingPunct="1">
              <a:spcAft>
                <a:spcPct val="20000"/>
              </a:spcAft>
              <a:buFont typeface="Wingdings" pitchFamily="2" charset="2"/>
              <a:buChar char="u"/>
            </a:pPr>
            <a:r>
              <a:rPr lang="en-US" altLang="en-US" dirty="0" smtClean="0"/>
              <a:t>C.R.S. § 15-16-901 </a:t>
            </a:r>
            <a:r>
              <a:rPr lang="en-US" altLang="en-US" i="1" dirty="0" smtClean="0"/>
              <a:t>et seq.</a:t>
            </a:r>
          </a:p>
          <a:p>
            <a:pPr marL="457200" indent="-457200" eaLnBrk="1" hangingPunct="1">
              <a:spcAft>
                <a:spcPct val="20000"/>
              </a:spcAft>
              <a:buFont typeface="Wingdings" pitchFamily="2" charset="2"/>
              <a:buChar char="u"/>
            </a:pPr>
            <a:r>
              <a:rPr lang="en-US" altLang="en-US" dirty="0" smtClean="0"/>
              <a:t>In effect in Colorado since August 10, 2016.</a:t>
            </a:r>
            <a:endParaRPr lang="en-US" altLang="en-US" dirty="0"/>
          </a:p>
          <a:p>
            <a:pPr marL="457200" indent="-457200" eaLnBrk="1" hangingPunct="1">
              <a:spcAft>
                <a:spcPct val="20000"/>
              </a:spcAft>
              <a:buFont typeface="Wingdings" pitchFamily="2" charset="2"/>
              <a:buChar char="u"/>
            </a:pPr>
            <a:r>
              <a:rPr lang="en-US" altLang="en-US" dirty="0" smtClean="0"/>
              <a:t>Applies to any trust with a principal place of administration in Colorado or that is governed by the laws of Colorado.</a:t>
            </a:r>
            <a:endParaRPr lang="en-US" altLang="en-US" dirty="0"/>
          </a:p>
          <a:p>
            <a:pPr marL="457200" indent="-457200" eaLnBrk="1" hangingPunct="1">
              <a:spcAft>
                <a:spcPct val="20000"/>
              </a:spcAft>
              <a:buFont typeface="Wingdings" pitchFamily="2" charset="2"/>
              <a:buChar char="u"/>
            </a:pPr>
            <a:r>
              <a:rPr lang="en-US" altLang="en-US" dirty="0" smtClean="0"/>
              <a:t>Trust must be irrevocable, or revocable by settlor only with consent of trustee or person with adverse interest.</a:t>
            </a:r>
            <a:endParaRPr lang="en-US" altLang="en-US" dirty="0"/>
          </a:p>
          <a:p>
            <a:pPr marL="457200" indent="-457200" eaLnBrk="1" hangingPunct="1">
              <a:spcAft>
                <a:spcPct val="20000"/>
              </a:spcAft>
              <a:buFont typeface="Wingdings" pitchFamily="2" charset="2"/>
              <a:buChar char="u"/>
            </a:pPr>
            <a:r>
              <a:rPr lang="en-US" altLang="en-US" dirty="0" smtClean="0"/>
              <a:t>Does not apply to wholly charitable trust.</a:t>
            </a:r>
          </a:p>
          <a:p>
            <a:pPr marL="0" indent="0" eaLnBrk="1" hangingPunct="1">
              <a:spcAft>
                <a:spcPct val="20000"/>
              </a:spcAft>
              <a:buNone/>
            </a:pPr>
            <a:r>
              <a:rPr lang="en-US" altLang="en-US" i="1" dirty="0" smtClean="0"/>
              <a:t>(C.R.S. §§ 15-16-903 and 15-16-905)</a:t>
            </a:r>
            <a:endParaRPr lang="en-US" altLang="en-US" i="1" dirty="0"/>
          </a:p>
        </p:txBody>
      </p:sp>
    </p:spTree>
    <p:extLst>
      <p:ext uri="{BB962C8B-B14F-4D97-AF65-F5344CB8AC3E}">
        <p14:creationId xmlns:p14="http://schemas.microsoft.com/office/powerpoint/2010/main" val="2443952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Structure of a Decanting Under the Act: Can This Trust Be Decanted?</a:t>
            </a:r>
            <a:endParaRPr lang="en-US" dirty="0"/>
          </a:p>
        </p:txBody>
      </p:sp>
      <p:sp>
        <p:nvSpPr>
          <p:cNvPr id="3" name="Content Placeholder 2"/>
          <p:cNvSpPr>
            <a:spLocks noGrp="1"/>
          </p:cNvSpPr>
          <p:nvPr>
            <p:ph idx="1"/>
          </p:nvPr>
        </p:nvSpPr>
        <p:spPr/>
        <p:txBody>
          <a:bodyPr/>
          <a:lstStyle/>
          <a:p>
            <a:pPr marL="0" indent="0" eaLnBrk="1" hangingPunct="1">
              <a:spcAft>
                <a:spcPct val="20000"/>
              </a:spcAft>
              <a:buNone/>
            </a:pPr>
            <a:r>
              <a:rPr lang="en-US" altLang="en-US" dirty="0" smtClean="0"/>
              <a:t>Yes, if…</a:t>
            </a:r>
          </a:p>
          <a:p>
            <a:pPr marL="457200" indent="-457200" eaLnBrk="1" hangingPunct="1">
              <a:spcAft>
                <a:spcPct val="20000"/>
              </a:spcAft>
              <a:buFont typeface="Wingdings" pitchFamily="2" charset="2"/>
              <a:buChar char="u"/>
            </a:pPr>
            <a:r>
              <a:rPr lang="en-US" altLang="en-US" dirty="0" smtClean="0"/>
              <a:t>Act is applicable to trust. </a:t>
            </a:r>
            <a:r>
              <a:rPr lang="en-US" altLang="en-US" i="1" dirty="0" smtClean="0"/>
              <a:t>(See prior slide)</a:t>
            </a:r>
            <a:endParaRPr lang="en-US" altLang="en-US" i="1" dirty="0"/>
          </a:p>
          <a:p>
            <a:pPr marL="457200" indent="-457200" eaLnBrk="1" hangingPunct="1">
              <a:spcAft>
                <a:spcPct val="20000"/>
              </a:spcAft>
              <a:buFont typeface="Wingdings" pitchFamily="2" charset="2"/>
              <a:buChar char="u"/>
            </a:pPr>
            <a:r>
              <a:rPr lang="en-US" altLang="en-US" dirty="0" smtClean="0"/>
              <a:t>Trust instrument does not prohibit or limit decanting. </a:t>
            </a:r>
            <a:r>
              <a:rPr lang="en-US" altLang="en-US" i="1" dirty="0"/>
              <a:t>(C.R.S. </a:t>
            </a:r>
            <a:r>
              <a:rPr lang="en-US" altLang="en-US" i="1" dirty="0" smtClean="0"/>
              <a:t>§ 15-16-915)</a:t>
            </a:r>
            <a:endParaRPr lang="en-US" altLang="en-US" dirty="0"/>
          </a:p>
          <a:p>
            <a:pPr marL="457200" indent="-457200" eaLnBrk="1" hangingPunct="1">
              <a:spcAft>
                <a:spcPct val="20000"/>
              </a:spcAft>
              <a:buFont typeface="Wingdings" pitchFamily="2" charset="2"/>
              <a:buChar char="u"/>
            </a:pPr>
            <a:r>
              <a:rPr lang="en-US" altLang="en-US" dirty="0" smtClean="0"/>
              <a:t>Decanting would be proper exercise of trustee’s power and consistent with fiduciary duties and purposes of first trust.</a:t>
            </a:r>
            <a:r>
              <a:rPr lang="en-US" altLang="en-US" dirty="0"/>
              <a:t> </a:t>
            </a:r>
            <a:r>
              <a:rPr lang="en-US" altLang="en-US" i="1" dirty="0" smtClean="0"/>
              <a:t>(C.R.S</a:t>
            </a:r>
            <a:r>
              <a:rPr lang="en-US" altLang="en-US" i="1" dirty="0"/>
              <a:t>. </a:t>
            </a:r>
            <a:r>
              <a:rPr lang="en-US" altLang="en-US" i="1" dirty="0" smtClean="0"/>
              <a:t>§ 15-16-904)</a:t>
            </a:r>
          </a:p>
          <a:p>
            <a:pPr marL="457200" indent="-457200" eaLnBrk="1" hangingPunct="1">
              <a:spcAft>
                <a:spcPct val="20000"/>
              </a:spcAft>
              <a:buFont typeface="Wingdings" pitchFamily="2" charset="2"/>
              <a:buChar char="u"/>
            </a:pPr>
            <a:r>
              <a:rPr lang="en-US" altLang="en-US" dirty="0" smtClean="0"/>
              <a:t>Desired modifications can be made based on trustee’s level of discretion over distributions of trust principal. </a:t>
            </a:r>
            <a:r>
              <a:rPr lang="en-US" altLang="en-US" i="1" dirty="0" smtClean="0"/>
              <a:t>(See next two slides)</a:t>
            </a:r>
            <a:endParaRPr lang="en-US" altLang="en-US" i="1" dirty="0"/>
          </a:p>
          <a:p>
            <a:pPr marL="0" indent="0" eaLnBrk="1" hangingPunct="1">
              <a:spcAft>
                <a:spcPct val="20000"/>
              </a:spcAft>
              <a:buNone/>
            </a:pPr>
            <a:endParaRPr lang="en-US" altLang="en-US" dirty="0"/>
          </a:p>
        </p:txBody>
      </p:sp>
    </p:spTree>
    <p:extLst>
      <p:ext uri="{BB962C8B-B14F-4D97-AF65-F5344CB8AC3E}">
        <p14:creationId xmlns:p14="http://schemas.microsoft.com/office/powerpoint/2010/main" val="1556336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Structure of a Decanting Under the Act: </a:t>
            </a:r>
            <a:r>
              <a:rPr lang="en-US" dirty="0" smtClean="0"/>
              <a:t>Standards for Decanting Power</a:t>
            </a:r>
            <a:endParaRPr lang="en-US" dirty="0"/>
          </a:p>
        </p:txBody>
      </p:sp>
      <p:sp>
        <p:nvSpPr>
          <p:cNvPr id="3" name="Content Placeholder 2"/>
          <p:cNvSpPr>
            <a:spLocks noGrp="1"/>
          </p:cNvSpPr>
          <p:nvPr>
            <p:ph idx="1"/>
          </p:nvPr>
        </p:nvSpPr>
        <p:spPr/>
        <p:txBody>
          <a:bodyPr>
            <a:normAutofit fontScale="92500" lnSpcReduction="20000"/>
          </a:bodyPr>
          <a:lstStyle/>
          <a:p>
            <a:pPr marL="0" indent="0" eaLnBrk="1" hangingPunct="1">
              <a:spcAft>
                <a:spcPts val="1200"/>
              </a:spcAft>
              <a:buNone/>
            </a:pPr>
            <a:r>
              <a:rPr lang="en-US" altLang="en-US" b="1" u="sng" dirty="0" smtClean="0"/>
              <a:t>Limited Distributive Discretion – C.R.S. </a:t>
            </a:r>
            <a:r>
              <a:rPr lang="en-US" altLang="en-US" b="1" u="sng" dirty="0"/>
              <a:t>§ </a:t>
            </a:r>
            <a:r>
              <a:rPr lang="en-US" altLang="en-US" b="1" u="sng" dirty="0" smtClean="0"/>
              <a:t>15-16-912</a:t>
            </a:r>
          </a:p>
          <a:p>
            <a:pPr marL="457200" indent="-457200" eaLnBrk="1" hangingPunct="1">
              <a:spcAft>
                <a:spcPct val="20000"/>
              </a:spcAft>
              <a:buFont typeface="Wingdings" pitchFamily="2" charset="2"/>
              <a:buChar char="u"/>
            </a:pPr>
            <a:r>
              <a:rPr lang="en-US" altLang="en-US" dirty="0" smtClean="0"/>
              <a:t>Trustee’s power over principal distributions is limited to an ascertainable standard (HEMS) or reasonably definite standard (“clearly measurable standard”; trustee is “legally accountable”). </a:t>
            </a:r>
          </a:p>
          <a:p>
            <a:pPr marL="457200" indent="-457200" eaLnBrk="1" hangingPunct="1">
              <a:spcAft>
                <a:spcPct val="20000"/>
              </a:spcAft>
              <a:buFont typeface="Wingdings" pitchFamily="2" charset="2"/>
              <a:buChar char="u"/>
            </a:pPr>
            <a:r>
              <a:rPr lang="en-US" altLang="en-US" dirty="0" smtClean="0"/>
              <a:t>Trustee may decant, but beneficiaries must receive beneficial interests under the second trust(s) that are substantially similar to beneficial interests under the first trust.</a:t>
            </a:r>
            <a:endParaRPr lang="en-US" altLang="en-US" dirty="0"/>
          </a:p>
          <a:p>
            <a:pPr marL="457200" indent="-457200" eaLnBrk="1" hangingPunct="1">
              <a:spcAft>
                <a:spcPct val="20000"/>
              </a:spcAft>
              <a:buFont typeface="Wingdings" pitchFamily="2" charset="2"/>
              <a:buChar char="u"/>
            </a:pPr>
            <a:r>
              <a:rPr lang="en-US" altLang="en-US" dirty="0" smtClean="0"/>
              <a:t>Trustee may divide a trust if beneficial interests under the second trusts are substantially similar </a:t>
            </a:r>
            <a:r>
              <a:rPr lang="en-US" altLang="en-US" i="1" dirty="0" smtClean="0"/>
              <a:t>in the aggregate</a:t>
            </a:r>
            <a:r>
              <a:rPr lang="en-US" altLang="en-US" dirty="0" smtClean="0"/>
              <a:t>.</a:t>
            </a:r>
            <a:endParaRPr lang="en-US" altLang="en-US" i="1" dirty="0"/>
          </a:p>
          <a:p>
            <a:pPr marL="457200" indent="-457200" eaLnBrk="1" hangingPunct="1">
              <a:spcAft>
                <a:spcPct val="20000"/>
              </a:spcAft>
              <a:buFont typeface="Wingdings" pitchFamily="2" charset="2"/>
              <a:buChar char="u"/>
            </a:pPr>
            <a:r>
              <a:rPr lang="en-US" altLang="en-US" dirty="0" smtClean="0"/>
              <a:t>Decanting with limited discretion can fix administrative or trustee provisions but can’t make major changes to dispositive provisions.</a:t>
            </a:r>
            <a:endParaRPr lang="en-US" altLang="en-US" i="1" dirty="0"/>
          </a:p>
        </p:txBody>
      </p:sp>
    </p:spTree>
    <p:extLst>
      <p:ext uri="{BB962C8B-B14F-4D97-AF65-F5344CB8AC3E}">
        <p14:creationId xmlns:p14="http://schemas.microsoft.com/office/powerpoint/2010/main" val="3740253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Structure of a Decanting Under the Act: Standards for Decanting Power</a:t>
            </a:r>
          </a:p>
        </p:txBody>
      </p:sp>
      <p:sp>
        <p:nvSpPr>
          <p:cNvPr id="3" name="Content Placeholder 2"/>
          <p:cNvSpPr>
            <a:spLocks noGrp="1"/>
          </p:cNvSpPr>
          <p:nvPr>
            <p:ph idx="1"/>
          </p:nvPr>
        </p:nvSpPr>
        <p:spPr/>
        <p:txBody>
          <a:bodyPr>
            <a:normAutofit fontScale="92500"/>
          </a:bodyPr>
          <a:lstStyle/>
          <a:p>
            <a:pPr marL="0" indent="0" eaLnBrk="1" hangingPunct="1">
              <a:spcAft>
                <a:spcPts val="1200"/>
              </a:spcAft>
              <a:buNone/>
            </a:pPr>
            <a:r>
              <a:rPr lang="en-US" altLang="en-US" b="1" u="sng" dirty="0" smtClean="0"/>
              <a:t>Expanded Distributive Discretion </a:t>
            </a:r>
            <a:r>
              <a:rPr lang="en-US" altLang="en-US" b="1" u="sng" dirty="0"/>
              <a:t>– C.R.S. § </a:t>
            </a:r>
            <a:r>
              <a:rPr lang="en-US" altLang="en-US" b="1" u="sng" dirty="0" smtClean="0"/>
              <a:t>15-16-911</a:t>
            </a:r>
            <a:endParaRPr lang="en-US" altLang="en-US" b="1" u="sng" dirty="0"/>
          </a:p>
          <a:p>
            <a:pPr marL="457200" indent="-457200" eaLnBrk="1" hangingPunct="1">
              <a:spcAft>
                <a:spcPct val="20000"/>
              </a:spcAft>
              <a:buFont typeface="Wingdings" pitchFamily="2" charset="2"/>
              <a:buChar char="u"/>
            </a:pPr>
            <a:r>
              <a:rPr lang="en-US" altLang="en-US" dirty="0"/>
              <a:t>Trustee’s power over principal distributions </a:t>
            </a:r>
            <a:r>
              <a:rPr lang="en-US" altLang="en-US" dirty="0" smtClean="0"/>
              <a:t>is not limited to ascertainable standard or reasonably definite standard (absolute discretion; distributions for happiness, comfort, and welfare). </a:t>
            </a:r>
            <a:endParaRPr lang="en-US" altLang="en-US" dirty="0"/>
          </a:p>
          <a:p>
            <a:pPr marL="457200" indent="-457200" eaLnBrk="1" hangingPunct="1">
              <a:spcAft>
                <a:spcPct val="20000"/>
              </a:spcAft>
              <a:buFont typeface="Wingdings" pitchFamily="2" charset="2"/>
              <a:buChar char="u"/>
            </a:pPr>
            <a:r>
              <a:rPr lang="en-US" altLang="en-US" dirty="0" smtClean="0"/>
              <a:t>Beneficial </a:t>
            </a:r>
            <a:r>
              <a:rPr lang="en-US" altLang="en-US" dirty="0"/>
              <a:t>interests under the second trust(s) </a:t>
            </a:r>
            <a:r>
              <a:rPr lang="en-US" altLang="en-US" dirty="0" smtClean="0"/>
              <a:t>need not remain substantially </a:t>
            </a:r>
            <a:r>
              <a:rPr lang="en-US" altLang="en-US" dirty="0"/>
              <a:t>similar to beneficial interests under the first trust.</a:t>
            </a:r>
          </a:p>
          <a:p>
            <a:pPr marL="457200" indent="-457200" eaLnBrk="1" hangingPunct="1">
              <a:spcAft>
                <a:spcPct val="20000"/>
              </a:spcAft>
              <a:buFont typeface="Wingdings" pitchFamily="2" charset="2"/>
              <a:buChar char="u"/>
            </a:pPr>
            <a:r>
              <a:rPr lang="en-US" altLang="en-US" dirty="0" smtClean="0"/>
              <a:t>Can’t add a beneficiary or make a remainder beneficiary a current beneficiary. (Exception for powers of appointment.)</a:t>
            </a:r>
            <a:endParaRPr lang="en-US" altLang="en-US" i="1" dirty="0"/>
          </a:p>
        </p:txBody>
      </p:sp>
    </p:spTree>
    <p:extLst>
      <p:ext uri="{BB962C8B-B14F-4D97-AF65-F5344CB8AC3E}">
        <p14:creationId xmlns:p14="http://schemas.microsoft.com/office/powerpoint/2010/main" val="1187681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Structure of a Decanting Under the Act: Standards for Decanting Power</a:t>
            </a:r>
          </a:p>
        </p:txBody>
      </p:sp>
      <p:sp>
        <p:nvSpPr>
          <p:cNvPr id="3" name="Content Placeholder 2"/>
          <p:cNvSpPr>
            <a:spLocks noGrp="1"/>
          </p:cNvSpPr>
          <p:nvPr>
            <p:ph idx="1"/>
          </p:nvPr>
        </p:nvSpPr>
        <p:spPr/>
        <p:txBody>
          <a:bodyPr>
            <a:normAutofit/>
          </a:bodyPr>
          <a:lstStyle/>
          <a:p>
            <a:pPr marL="0" indent="0" eaLnBrk="1" hangingPunct="1">
              <a:spcAft>
                <a:spcPts val="1200"/>
              </a:spcAft>
              <a:buNone/>
            </a:pPr>
            <a:r>
              <a:rPr lang="en-US" altLang="en-US" b="1" u="sng" dirty="0"/>
              <a:t>Expanded </a:t>
            </a:r>
            <a:r>
              <a:rPr lang="en-US" altLang="en-US" b="1" u="sng" dirty="0" smtClean="0"/>
              <a:t>Distributive Discretion </a:t>
            </a:r>
            <a:r>
              <a:rPr lang="en-US" altLang="en-US" b="1" u="sng" dirty="0"/>
              <a:t>– </a:t>
            </a:r>
            <a:r>
              <a:rPr lang="en-US" altLang="en-US" b="1" u="sng" dirty="0" smtClean="0"/>
              <a:t>continued</a:t>
            </a:r>
            <a:endParaRPr lang="en-US" altLang="en-US" b="1" u="sng" dirty="0"/>
          </a:p>
          <a:p>
            <a:pPr marL="457200" indent="-457200" eaLnBrk="1" hangingPunct="1">
              <a:spcAft>
                <a:spcPct val="20000"/>
              </a:spcAft>
              <a:buFont typeface="Wingdings" pitchFamily="2" charset="2"/>
              <a:buChar char="u"/>
            </a:pPr>
            <a:r>
              <a:rPr lang="en-US" altLang="en-US" dirty="0" smtClean="0"/>
              <a:t>Can’t </a:t>
            </a:r>
            <a:r>
              <a:rPr lang="en-US" altLang="en-US" dirty="0"/>
              <a:t>reduce or eliminate a “vested interest</a:t>
            </a:r>
            <a:r>
              <a:rPr lang="en-US" altLang="en-US" dirty="0" smtClean="0"/>
              <a:t>.”</a:t>
            </a:r>
          </a:p>
          <a:p>
            <a:pPr marL="977900" lvl="1" indent="-406400" eaLnBrk="1" hangingPunct="1">
              <a:spcAft>
                <a:spcPct val="20000"/>
              </a:spcAft>
            </a:pPr>
            <a:r>
              <a:rPr lang="en-US" altLang="en-US" sz="2000" dirty="0" err="1"/>
              <a:t>Noncontingent</a:t>
            </a:r>
            <a:r>
              <a:rPr lang="en-US" altLang="en-US" sz="2000" dirty="0"/>
              <a:t>, mandatory right to regular (annually or more frequently) or one-time distributions or withdrawals</a:t>
            </a:r>
            <a:r>
              <a:rPr lang="en-US" altLang="en-US" sz="2000" dirty="0" smtClean="0"/>
              <a:t>. “</a:t>
            </a:r>
            <a:r>
              <a:rPr lang="en-US" altLang="en-US" sz="2000" dirty="0" err="1"/>
              <a:t>Noncontingent</a:t>
            </a:r>
            <a:r>
              <a:rPr lang="en-US" altLang="en-US" sz="2000" dirty="0"/>
              <a:t>” = not subject to exercise of discretion or occurrence of specified event not certain to occur.</a:t>
            </a:r>
          </a:p>
          <a:p>
            <a:pPr marL="977900" lvl="1" indent="-406400" eaLnBrk="1" hangingPunct="1">
              <a:spcAft>
                <a:spcPct val="20000"/>
              </a:spcAft>
            </a:pPr>
            <a:r>
              <a:rPr lang="en-US" altLang="en-US" sz="2000" i="1" dirty="0"/>
              <a:t>Or </a:t>
            </a:r>
            <a:r>
              <a:rPr lang="en-US" altLang="en-US" sz="2000" dirty="0"/>
              <a:t>presently exercisable power of appointment</a:t>
            </a:r>
            <a:r>
              <a:rPr lang="en-US" altLang="en-US" sz="2000" dirty="0" smtClean="0"/>
              <a:t>.</a:t>
            </a:r>
            <a:endParaRPr lang="en-US" altLang="en-US" dirty="0" smtClean="0"/>
          </a:p>
          <a:p>
            <a:pPr marL="457200" indent="-457200" eaLnBrk="1" hangingPunct="1">
              <a:spcAft>
                <a:spcPct val="20000"/>
              </a:spcAft>
              <a:buFont typeface="Wingdings" pitchFamily="2" charset="2"/>
              <a:buChar char="u"/>
            </a:pPr>
            <a:r>
              <a:rPr lang="en-US" altLang="en-US" dirty="0" smtClean="0"/>
              <a:t>So must keep mandatory income rights, recurring withdrawal powers, and non-conditional mandatory distributions. Note: survivorship is a condition.</a:t>
            </a:r>
          </a:p>
          <a:p>
            <a:endParaRPr lang="en-US" dirty="0"/>
          </a:p>
        </p:txBody>
      </p:sp>
    </p:spTree>
    <p:extLst>
      <p:ext uri="{BB962C8B-B14F-4D97-AF65-F5344CB8AC3E}">
        <p14:creationId xmlns:p14="http://schemas.microsoft.com/office/powerpoint/2010/main" val="368863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Structure of a Decanting Under the Act: </a:t>
            </a:r>
            <a:r>
              <a:rPr lang="en-US" dirty="0" smtClean="0"/>
              <a:t>Procedure</a:t>
            </a:r>
            <a:endParaRPr lang="en-US" dirty="0"/>
          </a:p>
        </p:txBody>
      </p:sp>
      <p:sp>
        <p:nvSpPr>
          <p:cNvPr id="3" name="Content Placeholder 2"/>
          <p:cNvSpPr>
            <a:spLocks noGrp="1"/>
          </p:cNvSpPr>
          <p:nvPr>
            <p:ph idx="1"/>
          </p:nvPr>
        </p:nvSpPr>
        <p:spPr/>
        <p:txBody>
          <a:bodyPr>
            <a:normAutofit lnSpcReduction="10000"/>
          </a:bodyPr>
          <a:lstStyle/>
          <a:p>
            <a:pPr marL="0" indent="0" eaLnBrk="1" hangingPunct="1">
              <a:spcAft>
                <a:spcPct val="20000"/>
              </a:spcAft>
              <a:buNone/>
            </a:pPr>
            <a:r>
              <a:rPr lang="en-US" altLang="en-US" b="1" u="sng" dirty="0" smtClean="0"/>
              <a:t>Notice – </a:t>
            </a:r>
            <a:r>
              <a:rPr lang="en-US" altLang="en-US" b="1" u="sng" dirty="0"/>
              <a:t>C.R.S. § </a:t>
            </a:r>
            <a:r>
              <a:rPr lang="en-US" altLang="en-US" b="1" u="sng" dirty="0" smtClean="0"/>
              <a:t>15-16-907</a:t>
            </a:r>
            <a:endParaRPr lang="en-US" altLang="en-US" dirty="0" smtClean="0"/>
          </a:p>
          <a:p>
            <a:pPr marL="457200" indent="-457200" eaLnBrk="1" hangingPunct="1">
              <a:spcAft>
                <a:spcPct val="20000"/>
              </a:spcAft>
              <a:buFont typeface="Wingdings" pitchFamily="2" charset="2"/>
              <a:buChar char="u"/>
            </a:pPr>
            <a:r>
              <a:rPr lang="en-US" altLang="en-US" dirty="0" smtClean="0"/>
              <a:t>Required to be given to settlor, qualified beneficiaries, other fiduciaries of trust, attorney general (if charitable interest involved), and others.</a:t>
            </a:r>
            <a:endParaRPr lang="en-US" altLang="en-US" dirty="0"/>
          </a:p>
          <a:p>
            <a:pPr marL="457200" indent="-457200" eaLnBrk="1" hangingPunct="1">
              <a:spcAft>
                <a:spcPct val="20000"/>
              </a:spcAft>
              <a:buFont typeface="Wingdings" pitchFamily="2" charset="2"/>
              <a:buChar char="u"/>
            </a:pPr>
            <a:r>
              <a:rPr lang="en-US" altLang="en-US" dirty="0" smtClean="0"/>
              <a:t>“Qualified beneficiaries” are current beneficiaries and first line of remainder beneficiaries.</a:t>
            </a:r>
          </a:p>
          <a:p>
            <a:pPr marL="457200" indent="-457200" eaLnBrk="1" hangingPunct="1">
              <a:spcAft>
                <a:spcPct val="20000"/>
              </a:spcAft>
              <a:buFont typeface="Wingdings" pitchFamily="2" charset="2"/>
              <a:buChar char="u"/>
            </a:pPr>
            <a:r>
              <a:rPr lang="en-US" altLang="en-US" dirty="0" smtClean="0"/>
              <a:t>Act provides representation provision.</a:t>
            </a:r>
          </a:p>
          <a:p>
            <a:pPr marL="457200" indent="-457200" eaLnBrk="1" hangingPunct="1">
              <a:spcAft>
                <a:spcPct val="20000"/>
              </a:spcAft>
              <a:buFont typeface="Wingdings" pitchFamily="2" charset="2"/>
              <a:buChar char="u"/>
            </a:pPr>
            <a:r>
              <a:rPr lang="en-US" altLang="en-US" dirty="0" smtClean="0"/>
              <a:t>Notice period of 63 days unless waived in writing.</a:t>
            </a:r>
          </a:p>
          <a:p>
            <a:pPr marL="457200" indent="-457200" eaLnBrk="1" hangingPunct="1">
              <a:spcAft>
                <a:spcPct val="20000"/>
              </a:spcAft>
              <a:buFont typeface="Wingdings" pitchFamily="2" charset="2"/>
              <a:buChar char="u"/>
            </a:pPr>
            <a:r>
              <a:rPr lang="en-US" altLang="en-US" dirty="0" smtClean="0"/>
              <a:t>Notice includes description of decanting, effective date, and copies of trust instruments.</a:t>
            </a:r>
            <a:endParaRPr lang="en-US" altLang="en-US" dirty="0"/>
          </a:p>
          <a:p>
            <a:endParaRPr lang="en-US" dirty="0"/>
          </a:p>
        </p:txBody>
      </p:sp>
    </p:spTree>
    <p:extLst>
      <p:ext uri="{BB962C8B-B14F-4D97-AF65-F5344CB8AC3E}">
        <p14:creationId xmlns:p14="http://schemas.microsoft.com/office/powerpoint/2010/main" val="40673586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NET" val="4.0.30319.1022"/>
  <p:tag name="AS_OS" val="Microsoft Windows NT 6.1.7601 Service Pack 1"/>
  <p:tag name="AS_RELEASE_DATE" val="2013.12.03"/>
  <p:tag name="AS_VERSION" val="8.1.0.0"/>
  <p:tag name="AS_TITLE" val="Aspose.Slides for .NET 4.0"/>
</p:tagLst>
</file>

<file path=ppt/theme/theme1.xml><?xml version="1.0" encoding="utf-8"?>
<a:theme xmlns:a="http://schemas.openxmlformats.org/drawingml/2006/main" name="Master Slide Template - New 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2044</Words>
  <Application>Microsoft Office PowerPoint</Application>
  <PresentationFormat>On-screen Show (4:3)</PresentationFormat>
  <Paragraphs>141</Paragraphs>
  <Slides>24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Tahoma</vt:lpstr>
      <vt:lpstr>Wingdings</vt:lpstr>
      <vt:lpstr>Master Slide Template - New Logo</vt:lpstr>
      <vt:lpstr>PowerPoint Presentation</vt:lpstr>
      <vt:lpstr>What Is Trust Decanting?</vt:lpstr>
      <vt:lpstr>Potential Uses for Decanting</vt:lpstr>
      <vt:lpstr>Colorado Uniform Trust Decanting Act (“Act”)</vt:lpstr>
      <vt:lpstr>Structure of a Decanting Under the Act: Can This Trust Be Decanted?</vt:lpstr>
      <vt:lpstr>Structure of a Decanting Under the Act: Standards for Decanting Power</vt:lpstr>
      <vt:lpstr>Structure of a Decanting Under the Act: Standards for Decanting Power</vt:lpstr>
      <vt:lpstr>Structure of a Decanting Under the Act: Standards for Decanting Power</vt:lpstr>
      <vt:lpstr>Structure of a Decanting Under the Act: Procedure</vt:lpstr>
      <vt:lpstr>Structure of a Decanting Under the Act: Procedure</vt:lpstr>
      <vt:lpstr>Features of the Act: Charitable Interests</vt:lpstr>
      <vt:lpstr>Features of the Act: Special-Needs Trust</vt:lpstr>
      <vt:lpstr>Features of the Act: Animal Trust</vt:lpstr>
      <vt:lpstr>Features of the Act: Tax-Savings Limitations</vt:lpstr>
      <vt:lpstr>Features of the Act: Limitations on Trustee Provisions</vt:lpstr>
      <vt:lpstr>Features of the Act: Limitations on Trustee Provisions</vt:lpstr>
      <vt:lpstr>Features of the Act: Limitations on Trustee Provisions</vt:lpstr>
      <vt:lpstr>Decanting and Divorce</vt:lpstr>
      <vt:lpstr>Decanting in Practice: Trust Profile #1</vt:lpstr>
      <vt:lpstr>Decanting in Practice: Trust Profile #2</vt:lpstr>
      <vt:lpstr>Decanting in Practice: Trust Profile #3</vt:lpstr>
      <vt:lpstr>Decanting in Colorado Outside Act: Trust Agreement</vt:lpstr>
      <vt:lpstr>Decanting in Colorado Outside Act: Common Law or Other Statutes</vt:lpstr>
      <vt:lpstr>The Colorado Uniform Trust Decanting Act:  A Tool in Trust Administration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